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notesMasterIdLst>
    <p:notesMasterId r:id="rId97"/>
  </p:notesMasterIdLst>
  <p:handoutMasterIdLst>
    <p:handoutMasterId r:id="rId98"/>
  </p:handoutMasterIdLst>
  <p:sldIdLst>
    <p:sldId id="256" r:id="rId2"/>
    <p:sldId id="423" r:id="rId3"/>
    <p:sldId id="257" r:id="rId4"/>
    <p:sldId id="262" r:id="rId5"/>
    <p:sldId id="377" r:id="rId6"/>
    <p:sldId id="378" r:id="rId7"/>
    <p:sldId id="379" r:id="rId8"/>
    <p:sldId id="275" r:id="rId9"/>
    <p:sldId id="276" r:id="rId10"/>
    <p:sldId id="265" r:id="rId11"/>
    <p:sldId id="266" r:id="rId12"/>
    <p:sldId id="267" r:id="rId13"/>
    <p:sldId id="268" r:id="rId14"/>
    <p:sldId id="346" r:id="rId15"/>
    <p:sldId id="281" r:id="rId16"/>
    <p:sldId id="285" r:id="rId17"/>
    <p:sldId id="369" r:id="rId18"/>
    <p:sldId id="370" r:id="rId19"/>
    <p:sldId id="380" r:id="rId20"/>
    <p:sldId id="371" r:id="rId21"/>
    <p:sldId id="372" r:id="rId22"/>
    <p:sldId id="373" r:id="rId23"/>
    <p:sldId id="374" r:id="rId24"/>
    <p:sldId id="381" r:id="rId25"/>
    <p:sldId id="375" r:id="rId26"/>
    <p:sldId id="382" r:id="rId27"/>
    <p:sldId id="383" r:id="rId28"/>
    <p:sldId id="384" r:id="rId29"/>
    <p:sldId id="385" r:id="rId30"/>
    <p:sldId id="386" r:id="rId31"/>
    <p:sldId id="388" r:id="rId32"/>
    <p:sldId id="387" r:id="rId33"/>
    <p:sldId id="389" r:id="rId34"/>
    <p:sldId id="390" r:id="rId35"/>
    <p:sldId id="391" r:id="rId36"/>
    <p:sldId id="392" r:id="rId37"/>
    <p:sldId id="393" r:id="rId38"/>
    <p:sldId id="394" r:id="rId39"/>
    <p:sldId id="280" r:id="rId40"/>
    <p:sldId id="395" r:id="rId41"/>
    <p:sldId id="396" r:id="rId42"/>
    <p:sldId id="397" r:id="rId43"/>
    <p:sldId id="398" r:id="rId44"/>
    <p:sldId id="399" r:id="rId45"/>
    <p:sldId id="400" r:id="rId46"/>
    <p:sldId id="401" r:id="rId47"/>
    <p:sldId id="414" r:id="rId48"/>
    <p:sldId id="403" r:id="rId49"/>
    <p:sldId id="404" r:id="rId50"/>
    <p:sldId id="405" r:id="rId51"/>
    <p:sldId id="406" r:id="rId52"/>
    <p:sldId id="407" r:id="rId53"/>
    <p:sldId id="408" r:id="rId54"/>
    <p:sldId id="409" r:id="rId55"/>
    <p:sldId id="410" r:id="rId56"/>
    <p:sldId id="411" r:id="rId57"/>
    <p:sldId id="412" r:id="rId58"/>
    <p:sldId id="413" r:id="rId59"/>
    <p:sldId id="278" r:id="rId60"/>
    <p:sldId id="286" r:id="rId61"/>
    <p:sldId id="287" r:id="rId62"/>
    <p:sldId id="420" r:id="rId63"/>
    <p:sldId id="293" r:id="rId64"/>
    <p:sldId id="294" r:id="rId65"/>
    <p:sldId id="290" r:id="rId66"/>
    <p:sldId id="424" r:id="rId67"/>
    <p:sldId id="425" r:id="rId68"/>
    <p:sldId id="426" r:id="rId69"/>
    <p:sldId id="427" r:id="rId70"/>
    <p:sldId id="301" r:id="rId71"/>
    <p:sldId id="292" r:id="rId72"/>
    <p:sldId id="300" r:id="rId73"/>
    <p:sldId id="428" r:id="rId74"/>
    <p:sldId id="295" r:id="rId75"/>
    <p:sldId id="296" r:id="rId76"/>
    <p:sldId id="299" r:id="rId77"/>
    <p:sldId id="347" r:id="rId78"/>
    <p:sldId id="349" r:id="rId79"/>
    <p:sldId id="350" r:id="rId80"/>
    <p:sldId id="429" r:id="rId81"/>
    <p:sldId id="421" r:id="rId82"/>
    <p:sldId id="422" r:id="rId83"/>
    <p:sldId id="415" r:id="rId84"/>
    <p:sldId id="430" r:id="rId85"/>
    <p:sldId id="431" r:id="rId86"/>
    <p:sldId id="432" r:id="rId87"/>
    <p:sldId id="433" r:id="rId88"/>
    <p:sldId id="418" r:id="rId89"/>
    <p:sldId id="417" r:id="rId90"/>
    <p:sldId id="419" r:id="rId91"/>
    <p:sldId id="351" r:id="rId92"/>
    <p:sldId id="352" r:id="rId93"/>
    <p:sldId id="353" r:id="rId94"/>
    <p:sldId id="354" r:id="rId95"/>
    <p:sldId id="367" r:id="rId96"/>
  </p:sldIdLst>
  <p:sldSz cx="12192000" cy="6858000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4400" kern="1200">
        <a:solidFill>
          <a:schemeClr val="tx2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4400" kern="1200">
        <a:solidFill>
          <a:schemeClr val="tx2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4400" kern="1200">
        <a:solidFill>
          <a:schemeClr val="tx2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4400" kern="1200">
        <a:solidFill>
          <a:schemeClr val="tx2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6600"/>
    <a:srgbClr val="000099"/>
    <a:srgbClr val="339966"/>
    <a:srgbClr val="66FF66"/>
    <a:srgbClr val="FF3300"/>
    <a:srgbClr val="FF0000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8" autoAdjust="0"/>
    <p:restoredTop sz="94683" autoAdjust="0"/>
  </p:normalViewPr>
  <p:slideViewPr>
    <p:cSldViewPr>
      <p:cViewPr varScale="1">
        <p:scale>
          <a:sx n="87" d="100"/>
          <a:sy n="87" d="100"/>
        </p:scale>
        <p:origin x="350" y="62"/>
      </p:cViewPr>
      <p:guideLst>
        <p:guide orient="horz" pos="288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688"/>
    </p:cViewPr>
  </p:sorterViewPr>
  <p:notesViewPr>
    <p:cSldViewPr>
      <p:cViewPr varScale="1">
        <p:scale>
          <a:sx n="46" d="100"/>
          <a:sy n="46" d="100"/>
        </p:scale>
        <p:origin x="-1818" y="-9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kumimoji="1"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kumimoji="1"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kumimoji="1"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kumimoji="1"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4F05BE09-74BA-4913-8E77-EB0CDFBFCE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3811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kumimoji="1"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kumimoji="1"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421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单击以编辑母版文本样式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kumimoji="1"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kumimoji="1"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B4DF52DD-F0E0-4A6A-9A07-47D1C5BDD8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23679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DF52DD-F0E0-4A6A-9A07-47D1C5BDD819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2214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9523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523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D0AC3C-FEEA-4DF0-87F9-A62332E0D597}" type="slidenum">
              <a:rPr lang="en-US" altLang="zh-CN" smtClean="0"/>
              <a:pPr/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1656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454CD07-3E01-4EB5-8875-45474A4A8EE1}" type="slidenum">
              <a:rPr lang="en-US" altLang="zh-CN" sz="1300" smtClean="0"/>
              <a:pPr>
                <a:spcBef>
                  <a:spcPct val="0"/>
                </a:spcBef>
              </a:pPr>
              <a:t>67</a:t>
            </a:fld>
            <a:endParaRPr lang="en-US" altLang="zh-CN" sz="13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1706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A33DED8-51EB-4D5D-B1B1-853AAF8E189D}" type="slidenum">
              <a:rPr lang="en-US" altLang="zh-CN" sz="1300" smtClean="0"/>
              <a:pPr>
                <a:spcBef>
                  <a:spcPct val="0"/>
                </a:spcBef>
              </a:pPr>
              <a:t>68</a:t>
            </a:fld>
            <a:endParaRPr lang="en-US" altLang="zh-CN" sz="13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35191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C856735-AE46-4779-9D54-C3D49B327D07}" type="slidenum">
              <a:rPr lang="en-US" altLang="zh-CN" sz="1300" smtClean="0"/>
              <a:pPr>
                <a:spcBef>
                  <a:spcPct val="0"/>
                </a:spcBef>
              </a:pPr>
              <a:t>69</a:t>
            </a:fld>
            <a:endParaRPr lang="en-US" altLang="zh-CN" sz="13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06435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F763D50-7EF6-4511-86FC-A872D1E3A396}" type="slidenum">
              <a:rPr lang="en-US" altLang="zh-CN" sz="1300" smtClean="0"/>
              <a:pPr>
                <a:spcBef>
                  <a:spcPct val="0"/>
                </a:spcBef>
              </a:pPr>
              <a:t>73</a:t>
            </a:fld>
            <a:endParaRPr lang="en-US" altLang="zh-CN" sz="13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56498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FE4F182-81D8-41B9-BD38-286E0E204E12}" type="slidenum">
              <a:rPr lang="en-US" altLang="zh-CN" sz="1300" smtClean="0"/>
              <a:pPr>
                <a:spcBef>
                  <a:spcPct val="0"/>
                </a:spcBef>
              </a:pPr>
              <a:t>86</a:t>
            </a:fld>
            <a:endParaRPr lang="en-US" altLang="zh-CN" sz="13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11625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Feb.13,2012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0F3C2-81C4-4D75-82BA-5890EE25D58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2" y="-1"/>
            <a:ext cx="12171449" cy="686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77599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Feb.13,2012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111A5-026C-4992-B426-F2EB9B97B3DC}" type="slidenum">
              <a:rPr lang="en-US" altLang="zh-CN" smtClean="0"/>
              <a:pPr/>
              <a:t>‹#›</a:t>
            </a:fld>
            <a:r>
              <a:rPr lang="en-US" altLang="zh-CN"/>
              <a:t>/21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528001" y="0"/>
            <a:ext cx="10515600" cy="9181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73136844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16157"/>
            <a:ext cx="10515600" cy="9181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Feb.13,2012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AF4D8-E433-44B8-A161-0D755FCDBE33}" type="slidenum">
              <a:rPr lang="en-US" altLang="zh-CN" smtClean="0"/>
              <a:pPr/>
              <a:t>‹#›</a:t>
            </a:fld>
            <a:r>
              <a:rPr lang="en-US" altLang="zh-CN"/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642307889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Feb.13,2012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650782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129416" y="16803"/>
            <a:ext cx="10515600" cy="9181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sz="3300" dirty="0"/>
              <a:t>  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25019853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05263" y="0"/>
            <a:ext cx="10515600" cy="91814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  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Feb.13,2012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568086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Feb.13,2012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/>
          <p:cNvSpPr txBox="1">
            <a:spLocks/>
          </p:cNvSpPr>
          <p:nvPr/>
        </p:nvSpPr>
        <p:spPr>
          <a:xfrm>
            <a:off x="1336432" y="16803"/>
            <a:ext cx="10308585" cy="9181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sz="330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6974285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16803"/>
            <a:ext cx="10273416" cy="9181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Feb.13,2012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484406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55603" y="0"/>
            <a:ext cx="10515600" cy="9378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Feb.13,2012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12344-7435-4AF2-8483-D2827B26ADBD}" type="slidenum">
              <a:rPr lang="en-US" altLang="zh-CN" smtClean="0"/>
              <a:pPr/>
              <a:t>‹#›</a:t>
            </a:fld>
            <a:r>
              <a:rPr lang="en-US" altLang="zh-CN"/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3826919446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8001" y="0"/>
            <a:ext cx="10515600" cy="9181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Feb.13,2012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17138-B373-486C-8FAA-A5F070150D46}" type="slidenum">
              <a:rPr lang="en-US" altLang="zh-CN" smtClean="0"/>
              <a:pPr/>
              <a:t>‹#›</a:t>
            </a:fld>
            <a:r>
              <a:rPr lang="en-US" altLang="zh-CN"/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3287783750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Feb.13,2012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528001" y="0"/>
            <a:ext cx="10515600" cy="9181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84951074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1219200"/>
            <a:ext cx="3932237" cy="838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Feb.13,2012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E1B8D-F202-4814-867F-8D6AD1217F6E}" type="slidenum">
              <a:rPr lang="en-US" altLang="zh-CN" smtClean="0"/>
              <a:pPr/>
              <a:t>‹#›</a:t>
            </a:fld>
            <a:r>
              <a:rPr lang="en-US" altLang="zh-CN"/>
              <a:t>/21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1528001" y="0"/>
            <a:ext cx="10515600" cy="91814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sz="330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45407555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6178415" y="-5048568"/>
            <a:ext cx="954000" cy="11052000"/>
          </a:xfrm>
          <a:prstGeom prst="rect">
            <a:avLst/>
          </a:prstGeom>
          <a:gradFill flip="none" rotWithShape="1">
            <a:gsLst>
              <a:gs pos="0">
                <a:srgbClr val="28284E"/>
              </a:gs>
              <a:gs pos="85000">
                <a:srgbClr val="317C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30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402907" y="-9841"/>
            <a:ext cx="10515600" cy="918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113694"/>
            <a:ext cx="10515600" cy="5063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Feb.13,2012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52431" cy="954000"/>
          </a:xfrm>
          <a:prstGeom prst="rect">
            <a:avLst/>
          </a:prstGeom>
        </p:spPr>
      </p:pic>
      <p:sp>
        <p:nvSpPr>
          <p:cNvPr id="10" name="Rectangle 12"/>
          <p:cNvSpPr>
            <a:spLocks noChangeArrowheads="1"/>
          </p:cNvSpPr>
          <p:nvPr userDrawn="1"/>
        </p:nvSpPr>
        <p:spPr bwMode="auto">
          <a:xfrm>
            <a:off x="5619751" y="6357938"/>
            <a:ext cx="1098549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spcBef>
                <a:spcPct val="50000"/>
              </a:spcBef>
              <a:defRPr/>
            </a:pPr>
            <a:fld id="{44C1530F-E4A7-4FC2-BE61-54C752F14B22}" type="slidenum">
              <a:rPr lang="en-US" altLang="zh-CN" sz="1600">
                <a:solidFill>
                  <a:schemeClr val="bg1"/>
                </a:solidFill>
                <a:latin typeface="Arial" pitchFamily="34" charset="0"/>
              </a:rPr>
              <a:pPr algn="r">
                <a:spcBef>
                  <a:spcPct val="50000"/>
                </a:spcBef>
                <a:defRPr/>
              </a:pPr>
              <a:t>‹#›</a:t>
            </a:fld>
            <a:r>
              <a:rPr lang="en-US" altLang="zh-CN" sz="1600" dirty="0">
                <a:solidFill>
                  <a:schemeClr val="bg1"/>
                </a:solidFill>
                <a:latin typeface="Arial" pitchFamily="34" charset="0"/>
              </a:rPr>
              <a:t>/90</a:t>
            </a:r>
          </a:p>
        </p:txBody>
      </p:sp>
    </p:spTree>
    <p:extLst>
      <p:ext uri="{BB962C8B-B14F-4D97-AF65-F5344CB8AC3E}">
        <p14:creationId xmlns:p14="http://schemas.microsoft.com/office/powerpoint/2010/main" val="237235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ransition>
    <p:random/>
  </p:transition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FFFFFF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2.w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4.w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407368" y="5229200"/>
            <a:ext cx="2952328" cy="549275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Pipelining: Basic Concepts</a:t>
            </a: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1" y="1"/>
            <a:ext cx="8893175" cy="981075"/>
          </a:xfrm>
        </p:spPr>
        <p:txBody>
          <a:bodyPr/>
          <a:lstStyle/>
          <a:p>
            <a:pPr eaLnBrk="1" hangingPunct="1"/>
            <a:r>
              <a:rPr lang="en-US" altLang="zh-CN" dirty="0"/>
              <a:t>Why pipelining : conclusion</a:t>
            </a:r>
          </a:p>
        </p:txBody>
      </p:sp>
      <p:sp>
        <p:nvSpPr>
          <p:cNvPr id="1741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774825" y="1277939"/>
            <a:ext cx="8642350" cy="411003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200" dirty="0"/>
              <a:t>The key implementation technique used to Make </a:t>
            </a:r>
            <a:r>
              <a:rPr lang="en-US" altLang="zh-CN" sz="3200" dirty="0">
                <a:solidFill>
                  <a:srgbClr val="FF3300"/>
                </a:solidFill>
              </a:rPr>
              <a:t>fast</a:t>
            </a:r>
            <a:r>
              <a:rPr lang="en-US" altLang="zh-CN" sz="3200" dirty="0"/>
              <a:t> CPU:  </a:t>
            </a:r>
            <a:r>
              <a:rPr lang="en-US" altLang="zh-CN" sz="3200" dirty="0">
                <a:solidFill>
                  <a:srgbClr val="FF3300"/>
                </a:solidFill>
              </a:rPr>
              <a:t>decrease </a:t>
            </a:r>
            <a:r>
              <a:rPr lang="en-US" altLang="zh-CN" sz="2400" dirty="0" err="1">
                <a:solidFill>
                  <a:srgbClr val="FF3300"/>
                </a:solidFill>
              </a:rPr>
              <a:t>CPUtime</a:t>
            </a:r>
            <a:r>
              <a:rPr lang="en-US" altLang="zh-CN" sz="2400" dirty="0"/>
              <a:t>.</a:t>
            </a:r>
          </a:p>
          <a:p>
            <a:pPr eaLnBrk="1" hangingPunct="1"/>
            <a:endParaRPr lang="en-US" altLang="zh-CN" sz="3200" dirty="0"/>
          </a:p>
          <a:p>
            <a:pPr eaLnBrk="1" hangingPunct="1"/>
            <a:r>
              <a:rPr lang="en-US" altLang="zh-CN" sz="3200" dirty="0"/>
              <a:t>Improving of </a:t>
            </a:r>
            <a:r>
              <a:rPr lang="en-US" altLang="zh-CN" sz="3200" dirty="0">
                <a:solidFill>
                  <a:srgbClr val="FF3300"/>
                </a:solidFill>
              </a:rPr>
              <a:t>Throughput</a:t>
            </a:r>
            <a:r>
              <a:rPr lang="en-US" altLang="zh-CN" sz="3200" dirty="0"/>
              <a:t> ( rather than individual execution time)</a:t>
            </a:r>
          </a:p>
          <a:p>
            <a:pPr eaLnBrk="1" hangingPunct="1"/>
            <a:endParaRPr lang="en-US" altLang="zh-CN" sz="3200" dirty="0"/>
          </a:p>
          <a:p>
            <a:pPr eaLnBrk="1" hangingPunct="1"/>
            <a:r>
              <a:rPr lang="en-US" altLang="zh-CN" sz="3200" dirty="0"/>
              <a:t>Improving of </a:t>
            </a:r>
            <a:r>
              <a:rPr lang="en-US" altLang="zh-CN" sz="3200" dirty="0">
                <a:solidFill>
                  <a:srgbClr val="FF3300"/>
                </a:solidFill>
              </a:rPr>
              <a:t>efficiency</a:t>
            </a:r>
            <a:r>
              <a:rPr lang="en-US" altLang="zh-CN" sz="3200" dirty="0"/>
              <a:t> for resources  (functional unit)</a:t>
            </a:r>
            <a:r>
              <a:rPr lang="en-US" altLang="zh-CN" sz="2400" dirty="0"/>
              <a:t> </a:t>
            </a:r>
          </a:p>
        </p:txBody>
      </p:sp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What is a pipeline ?</a:t>
            </a:r>
          </a:p>
        </p:txBody>
      </p:sp>
      <p:sp>
        <p:nvSpPr>
          <p:cNvPr id="1843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559496" y="1340768"/>
            <a:ext cx="9073008" cy="4710112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latin typeface="Comic Sans MS" pitchFamily="66" charset="0"/>
              </a:rPr>
              <a:t>A pipeline is like an auto assemble line</a:t>
            </a:r>
          </a:p>
          <a:p>
            <a:pPr eaLnBrk="1" hangingPunct="1"/>
            <a:r>
              <a:rPr lang="en-US" altLang="zh-CN" sz="2400" dirty="0">
                <a:latin typeface="Comic Sans MS" pitchFamily="66" charset="0"/>
              </a:rPr>
              <a:t>A pipeline has </a:t>
            </a:r>
            <a:r>
              <a:rPr lang="en-US" altLang="zh-CN" sz="2400" dirty="0">
                <a:solidFill>
                  <a:srgbClr val="FF3300"/>
                </a:solidFill>
                <a:latin typeface="Comic Sans MS" pitchFamily="66" charset="0"/>
              </a:rPr>
              <a:t>many stages</a:t>
            </a:r>
            <a:endParaRPr lang="en-US" altLang="zh-CN" sz="2400" dirty="0">
              <a:latin typeface="Comic Sans MS" pitchFamily="66" charset="0"/>
            </a:endParaRPr>
          </a:p>
          <a:p>
            <a:pPr eaLnBrk="1" hangingPunct="1"/>
            <a:r>
              <a:rPr lang="en-US" altLang="zh-CN" sz="2400" dirty="0">
                <a:latin typeface="Comic Sans MS" pitchFamily="66" charset="0"/>
              </a:rPr>
              <a:t>Each stage carries out a </a:t>
            </a:r>
            <a:r>
              <a:rPr lang="en-US" altLang="zh-CN" sz="2400" dirty="0">
                <a:solidFill>
                  <a:srgbClr val="FF3300"/>
                </a:solidFill>
                <a:latin typeface="Comic Sans MS" pitchFamily="66" charset="0"/>
              </a:rPr>
              <a:t>different part</a:t>
            </a:r>
            <a:r>
              <a:rPr lang="en-US" altLang="zh-CN" sz="2400" dirty="0">
                <a:latin typeface="Comic Sans MS" pitchFamily="66" charset="0"/>
              </a:rPr>
              <a:t> of instruction or operation</a:t>
            </a:r>
          </a:p>
          <a:p>
            <a:pPr eaLnBrk="1" hangingPunct="1"/>
            <a:r>
              <a:rPr lang="en-US" altLang="zh-CN" sz="2400" dirty="0">
                <a:latin typeface="Comic Sans MS" pitchFamily="66" charset="0"/>
              </a:rPr>
              <a:t>The stages, which  cooperates at a </a:t>
            </a:r>
            <a:r>
              <a:rPr lang="en-US" altLang="zh-CN" sz="2400" dirty="0">
                <a:solidFill>
                  <a:srgbClr val="FF3300"/>
                </a:solidFill>
                <a:latin typeface="Comic Sans MS" pitchFamily="66" charset="0"/>
              </a:rPr>
              <a:t>synchronized clock</a:t>
            </a:r>
            <a:r>
              <a:rPr lang="en-US" altLang="zh-CN" sz="2400" dirty="0">
                <a:latin typeface="Comic Sans MS" pitchFamily="66" charset="0"/>
              </a:rPr>
              <a:t>,  are connected to form a pipe</a:t>
            </a:r>
          </a:p>
          <a:p>
            <a:pPr eaLnBrk="1" hangingPunct="1"/>
            <a:r>
              <a:rPr lang="en-US" altLang="zh-CN" sz="2400" dirty="0">
                <a:latin typeface="Comic Sans MS" pitchFamily="66" charset="0"/>
              </a:rPr>
              <a:t>An instruction or operation enters through one end and progresses through the stages and exit through the other end</a:t>
            </a:r>
          </a:p>
          <a:p>
            <a:pPr eaLnBrk="1" hangingPunct="1"/>
            <a:r>
              <a:rPr lang="en-US" altLang="zh-CN" sz="2400" dirty="0">
                <a:latin typeface="Comic Sans MS" pitchFamily="66" charset="0"/>
              </a:rPr>
              <a:t>Pipelining is an implementation technique that </a:t>
            </a:r>
            <a:r>
              <a:rPr lang="en-US" altLang="zh-CN" sz="2400" dirty="0">
                <a:solidFill>
                  <a:srgbClr val="FF3300"/>
                </a:solidFill>
                <a:latin typeface="Comic Sans MS" pitchFamily="66" charset="0"/>
              </a:rPr>
              <a:t>exploits parallelism</a:t>
            </a:r>
            <a:r>
              <a:rPr lang="en-US" altLang="zh-CN" sz="2400" dirty="0">
                <a:latin typeface="Comic Sans MS" pitchFamily="66" charset="0"/>
              </a:rPr>
              <a:t> among the instructions in a sequential instruction stream </a:t>
            </a:r>
          </a:p>
        </p:txBody>
      </p:sp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0" y="0"/>
            <a:ext cx="9144000" cy="1125538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 Pipeline Characteristics</a:t>
            </a:r>
            <a:br>
              <a:rPr lang="en-US" altLang="zh-CN" sz="3600" dirty="0"/>
            </a:br>
            <a:r>
              <a:rPr lang="en-US" altLang="zh-CN" sz="3600" dirty="0"/>
              <a:t>             --latency vs. Throughput</a:t>
            </a:r>
            <a:endParaRPr lang="en-US" altLang="zh-CN" sz="3600" dirty="0">
              <a:latin typeface="Times New Roman" pitchFamily="18" charset="0"/>
            </a:endParaRPr>
          </a:p>
        </p:txBody>
      </p:sp>
      <p:sp>
        <p:nvSpPr>
          <p:cNvPr id="1945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28800" y="1340768"/>
            <a:ext cx="8534400" cy="5029200"/>
          </a:xfrm>
        </p:spPr>
        <p:txBody>
          <a:bodyPr/>
          <a:lstStyle/>
          <a:p>
            <a:pPr eaLnBrk="1" hangingPunct="1"/>
            <a:r>
              <a:rPr lang="en-US" altLang="zh-CN" sz="2800" b="1" dirty="0">
                <a:latin typeface="Comic Sans MS" pitchFamily="66" charset="0"/>
              </a:rPr>
              <a:t>Latency</a:t>
            </a:r>
          </a:p>
          <a:p>
            <a:pPr lvl="1" eaLnBrk="1" hangingPunct="1"/>
            <a:r>
              <a:rPr lang="en-US" altLang="zh-CN" sz="2400" dirty="0">
                <a:latin typeface="Comic Sans MS" pitchFamily="66" charset="0"/>
              </a:rPr>
              <a:t>Each instruction takes a certain time to complete. This is the latency for that operation. </a:t>
            </a:r>
          </a:p>
          <a:p>
            <a:pPr lvl="1" eaLnBrk="1" hangingPunct="1"/>
            <a:r>
              <a:rPr lang="en-US" altLang="zh-CN" sz="2400" dirty="0">
                <a:latin typeface="Comic Sans MS" pitchFamily="66" charset="0"/>
              </a:rPr>
              <a:t>It's the amount of </a:t>
            </a:r>
            <a:r>
              <a:rPr lang="en-US" altLang="zh-CN" sz="2400" dirty="0">
                <a:solidFill>
                  <a:srgbClr val="FF3300"/>
                </a:solidFill>
                <a:latin typeface="Comic Sans MS" pitchFamily="66" charset="0"/>
              </a:rPr>
              <a:t>time between when the instruction is issued and when it completes</a:t>
            </a:r>
            <a:r>
              <a:rPr lang="en-US" altLang="zh-CN" sz="2400" dirty="0">
                <a:latin typeface="Comic Sans MS" pitchFamily="66" charset="0"/>
              </a:rPr>
              <a:t>.</a:t>
            </a:r>
            <a:r>
              <a:rPr lang="en-US" altLang="zh-CN" dirty="0"/>
              <a:t> </a:t>
            </a:r>
            <a:endParaRPr lang="en-US" altLang="zh-CN" sz="2400" b="1" dirty="0">
              <a:latin typeface="Comic Sans MS" pitchFamily="66" charset="0"/>
            </a:endParaRPr>
          </a:p>
          <a:p>
            <a:pPr eaLnBrk="1" hangingPunct="1"/>
            <a:r>
              <a:rPr lang="en-US" altLang="zh-CN" sz="2800" b="1" dirty="0">
                <a:latin typeface="Comic Sans MS" pitchFamily="66" charset="0"/>
              </a:rPr>
              <a:t>Throughpu</a:t>
            </a:r>
            <a:r>
              <a:rPr lang="en-US" altLang="zh-CN" sz="2800" dirty="0">
                <a:latin typeface="Comic Sans MS" pitchFamily="66" charset="0"/>
              </a:rPr>
              <a:t>t</a:t>
            </a:r>
          </a:p>
          <a:p>
            <a:pPr lvl="1" eaLnBrk="1" hangingPunct="1"/>
            <a:r>
              <a:rPr lang="en-US" altLang="zh-CN" sz="2400" dirty="0">
                <a:latin typeface="Comic Sans MS" pitchFamily="66" charset="0"/>
              </a:rPr>
              <a:t>Number of items (cars, instructions) exiting the pipeline per unit time.</a:t>
            </a:r>
          </a:p>
          <a:p>
            <a:pPr lvl="1" eaLnBrk="1" hangingPunct="1"/>
            <a:r>
              <a:rPr lang="en-US" altLang="zh-CN" sz="2400" dirty="0">
                <a:latin typeface="Comic Sans MS" pitchFamily="66" charset="0"/>
              </a:rPr>
              <a:t>The throughput of the assembly line is the number  of products completed per hour. </a:t>
            </a:r>
          </a:p>
          <a:p>
            <a:pPr lvl="1" eaLnBrk="1" hangingPunct="1"/>
            <a:r>
              <a:rPr lang="en-US" altLang="zh-CN" sz="2400" dirty="0">
                <a:latin typeface="Comic Sans MS" pitchFamily="66" charset="0"/>
              </a:rPr>
              <a:t>The throughput of a CPU pipeline is </a:t>
            </a:r>
            <a:r>
              <a:rPr lang="en-US" altLang="zh-CN" sz="2400" dirty="0">
                <a:solidFill>
                  <a:srgbClr val="FF3300"/>
                </a:solidFill>
                <a:latin typeface="Comic Sans MS" pitchFamily="66" charset="0"/>
              </a:rPr>
              <a:t>the number of instructions completed per second</a:t>
            </a:r>
            <a:r>
              <a:rPr lang="en-US" altLang="zh-CN" sz="2400" dirty="0">
                <a:latin typeface="Comic Sans MS" pitchFamily="66" charset="0"/>
              </a:rPr>
              <a:t>.</a:t>
            </a:r>
          </a:p>
        </p:txBody>
      </p:sp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095472" y="1"/>
            <a:ext cx="8572529" cy="1196975"/>
          </a:xfrm>
        </p:spPr>
        <p:txBody>
          <a:bodyPr/>
          <a:lstStyle/>
          <a:p>
            <a:pPr eaLnBrk="1" hangingPunct="1"/>
            <a:r>
              <a:rPr lang="en-US" altLang="zh-CN" sz="3200" dirty="0"/>
              <a:t>Pipeline Characteristics-clock cycle vs. Machine cycle</a:t>
            </a:r>
          </a:p>
        </p:txBody>
      </p:sp>
      <p:sp>
        <p:nvSpPr>
          <p:cNvPr id="2048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800" b="1">
                <a:latin typeface="Comic Sans MS" pitchFamily="66" charset="0"/>
              </a:rPr>
              <a:t>Clock cycle</a:t>
            </a:r>
          </a:p>
          <a:p>
            <a:pPr lvl="1" eaLnBrk="1" hangingPunct="1"/>
            <a:r>
              <a:rPr lang="en-US" altLang="zh-CN" sz="2400">
                <a:latin typeface="Comic Sans MS" pitchFamily="66" charset="0"/>
              </a:rPr>
              <a:t>Everything in a CPU moves in lockstep, synchronized by the clock ( The </a:t>
            </a:r>
            <a:r>
              <a:rPr lang="en-US" altLang="zh-CN" sz="2400">
                <a:solidFill>
                  <a:srgbClr val="FF3300"/>
                </a:solidFill>
                <a:latin typeface="Comic Sans MS" pitchFamily="66" charset="0"/>
              </a:rPr>
              <a:t>Heartbeat</a:t>
            </a:r>
            <a:r>
              <a:rPr lang="en-US" altLang="zh-CN" sz="2400">
                <a:latin typeface="Comic Sans MS" pitchFamily="66" charset="0"/>
              </a:rPr>
              <a:t> of CPU )</a:t>
            </a:r>
            <a:endParaRPr lang="en-US" altLang="zh-CN" sz="2400" b="1">
              <a:latin typeface="Comic Sans MS" pitchFamily="66" charset="0"/>
            </a:endParaRPr>
          </a:p>
          <a:p>
            <a:pPr eaLnBrk="1" hangingPunct="1"/>
            <a:r>
              <a:rPr lang="en-US" altLang="zh-CN" sz="2800" b="1">
                <a:solidFill>
                  <a:srgbClr val="FF3300"/>
                </a:solidFill>
                <a:latin typeface="Comic Sans MS" pitchFamily="66" charset="0"/>
              </a:rPr>
              <a:t>Machine cycle </a:t>
            </a:r>
            <a:r>
              <a:rPr lang="en-US" altLang="zh-CN" sz="2800">
                <a:latin typeface="Comic Sans MS" pitchFamily="66" charset="0"/>
              </a:rPr>
              <a:t>(</a:t>
            </a:r>
            <a:r>
              <a:rPr lang="en-US" altLang="zh-CN" sz="2800" b="1">
                <a:solidFill>
                  <a:srgbClr val="FF3300"/>
                </a:solidFill>
                <a:latin typeface="Comic Sans MS" pitchFamily="66" charset="0"/>
              </a:rPr>
              <a:t>Processor cycle</a:t>
            </a:r>
            <a:r>
              <a:rPr lang="en-US" altLang="zh-CN" sz="2800" b="1">
                <a:latin typeface="Comic Sans MS" pitchFamily="66" charset="0"/>
              </a:rPr>
              <a:t>, Stage tim</a:t>
            </a:r>
            <a:r>
              <a:rPr lang="en-US" altLang="zh-CN" sz="2800">
                <a:latin typeface="Comic Sans MS" pitchFamily="66" charset="0"/>
              </a:rPr>
              <a:t>e)</a:t>
            </a:r>
          </a:p>
          <a:p>
            <a:pPr lvl="1" eaLnBrk="1" hangingPunct="1"/>
            <a:r>
              <a:rPr lang="en-US" altLang="zh-CN" sz="2400">
                <a:latin typeface="Comic Sans MS" pitchFamily="66" charset="0"/>
              </a:rPr>
              <a:t>time required to complete a single pipeline stage.</a:t>
            </a:r>
          </a:p>
          <a:p>
            <a:pPr lvl="1" eaLnBrk="1" hangingPunct="1"/>
            <a:r>
              <a:rPr lang="en-US" altLang="zh-CN" sz="2400">
                <a:latin typeface="Comic Sans MS" pitchFamily="66" charset="0"/>
              </a:rPr>
              <a:t>The pipeline designer’s goal is to balance the length of each pipeline stage. </a:t>
            </a:r>
          </a:p>
          <a:p>
            <a:pPr lvl="1" eaLnBrk="1" hangingPunct="1"/>
            <a:r>
              <a:rPr lang="en-US" altLang="zh-CN" sz="2400">
                <a:latin typeface="Comic Sans MS" pitchFamily="66" charset="0"/>
              </a:rPr>
              <a:t>In many instances, </a:t>
            </a:r>
            <a:r>
              <a:rPr lang="en-US" altLang="zh-CN" sz="2400">
                <a:solidFill>
                  <a:srgbClr val="FF3300"/>
                </a:solidFill>
                <a:latin typeface="Comic Sans MS" pitchFamily="66" charset="0"/>
              </a:rPr>
              <a:t>machine cycle = max ( times for all stages).</a:t>
            </a:r>
          </a:p>
          <a:p>
            <a:pPr lvl="1" eaLnBrk="1" hangingPunct="1"/>
            <a:r>
              <a:rPr lang="en-US" altLang="zh-CN" sz="2400">
                <a:latin typeface="Comic Sans MS" pitchFamily="66" charset="0"/>
              </a:rPr>
              <a:t>A machine cycle is usually one, sometimes two, clock cycles long, but rarely more.</a:t>
            </a:r>
            <a:endParaRPr lang="en-US" altLang="zh-CN"/>
          </a:p>
        </p:txBody>
      </p:sp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026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Performance for Pipelining</a:t>
            </a:r>
          </a:p>
        </p:txBody>
      </p:sp>
      <p:pic>
        <p:nvPicPr>
          <p:cNvPr id="21507" name="Picture 102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274795" y="1268760"/>
            <a:ext cx="9868628" cy="4680990"/>
          </a:xfrm>
        </p:spPr>
      </p:pic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1" y="1"/>
            <a:ext cx="8893175" cy="98107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Ideal Performance for Pipelining</a:t>
            </a:r>
          </a:p>
        </p:txBody>
      </p:sp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3200" dirty="0">
                <a:latin typeface="Comic Sans MS" pitchFamily="66" charset="0"/>
              </a:rPr>
              <a:t>If the stages are perfectly balanced, The time per instruction on the pipelined processor equal to: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3200" dirty="0"/>
              <a:t> </a:t>
            </a:r>
            <a:r>
              <a:rPr lang="en-US" altLang="zh-CN" sz="3200" i="1" u="sng" dirty="0"/>
              <a:t>Time per instruction on </a:t>
            </a:r>
            <a:r>
              <a:rPr lang="en-US" altLang="zh-CN" sz="3200" i="1" u="sng" dirty="0" err="1"/>
              <a:t>unpipelined</a:t>
            </a:r>
            <a:r>
              <a:rPr lang="en-US" altLang="zh-CN" sz="3200" i="1" u="sng" dirty="0"/>
              <a:t> machine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3200" i="1" dirty="0"/>
              <a:t>                      Number of pipe stages</a:t>
            </a:r>
            <a:endParaRPr lang="en-US" altLang="zh-CN" sz="3200" dirty="0"/>
          </a:p>
          <a:p>
            <a:pPr eaLnBrk="1" hangingPunct="1">
              <a:buFont typeface="Wingdings" pitchFamily="2" charset="2"/>
              <a:buNone/>
            </a:pPr>
            <a:endParaRPr lang="en-US" altLang="zh-CN" sz="3200" dirty="0"/>
          </a:p>
          <a:p>
            <a:pPr eaLnBrk="1" hangingPunct="1"/>
            <a:r>
              <a:rPr lang="en-US" altLang="zh-CN" sz="3200" dirty="0"/>
              <a:t>So, </a:t>
            </a:r>
            <a:r>
              <a:rPr lang="en-US" altLang="zh-CN" sz="3200" b="1" dirty="0">
                <a:latin typeface="Comic Sans MS" pitchFamily="66" charset="0"/>
              </a:rPr>
              <a:t>Ideal speedup</a:t>
            </a:r>
            <a:r>
              <a:rPr lang="en-US" altLang="zh-CN" sz="3200" dirty="0">
                <a:latin typeface="Comic Sans MS" pitchFamily="66" charset="0"/>
              </a:rPr>
              <a:t> </a:t>
            </a:r>
            <a:r>
              <a:rPr lang="en-US" altLang="zh-CN" sz="3200" b="1" dirty="0">
                <a:latin typeface="Comic Sans MS" pitchFamily="66" charset="0"/>
              </a:rPr>
              <a:t>equal to</a:t>
            </a:r>
            <a:r>
              <a:rPr lang="en-US" altLang="zh-CN" sz="3200" dirty="0">
                <a:latin typeface="Comic Sans MS" pitchFamily="66" charset="0"/>
              </a:rPr>
              <a:t>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3200" dirty="0">
                <a:latin typeface="Comic Sans MS" pitchFamily="66" charset="0"/>
              </a:rPr>
              <a:t>          </a:t>
            </a:r>
            <a:r>
              <a:rPr lang="en-US" altLang="zh-CN" sz="3200" b="1" dirty="0">
                <a:solidFill>
                  <a:srgbClr val="FF3300"/>
                </a:solidFill>
                <a:latin typeface="Comic Sans MS" pitchFamily="66" charset="0"/>
              </a:rPr>
              <a:t>Number of pipe stages</a:t>
            </a:r>
            <a:r>
              <a:rPr lang="en-US" altLang="zh-CN" sz="3200" dirty="0">
                <a:solidFill>
                  <a:srgbClr val="FF3300"/>
                </a:solidFill>
                <a:latin typeface="Comic Sans MS" pitchFamily="66" charset="0"/>
              </a:rPr>
              <a:t>.</a:t>
            </a:r>
            <a:r>
              <a:rPr lang="en-US" altLang="zh-CN" sz="3200" dirty="0"/>
              <a:t> </a:t>
            </a:r>
          </a:p>
        </p:txBody>
      </p:sp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1" y="1"/>
            <a:ext cx="8893175" cy="981075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Simple implementation of a RISC </a:t>
            </a:r>
            <a:r>
              <a:rPr lang="en-US" altLang="zh-CN" sz="2800" dirty="0"/>
              <a:t>(MIPS)</a:t>
            </a:r>
            <a:endParaRPr lang="en-US" altLang="zh-CN" sz="3600" dirty="0"/>
          </a:p>
        </p:txBody>
      </p:sp>
      <p:sp>
        <p:nvSpPr>
          <p:cNvPr id="2662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703512" y="1340768"/>
            <a:ext cx="9361735" cy="477839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200" dirty="0">
                <a:latin typeface="Comic Sans MS" pitchFamily="66" charset="0"/>
              </a:rPr>
              <a:t>Start with Implementation without pipelining</a:t>
            </a:r>
          </a:p>
          <a:p>
            <a:pPr lvl="1" eaLnBrk="1" hangingPunct="1"/>
            <a:r>
              <a:rPr lang="en-US" altLang="zh-CN" sz="2800" dirty="0">
                <a:latin typeface="Comic Sans MS" pitchFamily="66" charset="0"/>
              </a:rPr>
              <a:t>single-cycle implementation</a:t>
            </a:r>
          </a:p>
          <a:p>
            <a:pPr lvl="1" eaLnBrk="1" hangingPunct="1"/>
            <a:r>
              <a:rPr lang="en-US" altLang="zh-CN" sz="2800" dirty="0">
                <a:latin typeface="Comic Sans MS" pitchFamily="66" charset="0"/>
              </a:rPr>
              <a:t>multi-cycle implementation</a:t>
            </a:r>
          </a:p>
          <a:p>
            <a:pPr eaLnBrk="1" hangingPunct="1"/>
            <a:r>
              <a:rPr lang="en-US" altLang="zh-CN" sz="3200" dirty="0">
                <a:latin typeface="Comic Sans MS" pitchFamily="66" charset="0"/>
              </a:rPr>
              <a:t>Pipelining the RISC Instruction Set</a:t>
            </a:r>
          </a:p>
          <a:p>
            <a:pPr eaLnBrk="1" hangingPunct="1"/>
            <a:r>
              <a:rPr lang="en-US" altLang="zh-CN" sz="3200" dirty="0">
                <a:latin typeface="Comic Sans MS" pitchFamily="66" charset="0"/>
              </a:rPr>
              <a:t>Pipelining performance issues</a:t>
            </a:r>
          </a:p>
          <a:p>
            <a:pPr eaLnBrk="1" hangingPunct="1"/>
            <a:r>
              <a:rPr lang="en-US" altLang="zh-CN" sz="3200" dirty="0">
                <a:latin typeface="Comic Sans MS" pitchFamily="66" charset="0"/>
              </a:rPr>
              <a:t>How can we do it efficiently ?</a:t>
            </a:r>
          </a:p>
          <a:p>
            <a:pPr eaLnBrk="1" hangingPunct="1"/>
            <a:r>
              <a:rPr lang="en-US" altLang="zh-CN" sz="3200" dirty="0">
                <a:latin typeface="Comic Sans MS" pitchFamily="66" charset="0"/>
              </a:rPr>
              <a:t>Examples</a:t>
            </a:r>
            <a:r>
              <a:rPr lang="en-US" altLang="zh-CN" sz="3200" dirty="0"/>
              <a:t> </a:t>
            </a:r>
          </a:p>
        </p:txBody>
      </p:sp>
    </p:spTree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1" y="1"/>
            <a:ext cx="8621713" cy="936625"/>
          </a:xfrm>
        </p:spPr>
        <p:txBody>
          <a:bodyPr/>
          <a:lstStyle/>
          <a:p>
            <a:pPr eaLnBrk="1" hangingPunct="1"/>
            <a:r>
              <a:rPr lang="en-US" altLang="zh-CN" dirty="0"/>
              <a:t>MIPS ISA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1" y="936626"/>
            <a:ext cx="9144000" cy="545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MIPS instruction format</a:t>
            </a:r>
          </a:p>
        </p:txBody>
      </p:sp>
      <p:pic>
        <p:nvPicPr>
          <p:cNvPr id="286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774826" y="1268413"/>
            <a:ext cx="8583613" cy="5054600"/>
          </a:xfrm>
          <a:noFill/>
        </p:spPr>
      </p:pic>
    </p:spTree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9 Instructions</a:t>
            </a:r>
          </a:p>
        </p:txBody>
      </p:sp>
      <p:pic>
        <p:nvPicPr>
          <p:cNvPr id="29699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1255536"/>
            <a:ext cx="7886700" cy="4780316"/>
          </a:xfrm>
          <a:noFill/>
        </p:spPr>
      </p:pic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559495" y="0"/>
            <a:ext cx="10261367" cy="918148"/>
          </a:xfrm>
        </p:spPr>
        <p:txBody>
          <a:bodyPr/>
          <a:lstStyle/>
          <a:p>
            <a:r>
              <a:rPr lang="en-US" altLang="zh-CN"/>
              <a:t>Topics 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What is pipelining?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 dirty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How is the pipelining Implemented?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 dirty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What makes pipelining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hard to implement?</a:t>
            </a:r>
          </a:p>
        </p:txBody>
      </p:sp>
      <p:sp>
        <p:nvSpPr>
          <p:cNvPr id="8" name="Rectangle 5"/>
          <p:cNvSpPr txBox="1">
            <a:spLocks noRot="1" noChangeArrowheads="1"/>
          </p:cNvSpPr>
          <p:nvPr/>
        </p:nvSpPr>
        <p:spPr>
          <a:xfrm>
            <a:off x="1991544" y="1708579"/>
            <a:ext cx="7992888" cy="3873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3600" dirty="0"/>
              <a:t>What is pipelining?</a:t>
            </a:r>
          </a:p>
          <a:p>
            <a:pPr fontAlgn="auto">
              <a:spcAft>
                <a:spcPts val="0"/>
              </a:spcAft>
            </a:pPr>
            <a:endParaRPr lang="en-US" altLang="zh-CN" sz="3600" dirty="0"/>
          </a:p>
          <a:p>
            <a:pPr fontAlgn="auto">
              <a:spcAft>
                <a:spcPts val="0"/>
              </a:spcAft>
            </a:pPr>
            <a:r>
              <a:rPr lang="en-US" altLang="zh-CN" sz="3600" dirty="0"/>
              <a:t>How is the pipelining Implemented?</a:t>
            </a:r>
          </a:p>
          <a:p>
            <a:pPr fontAlgn="auto">
              <a:spcAft>
                <a:spcPts val="0"/>
              </a:spcAft>
            </a:pPr>
            <a:endParaRPr lang="en-US" altLang="zh-CN" sz="3600" dirty="0"/>
          </a:p>
          <a:p>
            <a:pPr fontAlgn="auto">
              <a:spcAft>
                <a:spcPts val="0"/>
              </a:spcAft>
            </a:pPr>
            <a:r>
              <a:rPr lang="en-US" altLang="zh-CN" sz="3600" dirty="0"/>
              <a:t>What makes pipelining  hard to implement?</a:t>
            </a:r>
          </a:p>
        </p:txBody>
      </p:sp>
    </p:spTree>
    <p:extLst>
      <p:ext uri="{BB962C8B-B14F-4D97-AF65-F5344CB8AC3E}">
        <p14:creationId xmlns:p14="http://schemas.microsoft.com/office/powerpoint/2010/main" val="3008542099"/>
      </p:ext>
    </p:ext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R-instr.  Add / Sub</a:t>
            </a:r>
          </a:p>
        </p:txBody>
      </p:sp>
      <p:pic>
        <p:nvPicPr>
          <p:cNvPr id="3072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847851" y="1125538"/>
            <a:ext cx="8424863" cy="5040312"/>
          </a:xfrm>
          <a:noFill/>
        </p:spPr>
      </p:pic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R-Instruction:  And/Or</a:t>
            </a:r>
          </a:p>
        </p:txBody>
      </p:sp>
      <p:pic>
        <p:nvPicPr>
          <p:cNvPr id="3174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847851" y="1268414"/>
            <a:ext cx="8482013" cy="5113337"/>
          </a:xfrm>
          <a:noFill/>
        </p:spPr>
      </p:pic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I-Instruction:  LW/SW</a:t>
            </a:r>
          </a:p>
        </p:txBody>
      </p:sp>
      <p:pic>
        <p:nvPicPr>
          <p:cNvPr id="3277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9289" y="1125538"/>
            <a:ext cx="8353425" cy="5040312"/>
          </a:xfrm>
          <a:prstGeom prst="rect">
            <a:avLst/>
          </a:prstGeom>
          <a:noFill/>
          <a:ln w="12700" cap="sq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Branch / Jump </a:t>
            </a:r>
          </a:p>
        </p:txBody>
      </p:sp>
      <p:pic>
        <p:nvPicPr>
          <p:cNvPr id="3379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7851" y="1268414"/>
            <a:ext cx="8532813" cy="4829175"/>
          </a:xfrm>
          <a:prstGeom prst="rect">
            <a:avLst/>
          </a:prstGeom>
          <a:noFill/>
          <a:ln w="12700" cap="sq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SLT: set when less than </a:t>
            </a:r>
          </a:p>
        </p:txBody>
      </p:sp>
      <p:pic>
        <p:nvPicPr>
          <p:cNvPr id="34819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524001" y="1484313"/>
            <a:ext cx="9255125" cy="2944812"/>
          </a:xfrm>
          <a:noFill/>
        </p:spPr>
      </p:pic>
    </p:spTree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Single-cycle implementation</a:t>
            </a:r>
          </a:p>
        </p:txBody>
      </p:sp>
      <p:pic>
        <p:nvPicPr>
          <p:cNvPr id="358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828800" y="1219200"/>
            <a:ext cx="8382000" cy="5334000"/>
          </a:xfrm>
          <a:noFill/>
        </p:spPr>
      </p:pic>
      <p:sp>
        <p:nvSpPr>
          <p:cNvPr id="195588" name="AutoShape 4"/>
          <p:cNvSpPr>
            <a:spLocks noChangeArrowheads="1"/>
          </p:cNvSpPr>
          <p:nvPr/>
        </p:nvSpPr>
        <p:spPr bwMode="auto">
          <a:xfrm>
            <a:off x="2640013" y="2349501"/>
            <a:ext cx="7200900" cy="792163"/>
          </a:xfrm>
          <a:prstGeom prst="cloudCallout">
            <a:avLst>
              <a:gd name="adj1" fmla="val -27204"/>
              <a:gd name="adj2" fmla="val 333569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en-US" altLang="zh-CN" sz="2800">
                <a:solidFill>
                  <a:schemeClr val="tx1"/>
                </a:solidFill>
              </a:rPr>
              <a:t>Data Path for R-instruction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R-instruction Data Path</a:t>
            </a:r>
          </a:p>
        </p:txBody>
      </p:sp>
      <p:pic>
        <p:nvPicPr>
          <p:cNvPr id="3686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847851" y="1341439"/>
            <a:ext cx="8424863" cy="4778375"/>
          </a:xfrm>
          <a:noFill/>
        </p:spPr>
      </p:pic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711451" y="0"/>
            <a:ext cx="7705725" cy="100010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    </a:t>
            </a:r>
            <a:r>
              <a:rPr lang="en-US" altLang="zh-CN" sz="3200" dirty="0"/>
              <a:t>What’s the data path for                I-instruction (R-I, </a:t>
            </a:r>
            <a:r>
              <a:rPr lang="en-US" altLang="zh-CN" sz="3200" dirty="0" err="1"/>
              <a:t>LW</a:t>
            </a:r>
            <a:r>
              <a:rPr lang="en-US" altLang="zh-CN" sz="3200" dirty="0"/>
              <a:t>/SW/</a:t>
            </a:r>
            <a:r>
              <a:rPr lang="en-US" altLang="zh-CN" sz="3200" dirty="0" err="1"/>
              <a:t>BEQ</a:t>
            </a:r>
            <a:r>
              <a:rPr lang="en-US" altLang="zh-CN" sz="3200" dirty="0"/>
              <a:t>)?</a:t>
            </a:r>
            <a:endParaRPr lang="en-US" altLang="zh-CN" sz="4000" dirty="0"/>
          </a:p>
        </p:txBody>
      </p:sp>
      <p:pic>
        <p:nvPicPr>
          <p:cNvPr id="378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828800" y="1219200"/>
            <a:ext cx="8382000" cy="5334000"/>
          </a:xfrm>
          <a:noFill/>
        </p:spPr>
      </p:pic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Data Path for LW</a:t>
            </a:r>
          </a:p>
        </p:txBody>
      </p:sp>
      <p:pic>
        <p:nvPicPr>
          <p:cNvPr id="3891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1300335"/>
            <a:ext cx="7886700" cy="4690718"/>
          </a:xfrm>
          <a:noFill/>
        </p:spPr>
      </p:pic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Data Path for SW</a:t>
            </a:r>
          </a:p>
        </p:txBody>
      </p:sp>
      <p:pic>
        <p:nvPicPr>
          <p:cNvPr id="39939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1380599"/>
            <a:ext cx="7886700" cy="4530190"/>
          </a:xfrm>
          <a:noFill/>
        </p:spPr>
      </p:pic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738283" y="1"/>
            <a:ext cx="8621713" cy="936625"/>
          </a:xfrm>
        </p:spPr>
        <p:txBody>
          <a:bodyPr/>
          <a:lstStyle/>
          <a:p>
            <a:pPr eaLnBrk="1" hangingPunct="1"/>
            <a:r>
              <a:rPr lang="en-US" altLang="zh-CN" dirty="0"/>
              <a:t>What is Pipelining ?</a:t>
            </a:r>
          </a:p>
        </p:txBody>
      </p:sp>
      <p:sp>
        <p:nvSpPr>
          <p:cNvPr id="512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343472" y="1071547"/>
            <a:ext cx="9361040" cy="4683125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3200" dirty="0"/>
              <a:t>Pipelining:</a:t>
            </a:r>
          </a:p>
          <a:p>
            <a:pPr lvl="1" eaLnBrk="1" hangingPunct="1"/>
            <a:r>
              <a:rPr lang="en-US" altLang="zh-CN" sz="2800" dirty="0"/>
              <a:t>“</a:t>
            </a:r>
            <a:r>
              <a:rPr lang="en-US" altLang="zh-CN" sz="2800" i="1" dirty="0">
                <a:latin typeface="宋体" pitchFamily="2" charset="-122"/>
              </a:rPr>
              <a:t>A technique designed into some computers to increase speed by starting the execution of one instruction before completing the previous one.</a:t>
            </a:r>
            <a:r>
              <a:rPr lang="en-US" altLang="zh-CN" sz="2800" i="1" dirty="0"/>
              <a:t>”</a:t>
            </a:r>
            <a:endParaRPr lang="en-US" altLang="zh-CN" sz="2800" dirty="0">
              <a:latin typeface="宋体" pitchFamily="2" charset="-122"/>
            </a:endParaRP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latin typeface="宋体" pitchFamily="2" charset="-122"/>
              </a:rPr>
              <a:t>      ----</a:t>
            </a:r>
            <a:r>
              <a:rPr lang="en-US" altLang="zh-CN" sz="2800" i="1" dirty="0">
                <a:latin typeface="宋体" pitchFamily="2" charset="-122"/>
              </a:rPr>
              <a:t>Modern English-Chinese Dictionary</a:t>
            </a:r>
            <a:endParaRPr lang="en-US" altLang="zh-CN" sz="2800" dirty="0">
              <a:latin typeface="宋体" pitchFamily="2" charset="-122"/>
            </a:endParaRPr>
          </a:p>
          <a:p>
            <a:pPr lvl="1" eaLnBrk="1" hangingPunct="1"/>
            <a:endParaRPr lang="en-US" altLang="zh-CN" sz="3600" dirty="0"/>
          </a:p>
          <a:p>
            <a:pPr lvl="1" eaLnBrk="1" hangingPunct="1"/>
            <a:r>
              <a:rPr lang="en-US" altLang="zh-CN" sz="3600" dirty="0"/>
              <a:t>implementation technique whereby different instructions are </a:t>
            </a:r>
            <a:r>
              <a:rPr lang="en-US" altLang="zh-CN" sz="3600" dirty="0">
                <a:solidFill>
                  <a:srgbClr val="FF3300"/>
                </a:solidFill>
              </a:rPr>
              <a:t>overlapped</a:t>
            </a:r>
            <a:r>
              <a:rPr lang="en-US" altLang="zh-CN" sz="3600" dirty="0"/>
              <a:t> in execution at the same time.</a:t>
            </a:r>
          </a:p>
          <a:p>
            <a:pPr lvl="1" eaLnBrk="1" hangingPunct="1"/>
            <a:r>
              <a:rPr lang="en-US" altLang="zh-CN" sz="3600" dirty="0"/>
              <a:t>implementation technique to make </a:t>
            </a:r>
            <a:r>
              <a:rPr lang="en-US" altLang="zh-CN" sz="3600" dirty="0">
                <a:solidFill>
                  <a:srgbClr val="FF3300"/>
                </a:solidFill>
              </a:rPr>
              <a:t>fast</a:t>
            </a:r>
            <a:r>
              <a:rPr lang="en-US" altLang="zh-CN" sz="3600" dirty="0"/>
              <a:t> CPUs</a:t>
            </a:r>
          </a:p>
        </p:txBody>
      </p:sp>
    </p:spTree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Data Path for BEQ</a:t>
            </a:r>
          </a:p>
        </p:txBody>
      </p:sp>
      <p:pic>
        <p:nvPicPr>
          <p:cNvPr id="40963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1236179"/>
            <a:ext cx="7886700" cy="4819030"/>
          </a:xfrm>
          <a:noFill/>
        </p:spPr>
      </p:pic>
    </p:spTree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782889" y="1"/>
            <a:ext cx="7634287" cy="9810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/>
              <a:t>What’s the data path for                J-instruction (jump)?</a:t>
            </a:r>
          </a:p>
        </p:txBody>
      </p:sp>
      <p:pic>
        <p:nvPicPr>
          <p:cNvPr id="419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828800" y="1219200"/>
            <a:ext cx="8382000" cy="5334000"/>
          </a:xfrm>
          <a:noFill/>
        </p:spPr>
      </p:pic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Data Path for Jump</a:t>
            </a:r>
          </a:p>
        </p:txBody>
      </p:sp>
      <p:pic>
        <p:nvPicPr>
          <p:cNvPr id="43011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1377868"/>
            <a:ext cx="7886700" cy="4535653"/>
          </a:xfrm>
          <a:noFill/>
        </p:spPr>
      </p:pic>
    </p:spTree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9564" y="115889"/>
            <a:ext cx="8980487" cy="6283325"/>
          </a:xfrm>
          <a:prstGeom prst="rect">
            <a:avLst/>
          </a:prstGeom>
          <a:noFill/>
          <a:ln w="12700" cap="sq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631951" y="52388"/>
            <a:ext cx="8964613" cy="6329362"/>
          </a:xfrm>
          <a:noFill/>
        </p:spPr>
      </p:pic>
    </p:spTree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3389" y="188914"/>
            <a:ext cx="8785225" cy="6167437"/>
          </a:xfrm>
          <a:prstGeom prst="rect">
            <a:avLst/>
          </a:prstGeom>
          <a:noFill/>
          <a:ln w="12700" cap="sq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1951" y="115888"/>
            <a:ext cx="8964613" cy="6318250"/>
          </a:xfrm>
          <a:prstGeom prst="rect">
            <a:avLst/>
          </a:prstGeom>
          <a:noFill/>
          <a:ln w="12700" cap="sq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3389" y="188914"/>
            <a:ext cx="8785225" cy="6211887"/>
          </a:xfrm>
          <a:prstGeom prst="rect">
            <a:avLst/>
          </a:prstGeom>
          <a:noFill/>
          <a:ln w="12700" cap="sq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5438" y="52388"/>
            <a:ext cx="8964612" cy="6329362"/>
          </a:xfrm>
          <a:prstGeom prst="rect">
            <a:avLst/>
          </a:prstGeom>
          <a:noFill/>
          <a:ln w="12700" cap="sq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1" y="1"/>
            <a:ext cx="8893175" cy="981075"/>
          </a:xfrm>
        </p:spPr>
        <p:txBody>
          <a:bodyPr/>
          <a:lstStyle/>
          <a:p>
            <a:pPr eaLnBrk="1" hangingPunct="1"/>
            <a:r>
              <a:rPr lang="en-US" altLang="zh-CN" dirty="0"/>
              <a:t>Single-cycle implementation</a:t>
            </a:r>
          </a:p>
        </p:txBody>
      </p:sp>
      <p:pic>
        <p:nvPicPr>
          <p:cNvPr id="50179" name="Picture 4" descr="a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45" y="982662"/>
            <a:ext cx="8865657" cy="5089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0" name="Text Box 5"/>
          <p:cNvSpPr txBox="1">
            <a:spLocks noChangeArrowheads="1"/>
          </p:cNvSpPr>
          <p:nvPr/>
        </p:nvSpPr>
        <p:spPr bwMode="auto">
          <a:xfrm>
            <a:off x="2135188" y="5084763"/>
            <a:ext cx="220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2400">
                <a:solidFill>
                  <a:srgbClr val="FF3300"/>
                </a:solidFill>
                <a:latin typeface="Comic Sans MS" pitchFamily="66" charset="0"/>
              </a:rPr>
              <a:t>seldom used !</a:t>
            </a:r>
            <a:endParaRPr kumimoji="1" lang="en-US" altLang="zh-CN" sz="240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166911" y="1"/>
            <a:ext cx="8250265" cy="981075"/>
          </a:xfrm>
        </p:spPr>
        <p:txBody>
          <a:bodyPr/>
          <a:lstStyle/>
          <a:p>
            <a:pPr eaLnBrk="1" hangingPunct="1"/>
            <a:r>
              <a:rPr lang="en-US" altLang="zh-CN" dirty="0"/>
              <a:t>It likes Auto Assembly line</a:t>
            </a:r>
          </a:p>
        </p:txBody>
      </p:sp>
      <p:sp>
        <p:nvSpPr>
          <p:cNvPr id="6147" name="Rectangle 3"/>
          <p:cNvSpPr>
            <a:spLocks noGrp="1" noRot="1" noChangeArrowheads="1"/>
          </p:cNvSpPr>
          <p:nvPr>
            <p:ph sz="half" idx="1"/>
          </p:nvPr>
        </p:nvSpPr>
        <p:spPr>
          <a:xfrm>
            <a:off x="1487488" y="1340768"/>
            <a:ext cx="5014913" cy="4643437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latin typeface="Comic Sans MS" pitchFamily="66" charset="0"/>
              </a:rPr>
              <a:t>An arrangement of workers, machines, and equipment in which the</a:t>
            </a:r>
            <a:r>
              <a:rPr lang="en-US" altLang="zh-CN" sz="2400" b="1" dirty="0">
                <a:latin typeface="Comic Sans MS" pitchFamily="66" charset="0"/>
              </a:rPr>
              <a:t> product being assembled passes consecutively from operation to operation until completed.</a:t>
            </a:r>
          </a:p>
          <a:p>
            <a:pPr eaLnBrk="1" hangingPunct="1"/>
            <a:endParaRPr lang="en-US" altLang="zh-CN" sz="2400" b="1" dirty="0">
              <a:latin typeface="Comic Sans MS" pitchFamily="66" charset="0"/>
            </a:endParaRPr>
          </a:p>
          <a:p>
            <a:pPr eaLnBrk="1" hangingPunct="1"/>
            <a:r>
              <a:rPr lang="en-US" altLang="zh-CN" sz="2400" b="1" dirty="0">
                <a:latin typeface="Comic Sans MS" pitchFamily="66" charset="0"/>
              </a:rPr>
              <a:t>Ford installs first moving assembly line in 1913. </a:t>
            </a:r>
            <a:r>
              <a:rPr lang="en-US" altLang="zh-CN" sz="2400" dirty="0">
                <a:latin typeface="Comic Sans MS" pitchFamily="66" charset="0"/>
              </a:rPr>
              <a:t>The right picture shows the</a:t>
            </a:r>
            <a:r>
              <a:rPr lang="en-US" altLang="zh-CN" sz="2400" b="1" dirty="0">
                <a:latin typeface="Comic Sans MS" pitchFamily="66" charset="0"/>
              </a:rPr>
              <a:t> </a:t>
            </a:r>
            <a:r>
              <a:rPr lang="en-US" altLang="zh-CN" sz="2400" dirty="0">
                <a:latin typeface="Comic Sans MS" pitchFamily="66" charset="0"/>
              </a:rPr>
              <a:t>moving assembly line at Ford Motor Company's </a:t>
            </a:r>
            <a:r>
              <a:rPr lang="en-US" altLang="zh-CN" sz="2400" dirty="0" err="1">
                <a:latin typeface="Comic Sans MS" pitchFamily="66" charset="0"/>
              </a:rPr>
              <a:t>michigan</a:t>
            </a:r>
            <a:r>
              <a:rPr lang="en-US" altLang="zh-CN" sz="2400" dirty="0">
                <a:latin typeface="Comic Sans MS" pitchFamily="66" charset="0"/>
              </a:rPr>
              <a:t> plant.</a:t>
            </a:r>
            <a:r>
              <a:rPr lang="en-US" altLang="zh-CN" sz="2400" b="1" dirty="0">
                <a:latin typeface="Comic Sans MS" pitchFamily="66" charset="0"/>
              </a:rPr>
              <a:t> </a:t>
            </a:r>
            <a:r>
              <a:rPr lang="en-US" altLang="zh-CN" sz="2400" dirty="0">
                <a:latin typeface="Comic Sans MS" pitchFamily="66" charset="0"/>
              </a:rPr>
              <a:t>     </a:t>
            </a:r>
            <a:endParaRPr lang="en-US" altLang="zh-CN" sz="3200" dirty="0">
              <a:latin typeface="Comic Sans MS" pitchFamily="66" charset="0"/>
            </a:endParaRPr>
          </a:p>
        </p:txBody>
      </p:sp>
      <p:pic>
        <p:nvPicPr>
          <p:cNvPr id="6148" name="Picture 4" descr="d113asse01000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1945" y="2204864"/>
            <a:ext cx="3581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ext Box 6"/>
          <p:cNvSpPr txBox="1">
            <a:spLocks noChangeArrowheads="1"/>
          </p:cNvSpPr>
          <p:nvPr/>
        </p:nvSpPr>
        <p:spPr bwMode="auto">
          <a:xfrm>
            <a:off x="7299325" y="4922839"/>
            <a:ext cx="294664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2400">
                <a:solidFill>
                  <a:schemeClr val="tx1"/>
                </a:solidFill>
                <a:latin typeface="Comic Sans MS" pitchFamily="66" charset="0"/>
              </a:rPr>
              <a:t>( 84 distinct steps)</a:t>
            </a:r>
            <a:endParaRPr kumimoji="1" lang="en-US" altLang="zh-CN" sz="2800">
              <a:solidFill>
                <a:schemeClr val="tx1"/>
              </a:solidFill>
              <a:latin typeface="Comic Sans MS" pitchFamily="66" charset="0"/>
            </a:endParaRPr>
          </a:p>
          <a:p>
            <a:endParaRPr kumimoji="1" lang="en-US" altLang="zh-CN" sz="240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1" y="0"/>
            <a:ext cx="9358313" cy="908050"/>
          </a:xfrm>
        </p:spPr>
        <p:txBody>
          <a:bodyPr/>
          <a:lstStyle/>
          <a:p>
            <a:pPr eaLnBrk="1" hangingPunct="1"/>
            <a:r>
              <a:rPr lang="en-US" altLang="zh-CN" dirty="0"/>
              <a:t>Single cycle </a:t>
            </a:r>
            <a:r>
              <a:rPr lang="en-US" altLang="zh-CN" dirty="0">
                <a:sym typeface="Wingdings" pitchFamily="2" charset="2"/>
              </a:rPr>
              <a:t> Multiple cycle</a:t>
            </a:r>
            <a:endParaRPr lang="en-US" altLang="zh-CN" dirty="0"/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1189" y="1143001"/>
            <a:ext cx="8569325" cy="5040313"/>
          </a:xfrm>
          <a:prstGeom prst="rect">
            <a:avLst/>
          </a:prstGeom>
          <a:noFill/>
          <a:ln w="12700" cap="sq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Finite State Diagram</a:t>
            </a:r>
          </a:p>
        </p:txBody>
      </p:sp>
      <p:pic>
        <p:nvPicPr>
          <p:cNvPr id="5222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51088" y="1196975"/>
            <a:ext cx="7296150" cy="4954588"/>
          </a:xfrm>
          <a:noFill/>
        </p:spPr>
      </p:pic>
    </p:spTree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Multiple Cycle MIPS CPU</a:t>
            </a:r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3388" y="1196975"/>
            <a:ext cx="8820150" cy="4910138"/>
          </a:xfrm>
          <a:prstGeom prst="rect">
            <a:avLst/>
          </a:prstGeom>
          <a:noFill/>
          <a:ln w="12700" cap="sq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Multiple Cycle MIPS CPU</a:t>
            </a: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4825" y="1196975"/>
            <a:ext cx="8642350" cy="4992688"/>
          </a:xfrm>
          <a:prstGeom prst="rect">
            <a:avLst/>
          </a:prstGeom>
          <a:noFill/>
          <a:ln w="12700" cap="sq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3389" y="188913"/>
            <a:ext cx="8785225" cy="6229350"/>
          </a:xfrm>
          <a:prstGeom prst="rect">
            <a:avLst/>
          </a:prstGeom>
          <a:noFill/>
          <a:ln w="12700" cap="sq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5-cycle MIPS CPU</a:t>
            </a:r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3388" y="1217614"/>
            <a:ext cx="8820150" cy="4732337"/>
          </a:xfrm>
          <a:prstGeom prst="rect">
            <a:avLst/>
          </a:prstGeom>
          <a:noFill/>
          <a:ln w="12700" cap="sq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3389" y="188914"/>
            <a:ext cx="8683625" cy="6211887"/>
          </a:xfrm>
          <a:prstGeom prst="rect">
            <a:avLst/>
          </a:prstGeom>
          <a:noFill/>
          <a:ln w="12700" cap="sq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Feb.13,2012</a:t>
            </a:r>
            <a:endParaRPr lang="en-US" altLang="zh-CN" dirty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45" y="71415"/>
            <a:ext cx="8788251" cy="627540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3388" y="188914"/>
            <a:ext cx="8661400" cy="6207125"/>
          </a:xfrm>
          <a:prstGeom prst="rect">
            <a:avLst/>
          </a:prstGeom>
          <a:noFill/>
          <a:ln w="12700" cap="sq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3388" y="188914"/>
            <a:ext cx="8640762" cy="6249987"/>
          </a:xfrm>
          <a:prstGeom prst="rect">
            <a:avLst/>
          </a:prstGeom>
          <a:noFill/>
          <a:ln w="12700" cap="sq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Why Pipelining: Its Natural</a:t>
            </a:r>
          </a:p>
        </p:txBody>
      </p:sp>
      <p:sp>
        <p:nvSpPr>
          <p:cNvPr id="12291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3200" dirty="0">
                <a:latin typeface="Comic Sans MS" pitchFamily="66" charset="0"/>
              </a:rPr>
              <a:t>Laundry</a:t>
            </a:r>
          </a:p>
          <a:p>
            <a:pPr lvl="1" eaLnBrk="1" hangingPunct="1"/>
            <a:r>
              <a:rPr lang="en-US" altLang="zh-CN" sz="2800" dirty="0">
                <a:latin typeface="Comic Sans MS" pitchFamily="66" charset="0"/>
              </a:rPr>
              <a:t>Ann, Brian, Cathy, Dave </a:t>
            </a:r>
            <a:br>
              <a:rPr lang="en-US" altLang="zh-CN" sz="2800" dirty="0">
                <a:latin typeface="Comic Sans MS" pitchFamily="66" charset="0"/>
              </a:rPr>
            </a:br>
            <a:r>
              <a:rPr lang="en-US" altLang="zh-CN" sz="2800" dirty="0">
                <a:latin typeface="Comic Sans MS" pitchFamily="66" charset="0"/>
              </a:rPr>
              <a:t>each have one load of clothes </a:t>
            </a:r>
            <a:br>
              <a:rPr lang="en-US" altLang="zh-CN" sz="2800" dirty="0">
                <a:latin typeface="Comic Sans MS" pitchFamily="66" charset="0"/>
              </a:rPr>
            </a:br>
            <a:r>
              <a:rPr lang="en-US" altLang="zh-CN" sz="2800" dirty="0">
                <a:latin typeface="Comic Sans MS" pitchFamily="66" charset="0"/>
              </a:rPr>
              <a:t>to wash, dry, and fold</a:t>
            </a:r>
          </a:p>
          <a:p>
            <a:pPr lvl="1" eaLnBrk="1" hangingPunct="1"/>
            <a:endParaRPr lang="en-US" altLang="zh-CN" sz="2800" dirty="0">
              <a:latin typeface="Comic Sans MS" pitchFamily="66" charset="0"/>
            </a:endParaRPr>
          </a:p>
          <a:p>
            <a:pPr lvl="1" eaLnBrk="1" hangingPunct="1"/>
            <a:r>
              <a:rPr lang="en-US" altLang="zh-CN" sz="2800" dirty="0">
                <a:latin typeface="Comic Sans MS" pitchFamily="66" charset="0"/>
              </a:rPr>
              <a:t>Washer takes 30 minutes</a:t>
            </a:r>
          </a:p>
          <a:p>
            <a:pPr lvl="1" eaLnBrk="1" hangingPunct="1"/>
            <a:r>
              <a:rPr lang="en-US" altLang="zh-CN" sz="2800" dirty="0">
                <a:latin typeface="Comic Sans MS" pitchFamily="66" charset="0"/>
              </a:rPr>
              <a:t>Dryer takes 40 minutes</a:t>
            </a:r>
          </a:p>
          <a:p>
            <a:pPr lvl="1" eaLnBrk="1" hangingPunct="1"/>
            <a:r>
              <a:rPr lang="en-US" altLang="zh-CN" sz="2800" dirty="0">
                <a:latin typeface="Comic Sans MS" pitchFamily="66" charset="0"/>
              </a:rPr>
              <a:t>“Folder” takes 20 minutes</a:t>
            </a:r>
            <a:endParaRPr lang="en-US" altLang="zh-CN" sz="2800" dirty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391400" y="1905003"/>
            <a:ext cx="2224088" cy="539751"/>
            <a:chOff x="3692" y="1708"/>
            <a:chExt cx="1401" cy="340"/>
          </a:xfrm>
        </p:grpSpPr>
        <p:grpSp>
          <p:nvGrpSpPr>
            <p:cNvPr id="12315" name="Group 5"/>
            <p:cNvGrpSpPr>
              <a:grpSpLocks/>
            </p:cNvGrpSpPr>
            <p:nvPr/>
          </p:nvGrpSpPr>
          <p:grpSpPr bwMode="auto">
            <a:xfrm>
              <a:off x="3692" y="1708"/>
              <a:ext cx="329" cy="340"/>
              <a:chOff x="3692" y="1708"/>
              <a:chExt cx="329" cy="340"/>
            </a:xfrm>
          </p:grpSpPr>
          <p:sp>
            <p:nvSpPr>
              <p:cNvPr id="12325" name="Freeform 6"/>
              <p:cNvSpPr>
                <a:spLocks/>
              </p:cNvSpPr>
              <p:nvPr/>
            </p:nvSpPr>
            <p:spPr bwMode="auto">
              <a:xfrm>
                <a:off x="3692" y="1708"/>
                <a:ext cx="329" cy="295"/>
              </a:xfrm>
              <a:custGeom>
                <a:avLst/>
                <a:gdLst>
                  <a:gd name="T0" fmla="*/ 93 w 329"/>
                  <a:gd name="T1" fmla="*/ 14 h 295"/>
                  <a:gd name="T2" fmla="*/ 156 w 329"/>
                  <a:gd name="T3" fmla="*/ 16 h 295"/>
                  <a:gd name="T4" fmla="*/ 224 w 329"/>
                  <a:gd name="T5" fmla="*/ 0 h 295"/>
                  <a:gd name="T6" fmla="*/ 305 w 329"/>
                  <a:gd name="T7" fmla="*/ 0 h 295"/>
                  <a:gd name="T8" fmla="*/ 215 w 329"/>
                  <a:gd name="T9" fmla="*/ 84 h 295"/>
                  <a:gd name="T10" fmla="*/ 239 w 329"/>
                  <a:gd name="T11" fmla="*/ 89 h 295"/>
                  <a:gd name="T12" fmla="*/ 263 w 329"/>
                  <a:gd name="T13" fmla="*/ 99 h 295"/>
                  <a:gd name="T14" fmla="*/ 285 w 329"/>
                  <a:gd name="T15" fmla="*/ 111 h 295"/>
                  <a:gd name="T16" fmla="*/ 302 w 329"/>
                  <a:gd name="T17" fmla="*/ 126 h 295"/>
                  <a:gd name="T18" fmla="*/ 316 w 329"/>
                  <a:gd name="T19" fmla="*/ 144 h 295"/>
                  <a:gd name="T20" fmla="*/ 325 w 329"/>
                  <a:gd name="T21" fmla="*/ 165 h 295"/>
                  <a:gd name="T22" fmla="*/ 328 w 329"/>
                  <a:gd name="T23" fmla="*/ 187 h 295"/>
                  <a:gd name="T24" fmla="*/ 324 w 329"/>
                  <a:gd name="T25" fmla="*/ 210 h 295"/>
                  <a:gd name="T26" fmla="*/ 317 w 329"/>
                  <a:gd name="T27" fmla="*/ 228 h 295"/>
                  <a:gd name="T28" fmla="*/ 303 w 329"/>
                  <a:gd name="T29" fmla="*/ 247 h 295"/>
                  <a:gd name="T30" fmla="*/ 280 w 329"/>
                  <a:gd name="T31" fmla="*/ 267 h 295"/>
                  <a:gd name="T32" fmla="*/ 257 w 329"/>
                  <a:gd name="T33" fmla="*/ 279 h 295"/>
                  <a:gd name="T34" fmla="*/ 236 w 329"/>
                  <a:gd name="T35" fmla="*/ 287 h 295"/>
                  <a:gd name="T36" fmla="*/ 215 w 329"/>
                  <a:gd name="T37" fmla="*/ 292 h 295"/>
                  <a:gd name="T38" fmla="*/ 189 w 329"/>
                  <a:gd name="T39" fmla="*/ 294 h 295"/>
                  <a:gd name="T40" fmla="*/ 122 w 329"/>
                  <a:gd name="T41" fmla="*/ 293 h 295"/>
                  <a:gd name="T42" fmla="*/ 90 w 329"/>
                  <a:gd name="T43" fmla="*/ 287 h 295"/>
                  <a:gd name="T44" fmla="*/ 56 w 329"/>
                  <a:gd name="T45" fmla="*/ 272 h 295"/>
                  <a:gd name="T46" fmla="*/ 30 w 329"/>
                  <a:gd name="T47" fmla="*/ 253 h 295"/>
                  <a:gd name="T48" fmla="*/ 13 w 329"/>
                  <a:gd name="T49" fmla="*/ 232 h 295"/>
                  <a:gd name="T50" fmla="*/ 4 w 329"/>
                  <a:gd name="T51" fmla="*/ 210 h 295"/>
                  <a:gd name="T52" fmla="*/ 0 w 329"/>
                  <a:gd name="T53" fmla="*/ 191 h 295"/>
                  <a:gd name="T54" fmla="*/ 3 w 329"/>
                  <a:gd name="T55" fmla="*/ 169 h 295"/>
                  <a:gd name="T56" fmla="*/ 14 w 329"/>
                  <a:gd name="T57" fmla="*/ 141 h 295"/>
                  <a:gd name="T58" fmla="*/ 35 w 329"/>
                  <a:gd name="T59" fmla="*/ 118 h 295"/>
                  <a:gd name="T60" fmla="*/ 63 w 329"/>
                  <a:gd name="T61" fmla="*/ 99 h 295"/>
                  <a:gd name="T62" fmla="*/ 102 w 329"/>
                  <a:gd name="T63" fmla="*/ 86 h 295"/>
                  <a:gd name="T64" fmla="*/ 40 w 329"/>
                  <a:gd name="T65" fmla="*/ 4 h 2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29"/>
                  <a:gd name="T100" fmla="*/ 0 h 295"/>
                  <a:gd name="T101" fmla="*/ 329 w 329"/>
                  <a:gd name="T102" fmla="*/ 295 h 29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29" h="295">
                    <a:moveTo>
                      <a:pt x="40" y="4"/>
                    </a:moveTo>
                    <a:lnTo>
                      <a:pt x="93" y="14"/>
                    </a:lnTo>
                    <a:lnTo>
                      <a:pt x="92" y="0"/>
                    </a:lnTo>
                    <a:lnTo>
                      <a:pt x="156" y="16"/>
                    </a:lnTo>
                    <a:lnTo>
                      <a:pt x="156" y="0"/>
                    </a:lnTo>
                    <a:lnTo>
                      <a:pt x="224" y="0"/>
                    </a:lnTo>
                    <a:lnTo>
                      <a:pt x="223" y="15"/>
                    </a:lnTo>
                    <a:lnTo>
                      <a:pt x="305" y="0"/>
                    </a:lnTo>
                    <a:lnTo>
                      <a:pt x="205" y="83"/>
                    </a:lnTo>
                    <a:lnTo>
                      <a:pt x="215" y="84"/>
                    </a:lnTo>
                    <a:lnTo>
                      <a:pt x="226" y="86"/>
                    </a:lnTo>
                    <a:lnTo>
                      <a:pt x="239" y="89"/>
                    </a:lnTo>
                    <a:lnTo>
                      <a:pt x="250" y="93"/>
                    </a:lnTo>
                    <a:lnTo>
                      <a:pt x="263" y="99"/>
                    </a:lnTo>
                    <a:lnTo>
                      <a:pt x="274" y="104"/>
                    </a:lnTo>
                    <a:lnTo>
                      <a:pt x="285" y="111"/>
                    </a:lnTo>
                    <a:lnTo>
                      <a:pt x="294" y="119"/>
                    </a:lnTo>
                    <a:lnTo>
                      <a:pt x="302" y="126"/>
                    </a:lnTo>
                    <a:lnTo>
                      <a:pt x="309" y="135"/>
                    </a:lnTo>
                    <a:lnTo>
                      <a:pt x="316" y="144"/>
                    </a:lnTo>
                    <a:lnTo>
                      <a:pt x="321" y="155"/>
                    </a:lnTo>
                    <a:lnTo>
                      <a:pt x="325" y="165"/>
                    </a:lnTo>
                    <a:lnTo>
                      <a:pt x="327" y="174"/>
                    </a:lnTo>
                    <a:lnTo>
                      <a:pt x="328" y="187"/>
                    </a:lnTo>
                    <a:lnTo>
                      <a:pt x="327" y="200"/>
                    </a:lnTo>
                    <a:lnTo>
                      <a:pt x="324" y="210"/>
                    </a:lnTo>
                    <a:lnTo>
                      <a:pt x="321" y="220"/>
                    </a:lnTo>
                    <a:lnTo>
                      <a:pt x="317" y="228"/>
                    </a:lnTo>
                    <a:lnTo>
                      <a:pt x="311" y="237"/>
                    </a:lnTo>
                    <a:lnTo>
                      <a:pt x="303" y="247"/>
                    </a:lnTo>
                    <a:lnTo>
                      <a:pt x="292" y="258"/>
                    </a:lnTo>
                    <a:lnTo>
                      <a:pt x="280" y="267"/>
                    </a:lnTo>
                    <a:lnTo>
                      <a:pt x="268" y="274"/>
                    </a:lnTo>
                    <a:lnTo>
                      <a:pt x="257" y="279"/>
                    </a:lnTo>
                    <a:lnTo>
                      <a:pt x="246" y="284"/>
                    </a:lnTo>
                    <a:lnTo>
                      <a:pt x="236" y="287"/>
                    </a:lnTo>
                    <a:lnTo>
                      <a:pt x="224" y="290"/>
                    </a:lnTo>
                    <a:lnTo>
                      <a:pt x="215" y="292"/>
                    </a:lnTo>
                    <a:lnTo>
                      <a:pt x="201" y="293"/>
                    </a:lnTo>
                    <a:lnTo>
                      <a:pt x="189" y="294"/>
                    </a:lnTo>
                    <a:lnTo>
                      <a:pt x="133" y="294"/>
                    </a:lnTo>
                    <a:lnTo>
                      <a:pt x="122" y="293"/>
                    </a:lnTo>
                    <a:lnTo>
                      <a:pt x="108" y="291"/>
                    </a:lnTo>
                    <a:lnTo>
                      <a:pt x="90" y="287"/>
                    </a:lnTo>
                    <a:lnTo>
                      <a:pt x="73" y="280"/>
                    </a:lnTo>
                    <a:lnTo>
                      <a:pt x="56" y="272"/>
                    </a:lnTo>
                    <a:lnTo>
                      <a:pt x="41" y="262"/>
                    </a:lnTo>
                    <a:lnTo>
                      <a:pt x="30" y="253"/>
                    </a:lnTo>
                    <a:lnTo>
                      <a:pt x="21" y="244"/>
                    </a:lnTo>
                    <a:lnTo>
                      <a:pt x="13" y="232"/>
                    </a:lnTo>
                    <a:lnTo>
                      <a:pt x="7" y="219"/>
                    </a:lnTo>
                    <a:lnTo>
                      <a:pt x="4" y="210"/>
                    </a:lnTo>
                    <a:lnTo>
                      <a:pt x="1" y="201"/>
                    </a:lnTo>
                    <a:lnTo>
                      <a:pt x="0" y="191"/>
                    </a:lnTo>
                    <a:lnTo>
                      <a:pt x="1" y="183"/>
                    </a:lnTo>
                    <a:lnTo>
                      <a:pt x="3" y="169"/>
                    </a:lnTo>
                    <a:lnTo>
                      <a:pt x="7" y="156"/>
                    </a:lnTo>
                    <a:lnTo>
                      <a:pt x="14" y="141"/>
                    </a:lnTo>
                    <a:lnTo>
                      <a:pt x="24" y="129"/>
                    </a:lnTo>
                    <a:lnTo>
                      <a:pt x="35" y="118"/>
                    </a:lnTo>
                    <a:lnTo>
                      <a:pt x="49" y="107"/>
                    </a:lnTo>
                    <a:lnTo>
                      <a:pt x="63" y="99"/>
                    </a:lnTo>
                    <a:lnTo>
                      <a:pt x="82" y="91"/>
                    </a:lnTo>
                    <a:lnTo>
                      <a:pt x="102" y="86"/>
                    </a:lnTo>
                    <a:lnTo>
                      <a:pt x="115" y="83"/>
                    </a:lnTo>
                    <a:lnTo>
                      <a:pt x="40" y="4"/>
                    </a:lnTo>
                  </a:path>
                </a:pathLst>
              </a:custGeom>
              <a:solidFill>
                <a:srgbClr val="D49FFF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26" name="Rectangle 7"/>
              <p:cNvSpPr>
                <a:spLocks noChangeArrowheads="1"/>
              </p:cNvSpPr>
              <p:nvPr/>
            </p:nvSpPr>
            <p:spPr bwMode="auto">
              <a:xfrm>
                <a:off x="3742" y="1759"/>
                <a:ext cx="256" cy="28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kumimoji="1" lang="en-US" altLang="zh-CN" sz="2400" b="1">
                    <a:solidFill>
                      <a:schemeClr val="tx1"/>
                    </a:solidFill>
                    <a:latin typeface="Comic Sans MS" pitchFamily="66" charset="0"/>
                  </a:rPr>
                  <a:t>A</a:t>
                </a:r>
              </a:p>
            </p:txBody>
          </p:sp>
        </p:grpSp>
        <p:grpSp>
          <p:nvGrpSpPr>
            <p:cNvPr id="12316" name="Group 8"/>
            <p:cNvGrpSpPr>
              <a:grpSpLocks/>
            </p:cNvGrpSpPr>
            <p:nvPr/>
          </p:nvGrpSpPr>
          <p:grpSpPr bwMode="auto">
            <a:xfrm>
              <a:off x="4052" y="1708"/>
              <a:ext cx="329" cy="340"/>
              <a:chOff x="4052" y="1708"/>
              <a:chExt cx="329" cy="340"/>
            </a:xfrm>
          </p:grpSpPr>
          <p:sp>
            <p:nvSpPr>
              <p:cNvPr id="12323" name="Freeform 9"/>
              <p:cNvSpPr>
                <a:spLocks/>
              </p:cNvSpPr>
              <p:nvPr/>
            </p:nvSpPr>
            <p:spPr bwMode="auto">
              <a:xfrm>
                <a:off x="4052" y="1708"/>
                <a:ext cx="329" cy="295"/>
              </a:xfrm>
              <a:custGeom>
                <a:avLst/>
                <a:gdLst>
                  <a:gd name="T0" fmla="*/ 93 w 329"/>
                  <a:gd name="T1" fmla="*/ 14 h 295"/>
                  <a:gd name="T2" fmla="*/ 156 w 329"/>
                  <a:gd name="T3" fmla="*/ 16 h 295"/>
                  <a:gd name="T4" fmla="*/ 224 w 329"/>
                  <a:gd name="T5" fmla="*/ 0 h 295"/>
                  <a:gd name="T6" fmla="*/ 305 w 329"/>
                  <a:gd name="T7" fmla="*/ 0 h 295"/>
                  <a:gd name="T8" fmla="*/ 215 w 329"/>
                  <a:gd name="T9" fmla="*/ 84 h 295"/>
                  <a:gd name="T10" fmla="*/ 239 w 329"/>
                  <a:gd name="T11" fmla="*/ 89 h 295"/>
                  <a:gd name="T12" fmla="*/ 263 w 329"/>
                  <a:gd name="T13" fmla="*/ 99 h 295"/>
                  <a:gd name="T14" fmla="*/ 285 w 329"/>
                  <a:gd name="T15" fmla="*/ 111 h 295"/>
                  <a:gd name="T16" fmla="*/ 302 w 329"/>
                  <a:gd name="T17" fmla="*/ 126 h 295"/>
                  <a:gd name="T18" fmla="*/ 316 w 329"/>
                  <a:gd name="T19" fmla="*/ 144 h 295"/>
                  <a:gd name="T20" fmla="*/ 325 w 329"/>
                  <a:gd name="T21" fmla="*/ 165 h 295"/>
                  <a:gd name="T22" fmla="*/ 328 w 329"/>
                  <a:gd name="T23" fmla="*/ 187 h 295"/>
                  <a:gd name="T24" fmla="*/ 324 w 329"/>
                  <a:gd name="T25" fmla="*/ 210 h 295"/>
                  <a:gd name="T26" fmla="*/ 317 w 329"/>
                  <a:gd name="T27" fmla="*/ 228 h 295"/>
                  <a:gd name="T28" fmla="*/ 303 w 329"/>
                  <a:gd name="T29" fmla="*/ 247 h 295"/>
                  <a:gd name="T30" fmla="*/ 280 w 329"/>
                  <a:gd name="T31" fmla="*/ 267 h 295"/>
                  <a:gd name="T32" fmla="*/ 257 w 329"/>
                  <a:gd name="T33" fmla="*/ 279 h 295"/>
                  <a:gd name="T34" fmla="*/ 236 w 329"/>
                  <a:gd name="T35" fmla="*/ 287 h 295"/>
                  <a:gd name="T36" fmla="*/ 215 w 329"/>
                  <a:gd name="T37" fmla="*/ 292 h 295"/>
                  <a:gd name="T38" fmla="*/ 189 w 329"/>
                  <a:gd name="T39" fmla="*/ 294 h 295"/>
                  <a:gd name="T40" fmla="*/ 122 w 329"/>
                  <a:gd name="T41" fmla="*/ 293 h 295"/>
                  <a:gd name="T42" fmla="*/ 90 w 329"/>
                  <a:gd name="T43" fmla="*/ 287 h 295"/>
                  <a:gd name="T44" fmla="*/ 56 w 329"/>
                  <a:gd name="T45" fmla="*/ 272 h 295"/>
                  <a:gd name="T46" fmla="*/ 30 w 329"/>
                  <a:gd name="T47" fmla="*/ 253 h 295"/>
                  <a:gd name="T48" fmla="*/ 13 w 329"/>
                  <a:gd name="T49" fmla="*/ 232 h 295"/>
                  <a:gd name="T50" fmla="*/ 4 w 329"/>
                  <a:gd name="T51" fmla="*/ 210 h 295"/>
                  <a:gd name="T52" fmla="*/ 0 w 329"/>
                  <a:gd name="T53" fmla="*/ 191 h 295"/>
                  <a:gd name="T54" fmla="*/ 3 w 329"/>
                  <a:gd name="T55" fmla="*/ 169 h 295"/>
                  <a:gd name="T56" fmla="*/ 14 w 329"/>
                  <a:gd name="T57" fmla="*/ 141 h 295"/>
                  <a:gd name="T58" fmla="*/ 35 w 329"/>
                  <a:gd name="T59" fmla="*/ 118 h 295"/>
                  <a:gd name="T60" fmla="*/ 63 w 329"/>
                  <a:gd name="T61" fmla="*/ 99 h 295"/>
                  <a:gd name="T62" fmla="*/ 102 w 329"/>
                  <a:gd name="T63" fmla="*/ 86 h 295"/>
                  <a:gd name="T64" fmla="*/ 40 w 329"/>
                  <a:gd name="T65" fmla="*/ 4 h 2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29"/>
                  <a:gd name="T100" fmla="*/ 0 h 295"/>
                  <a:gd name="T101" fmla="*/ 329 w 329"/>
                  <a:gd name="T102" fmla="*/ 295 h 29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29" h="295">
                    <a:moveTo>
                      <a:pt x="40" y="4"/>
                    </a:moveTo>
                    <a:lnTo>
                      <a:pt x="93" y="14"/>
                    </a:lnTo>
                    <a:lnTo>
                      <a:pt x="92" y="0"/>
                    </a:lnTo>
                    <a:lnTo>
                      <a:pt x="156" y="16"/>
                    </a:lnTo>
                    <a:lnTo>
                      <a:pt x="156" y="0"/>
                    </a:lnTo>
                    <a:lnTo>
                      <a:pt x="224" y="0"/>
                    </a:lnTo>
                    <a:lnTo>
                      <a:pt x="223" y="15"/>
                    </a:lnTo>
                    <a:lnTo>
                      <a:pt x="305" y="0"/>
                    </a:lnTo>
                    <a:lnTo>
                      <a:pt x="205" y="83"/>
                    </a:lnTo>
                    <a:lnTo>
                      <a:pt x="215" y="84"/>
                    </a:lnTo>
                    <a:lnTo>
                      <a:pt x="226" y="86"/>
                    </a:lnTo>
                    <a:lnTo>
                      <a:pt x="239" y="89"/>
                    </a:lnTo>
                    <a:lnTo>
                      <a:pt x="250" y="93"/>
                    </a:lnTo>
                    <a:lnTo>
                      <a:pt x="263" y="99"/>
                    </a:lnTo>
                    <a:lnTo>
                      <a:pt x="274" y="104"/>
                    </a:lnTo>
                    <a:lnTo>
                      <a:pt x="285" y="111"/>
                    </a:lnTo>
                    <a:lnTo>
                      <a:pt x="294" y="119"/>
                    </a:lnTo>
                    <a:lnTo>
                      <a:pt x="302" y="126"/>
                    </a:lnTo>
                    <a:lnTo>
                      <a:pt x="309" y="135"/>
                    </a:lnTo>
                    <a:lnTo>
                      <a:pt x="316" y="144"/>
                    </a:lnTo>
                    <a:lnTo>
                      <a:pt x="321" y="155"/>
                    </a:lnTo>
                    <a:lnTo>
                      <a:pt x="325" y="165"/>
                    </a:lnTo>
                    <a:lnTo>
                      <a:pt x="327" y="174"/>
                    </a:lnTo>
                    <a:lnTo>
                      <a:pt x="328" y="187"/>
                    </a:lnTo>
                    <a:lnTo>
                      <a:pt x="327" y="200"/>
                    </a:lnTo>
                    <a:lnTo>
                      <a:pt x="324" y="210"/>
                    </a:lnTo>
                    <a:lnTo>
                      <a:pt x="321" y="220"/>
                    </a:lnTo>
                    <a:lnTo>
                      <a:pt x="317" y="228"/>
                    </a:lnTo>
                    <a:lnTo>
                      <a:pt x="311" y="237"/>
                    </a:lnTo>
                    <a:lnTo>
                      <a:pt x="303" y="247"/>
                    </a:lnTo>
                    <a:lnTo>
                      <a:pt x="292" y="258"/>
                    </a:lnTo>
                    <a:lnTo>
                      <a:pt x="280" y="267"/>
                    </a:lnTo>
                    <a:lnTo>
                      <a:pt x="268" y="274"/>
                    </a:lnTo>
                    <a:lnTo>
                      <a:pt x="257" y="279"/>
                    </a:lnTo>
                    <a:lnTo>
                      <a:pt x="246" y="284"/>
                    </a:lnTo>
                    <a:lnTo>
                      <a:pt x="236" y="287"/>
                    </a:lnTo>
                    <a:lnTo>
                      <a:pt x="224" y="290"/>
                    </a:lnTo>
                    <a:lnTo>
                      <a:pt x="215" y="292"/>
                    </a:lnTo>
                    <a:lnTo>
                      <a:pt x="201" y="293"/>
                    </a:lnTo>
                    <a:lnTo>
                      <a:pt x="189" y="294"/>
                    </a:lnTo>
                    <a:lnTo>
                      <a:pt x="133" y="294"/>
                    </a:lnTo>
                    <a:lnTo>
                      <a:pt x="122" y="293"/>
                    </a:lnTo>
                    <a:lnTo>
                      <a:pt x="108" y="291"/>
                    </a:lnTo>
                    <a:lnTo>
                      <a:pt x="90" y="287"/>
                    </a:lnTo>
                    <a:lnTo>
                      <a:pt x="73" y="280"/>
                    </a:lnTo>
                    <a:lnTo>
                      <a:pt x="56" y="272"/>
                    </a:lnTo>
                    <a:lnTo>
                      <a:pt x="41" y="262"/>
                    </a:lnTo>
                    <a:lnTo>
                      <a:pt x="30" y="253"/>
                    </a:lnTo>
                    <a:lnTo>
                      <a:pt x="21" y="244"/>
                    </a:lnTo>
                    <a:lnTo>
                      <a:pt x="13" y="232"/>
                    </a:lnTo>
                    <a:lnTo>
                      <a:pt x="7" y="219"/>
                    </a:lnTo>
                    <a:lnTo>
                      <a:pt x="4" y="210"/>
                    </a:lnTo>
                    <a:lnTo>
                      <a:pt x="1" y="201"/>
                    </a:lnTo>
                    <a:lnTo>
                      <a:pt x="0" y="191"/>
                    </a:lnTo>
                    <a:lnTo>
                      <a:pt x="1" y="183"/>
                    </a:lnTo>
                    <a:lnTo>
                      <a:pt x="3" y="169"/>
                    </a:lnTo>
                    <a:lnTo>
                      <a:pt x="7" y="156"/>
                    </a:lnTo>
                    <a:lnTo>
                      <a:pt x="14" y="141"/>
                    </a:lnTo>
                    <a:lnTo>
                      <a:pt x="24" y="129"/>
                    </a:lnTo>
                    <a:lnTo>
                      <a:pt x="35" y="118"/>
                    </a:lnTo>
                    <a:lnTo>
                      <a:pt x="49" y="107"/>
                    </a:lnTo>
                    <a:lnTo>
                      <a:pt x="63" y="99"/>
                    </a:lnTo>
                    <a:lnTo>
                      <a:pt x="82" y="91"/>
                    </a:lnTo>
                    <a:lnTo>
                      <a:pt x="102" y="86"/>
                    </a:lnTo>
                    <a:lnTo>
                      <a:pt x="115" y="83"/>
                    </a:lnTo>
                    <a:lnTo>
                      <a:pt x="40" y="4"/>
                    </a:lnTo>
                  </a:path>
                </a:pathLst>
              </a:custGeom>
              <a:solidFill>
                <a:srgbClr val="D49FFF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24" name="Rectangle 10"/>
              <p:cNvSpPr>
                <a:spLocks noChangeArrowheads="1"/>
              </p:cNvSpPr>
              <p:nvPr/>
            </p:nvSpPr>
            <p:spPr bwMode="auto">
              <a:xfrm>
                <a:off x="4111" y="1759"/>
                <a:ext cx="237" cy="28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kumimoji="1" lang="en-US" altLang="zh-CN" sz="2400" b="1">
                    <a:solidFill>
                      <a:schemeClr val="tx1"/>
                    </a:solidFill>
                    <a:latin typeface="Comic Sans MS" pitchFamily="66" charset="0"/>
                  </a:rPr>
                  <a:t>B</a:t>
                </a:r>
              </a:p>
            </p:txBody>
          </p:sp>
        </p:grpSp>
        <p:grpSp>
          <p:nvGrpSpPr>
            <p:cNvPr id="12317" name="Group 11"/>
            <p:cNvGrpSpPr>
              <a:grpSpLocks/>
            </p:cNvGrpSpPr>
            <p:nvPr/>
          </p:nvGrpSpPr>
          <p:grpSpPr bwMode="auto">
            <a:xfrm>
              <a:off x="4412" y="1708"/>
              <a:ext cx="329" cy="340"/>
              <a:chOff x="4412" y="1708"/>
              <a:chExt cx="329" cy="340"/>
            </a:xfrm>
          </p:grpSpPr>
          <p:sp>
            <p:nvSpPr>
              <p:cNvPr id="12321" name="Freeform 12"/>
              <p:cNvSpPr>
                <a:spLocks/>
              </p:cNvSpPr>
              <p:nvPr/>
            </p:nvSpPr>
            <p:spPr bwMode="auto">
              <a:xfrm>
                <a:off x="4412" y="1708"/>
                <a:ext cx="329" cy="295"/>
              </a:xfrm>
              <a:custGeom>
                <a:avLst/>
                <a:gdLst>
                  <a:gd name="T0" fmla="*/ 93 w 329"/>
                  <a:gd name="T1" fmla="*/ 14 h 295"/>
                  <a:gd name="T2" fmla="*/ 156 w 329"/>
                  <a:gd name="T3" fmla="*/ 16 h 295"/>
                  <a:gd name="T4" fmla="*/ 224 w 329"/>
                  <a:gd name="T5" fmla="*/ 0 h 295"/>
                  <a:gd name="T6" fmla="*/ 305 w 329"/>
                  <a:gd name="T7" fmla="*/ 0 h 295"/>
                  <a:gd name="T8" fmla="*/ 215 w 329"/>
                  <a:gd name="T9" fmla="*/ 84 h 295"/>
                  <a:gd name="T10" fmla="*/ 239 w 329"/>
                  <a:gd name="T11" fmla="*/ 89 h 295"/>
                  <a:gd name="T12" fmla="*/ 263 w 329"/>
                  <a:gd name="T13" fmla="*/ 99 h 295"/>
                  <a:gd name="T14" fmla="*/ 285 w 329"/>
                  <a:gd name="T15" fmla="*/ 111 h 295"/>
                  <a:gd name="T16" fmla="*/ 302 w 329"/>
                  <a:gd name="T17" fmla="*/ 126 h 295"/>
                  <a:gd name="T18" fmla="*/ 316 w 329"/>
                  <a:gd name="T19" fmla="*/ 144 h 295"/>
                  <a:gd name="T20" fmla="*/ 325 w 329"/>
                  <a:gd name="T21" fmla="*/ 165 h 295"/>
                  <a:gd name="T22" fmla="*/ 328 w 329"/>
                  <a:gd name="T23" fmla="*/ 187 h 295"/>
                  <a:gd name="T24" fmla="*/ 324 w 329"/>
                  <a:gd name="T25" fmla="*/ 210 h 295"/>
                  <a:gd name="T26" fmla="*/ 317 w 329"/>
                  <a:gd name="T27" fmla="*/ 228 h 295"/>
                  <a:gd name="T28" fmla="*/ 303 w 329"/>
                  <a:gd name="T29" fmla="*/ 247 h 295"/>
                  <a:gd name="T30" fmla="*/ 280 w 329"/>
                  <a:gd name="T31" fmla="*/ 267 h 295"/>
                  <a:gd name="T32" fmla="*/ 257 w 329"/>
                  <a:gd name="T33" fmla="*/ 279 h 295"/>
                  <a:gd name="T34" fmla="*/ 236 w 329"/>
                  <a:gd name="T35" fmla="*/ 287 h 295"/>
                  <a:gd name="T36" fmla="*/ 215 w 329"/>
                  <a:gd name="T37" fmla="*/ 292 h 295"/>
                  <a:gd name="T38" fmla="*/ 189 w 329"/>
                  <a:gd name="T39" fmla="*/ 294 h 295"/>
                  <a:gd name="T40" fmla="*/ 122 w 329"/>
                  <a:gd name="T41" fmla="*/ 293 h 295"/>
                  <a:gd name="T42" fmla="*/ 90 w 329"/>
                  <a:gd name="T43" fmla="*/ 287 h 295"/>
                  <a:gd name="T44" fmla="*/ 56 w 329"/>
                  <a:gd name="T45" fmla="*/ 272 h 295"/>
                  <a:gd name="T46" fmla="*/ 30 w 329"/>
                  <a:gd name="T47" fmla="*/ 253 h 295"/>
                  <a:gd name="T48" fmla="*/ 13 w 329"/>
                  <a:gd name="T49" fmla="*/ 232 h 295"/>
                  <a:gd name="T50" fmla="*/ 4 w 329"/>
                  <a:gd name="T51" fmla="*/ 210 h 295"/>
                  <a:gd name="T52" fmla="*/ 0 w 329"/>
                  <a:gd name="T53" fmla="*/ 191 h 295"/>
                  <a:gd name="T54" fmla="*/ 3 w 329"/>
                  <a:gd name="T55" fmla="*/ 169 h 295"/>
                  <a:gd name="T56" fmla="*/ 14 w 329"/>
                  <a:gd name="T57" fmla="*/ 141 h 295"/>
                  <a:gd name="T58" fmla="*/ 35 w 329"/>
                  <a:gd name="T59" fmla="*/ 118 h 295"/>
                  <a:gd name="T60" fmla="*/ 63 w 329"/>
                  <a:gd name="T61" fmla="*/ 99 h 295"/>
                  <a:gd name="T62" fmla="*/ 102 w 329"/>
                  <a:gd name="T63" fmla="*/ 86 h 295"/>
                  <a:gd name="T64" fmla="*/ 40 w 329"/>
                  <a:gd name="T65" fmla="*/ 4 h 2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29"/>
                  <a:gd name="T100" fmla="*/ 0 h 295"/>
                  <a:gd name="T101" fmla="*/ 329 w 329"/>
                  <a:gd name="T102" fmla="*/ 295 h 29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29" h="295">
                    <a:moveTo>
                      <a:pt x="40" y="4"/>
                    </a:moveTo>
                    <a:lnTo>
                      <a:pt x="93" y="14"/>
                    </a:lnTo>
                    <a:lnTo>
                      <a:pt x="92" y="0"/>
                    </a:lnTo>
                    <a:lnTo>
                      <a:pt x="156" y="16"/>
                    </a:lnTo>
                    <a:lnTo>
                      <a:pt x="156" y="0"/>
                    </a:lnTo>
                    <a:lnTo>
                      <a:pt x="224" y="0"/>
                    </a:lnTo>
                    <a:lnTo>
                      <a:pt x="223" y="15"/>
                    </a:lnTo>
                    <a:lnTo>
                      <a:pt x="305" y="0"/>
                    </a:lnTo>
                    <a:lnTo>
                      <a:pt x="205" y="83"/>
                    </a:lnTo>
                    <a:lnTo>
                      <a:pt x="215" y="84"/>
                    </a:lnTo>
                    <a:lnTo>
                      <a:pt x="226" y="86"/>
                    </a:lnTo>
                    <a:lnTo>
                      <a:pt x="239" y="89"/>
                    </a:lnTo>
                    <a:lnTo>
                      <a:pt x="250" y="93"/>
                    </a:lnTo>
                    <a:lnTo>
                      <a:pt x="263" y="99"/>
                    </a:lnTo>
                    <a:lnTo>
                      <a:pt x="274" y="104"/>
                    </a:lnTo>
                    <a:lnTo>
                      <a:pt x="285" y="111"/>
                    </a:lnTo>
                    <a:lnTo>
                      <a:pt x="294" y="119"/>
                    </a:lnTo>
                    <a:lnTo>
                      <a:pt x="302" y="126"/>
                    </a:lnTo>
                    <a:lnTo>
                      <a:pt x="309" y="135"/>
                    </a:lnTo>
                    <a:lnTo>
                      <a:pt x="316" y="144"/>
                    </a:lnTo>
                    <a:lnTo>
                      <a:pt x="321" y="155"/>
                    </a:lnTo>
                    <a:lnTo>
                      <a:pt x="325" y="165"/>
                    </a:lnTo>
                    <a:lnTo>
                      <a:pt x="327" y="174"/>
                    </a:lnTo>
                    <a:lnTo>
                      <a:pt x="328" y="187"/>
                    </a:lnTo>
                    <a:lnTo>
                      <a:pt x="327" y="200"/>
                    </a:lnTo>
                    <a:lnTo>
                      <a:pt x="324" y="210"/>
                    </a:lnTo>
                    <a:lnTo>
                      <a:pt x="321" y="220"/>
                    </a:lnTo>
                    <a:lnTo>
                      <a:pt x="317" y="228"/>
                    </a:lnTo>
                    <a:lnTo>
                      <a:pt x="311" y="237"/>
                    </a:lnTo>
                    <a:lnTo>
                      <a:pt x="303" y="247"/>
                    </a:lnTo>
                    <a:lnTo>
                      <a:pt x="292" y="258"/>
                    </a:lnTo>
                    <a:lnTo>
                      <a:pt x="280" y="267"/>
                    </a:lnTo>
                    <a:lnTo>
                      <a:pt x="268" y="274"/>
                    </a:lnTo>
                    <a:lnTo>
                      <a:pt x="257" y="279"/>
                    </a:lnTo>
                    <a:lnTo>
                      <a:pt x="246" y="284"/>
                    </a:lnTo>
                    <a:lnTo>
                      <a:pt x="236" y="287"/>
                    </a:lnTo>
                    <a:lnTo>
                      <a:pt x="224" y="290"/>
                    </a:lnTo>
                    <a:lnTo>
                      <a:pt x="215" y="292"/>
                    </a:lnTo>
                    <a:lnTo>
                      <a:pt x="201" y="293"/>
                    </a:lnTo>
                    <a:lnTo>
                      <a:pt x="189" y="294"/>
                    </a:lnTo>
                    <a:lnTo>
                      <a:pt x="133" y="294"/>
                    </a:lnTo>
                    <a:lnTo>
                      <a:pt x="122" y="293"/>
                    </a:lnTo>
                    <a:lnTo>
                      <a:pt x="108" y="291"/>
                    </a:lnTo>
                    <a:lnTo>
                      <a:pt x="90" y="287"/>
                    </a:lnTo>
                    <a:lnTo>
                      <a:pt x="73" y="280"/>
                    </a:lnTo>
                    <a:lnTo>
                      <a:pt x="56" y="272"/>
                    </a:lnTo>
                    <a:lnTo>
                      <a:pt x="41" y="262"/>
                    </a:lnTo>
                    <a:lnTo>
                      <a:pt x="30" y="253"/>
                    </a:lnTo>
                    <a:lnTo>
                      <a:pt x="21" y="244"/>
                    </a:lnTo>
                    <a:lnTo>
                      <a:pt x="13" y="232"/>
                    </a:lnTo>
                    <a:lnTo>
                      <a:pt x="7" y="219"/>
                    </a:lnTo>
                    <a:lnTo>
                      <a:pt x="4" y="210"/>
                    </a:lnTo>
                    <a:lnTo>
                      <a:pt x="1" y="201"/>
                    </a:lnTo>
                    <a:lnTo>
                      <a:pt x="0" y="191"/>
                    </a:lnTo>
                    <a:lnTo>
                      <a:pt x="1" y="183"/>
                    </a:lnTo>
                    <a:lnTo>
                      <a:pt x="3" y="169"/>
                    </a:lnTo>
                    <a:lnTo>
                      <a:pt x="7" y="156"/>
                    </a:lnTo>
                    <a:lnTo>
                      <a:pt x="14" y="141"/>
                    </a:lnTo>
                    <a:lnTo>
                      <a:pt x="24" y="129"/>
                    </a:lnTo>
                    <a:lnTo>
                      <a:pt x="35" y="118"/>
                    </a:lnTo>
                    <a:lnTo>
                      <a:pt x="49" y="107"/>
                    </a:lnTo>
                    <a:lnTo>
                      <a:pt x="63" y="99"/>
                    </a:lnTo>
                    <a:lnTo>
                      <a:pt x="82" y="91"/>
                    </a:lnTo>
                    <a:lnTo>
                      <a:pt x="102" y="86"/>
                    </a:lnTo>
                    <a:lnTo>
                      <a:pt x="115" y="83"/>
                    </a:lnTo>
                    <a:lnTo>
                      <a:pt x="40" y="4"/>
                    </a:lnTo>
                  </a:path>
                </a:pathLst>
              </a:custGeom>
              <a:solidFill>
                <a:srgbClr val="D49FFF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22" name="Rectangle 13"/>
              <p:cNvSpPr>
                <a:spLocks noChangeArrowheads="1"/>
              </p:cNvSpPr>
              <p:nvPr/>
            </p:nvSpPr>
            <p:spPr bwMode="auto">
              <a:xfrm>
                <a:off x="4472" y="1759"/>
                <a:ext cx="235" cy="28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kumimoji="1" lang="en-US" altLang="zh-CN" sz="2400" b="1">
                    <a:solidFill>
                      <a:schemeClr val="tx1"/>
                    </a:solidFill>
                    <a:latin typeface="Comic Sans MS" pitchFamily="66" charset="0"/>
                  </a:rPr>
                  <a:t>C</a:t>
                </a:r>
              </a:p>
            </p:txBody>
          </p:sp>
        </p:grpSp>
        <p:grpSp>
          <p:nvGrpSpPr>
            <p:cNvPr id="12318" name="Group 14"/>
            <p:cNvGrpSpPr>
              <a:grpSpLocks/>
            </p:cNvGrpSpPr>
            <p:nvPr/>
          </p:nvGrpSpPr>
          <p:grpSpPr bwMode="auto">
            <a:xfrm>
              <a:off x="4764" y="1708"/>
              <a:ext cx="329" cy="340"/>
              <a:chOff x="4764" y="1708"/>
              <a:chExt cx="329" cy="340"/>
            </a:xfrm>
          </p:grpSpPr>
          <p:sp>
            <p:nvSpPr>
              <p:cNvPr id="12319" name="Freeform 15"/>
              <p:cNvSpPr>
                <a:spLocks/>
              </p:cNvSpPr>
              <p:nvPr/>
            </p:nvSpPr>
            <p:spPr bwMode="auto">
              <a:xfrm>
                <a:off x="4764" y="1708"/>
                <a:ext cx="329" cy="295"/>
              </a:xfrm>
              <a:custGeom>
                <a:avLst/>
                <a:gdLst>
                  <a:gd name="T0" fmla="*/ 93 w 329"/>
                  <a:gd name="T1" fmla="*/ 14 h 295"/>
                  <a:gd name="T2" fmla="*/ 156 w 329"/>
                  <a:gd name="T3" fmla="*/ 16 h 295"/>
                  <a:gd name="T4" fmla="*/ 224 w 329"/>
                  <a:gd name="T5" fmla="*/ 0 h 295"/>
                  <a:gd name="T6" fmla="*/ 305 w 329"/>
                  <a:gd name="T7" fmla="*/ 0 h 295"/>
                  <a:gd name="T8" fmla="*/ 215 w 329"/>
                  <a:gd name="T9" fmla="*/ 84 h 295"/>
                  <a:gd name="T10" fmla="*/ 239 w 329"/>
                  <a:gd name="T11" fmla="*/ 89 h 295"/>
                  <a:gd name="T12" fmla="*/ 263 w 329"/>
                  <a:gd name="T13" fmla="*/ 99 h 295"/>
                  <a:gd name="T14" fmla="*/ 285 w 329"/>
                  <a:gd name="T15" fmla="*/ 111 h 295"/>
                  <a:gd name="T16" fmla="*/ 302 w 329"/>
                  <a:gd name="T17" fmla="*/ 126 h 295"/>
                  <a:gd name="T18" fmla="*/ 316 w 329"/>
                  <a:gd name="T19" fmla="*/ 144 h 295"/>
                  <a:gd name="T20" fmla="*/ 325 w 329"/>
                  <a:gd name="T21" fmla="*/ 165 h 295"/>
                  <a:gd name="T22" fmla="*/ 328 w 329"/>
                  <a:gd name="T23" fmla="*/ 187 h 295"/>
                  <a:gd name="T24" fmla="*/ 324 w 329"/>
                  <a:gd name="T25" fmla="*/ 210 h 295"/>
                  <a:gd name="T26" fmla="*/ 317 w 329"/>
                  <a:gd name="T27" fmla="*/ 228 h 295"/>
                  <a:gd name="T28" fmla="*/ 303 w 329"/>
                  <a:gd name="T29" fmla="*/ 247 h 295"/>
                  <a:gd name="T30" fmla="*/ 280 w 329"/>
                  <a:gd name="T31" fmla="*/ 267 h 295"/>
                  <a:gd name="T32" fmla="*/ 257 w 329"/>
                  <a:gd name="T33" fmla="*/ 279 h 295"/>
                  <a:gd name="T34" fmla="*/ 236 w 329"/>
                  <a:gd name="T35" fmla="*/ 287 h 295"/>
                  <a:gd name="T36" fmla="*/ 215 w 329"/>
                  <a:gd name="T37" fmla="*/ 292 h 295"/>
                  <a:gd name="T38" fmla="*/ 189 w 329"/>
                  <a:gd name="T39" fmla="*/ 294 h 295"/>
                  <a:gd name="T40" fmla="*/ 122 w 329"/>
                  <a:gd name="T41" fmla="*/ 293 h 295"/>
                  <a:gd name="T42" fmla="*/ 90 w 329"/>
                  <a:gd name="T43" fmla="*/ 287 h 295"/>
                  <a:gd name="T44" fmla="*/ 56 w 329"/>
                  <a:gd name="T45" fmla="*/ 272 h 295"/>
                  <a:gd name="T46" fmla="*/ 30 w 329"/>
                  <a:gd name="T47" fmla="*/ 253 h 295"/>
                  <a:gd name="T48" fmla="*/ 13 w 329"/>
                  <a:gd name="T49" fmla="*/ 232 h 295"/>
                  <a:gd name="T50" fmla="*/ 4 w 329"/>
                  <a:gd name="T51" fmla="*/ 210 h 295"/>
                  <a:gd name="T52" fmla="*/ 0 w 329"/>
                  <a:gd name="T53" fmla="*/ 191 h 295"/>
                  <a:gd name="T54" fmla="*/ 3 w 329"/>
                  <a:gd name="T55" fmla="*/ 169 h 295"/>
                  <a:gd name="T56" fmla="*/ 14 w 329"/>
                  <a:gd name="T57" fmla="*/ 141 h 295"/>
                  <a:gd name="T58" fmla="*/ 35 w 329"/>
                  <a:gd name="T59" fmla="*/ 118 h 295"/>
                  <a:gd name="T60" fmla="*/ 63 w 329"/>
                  <a:gd name="T61" fmla="*/ 99 h 295"/>
                  <a:gd name="T62" fmla="*/ 102 w 329"/>
                  <a:gd name="T63" fmla="*/ 86 h 295"/>
                  <a:gd name="T64" fmla="*/ 40 w 329"/>
                  <a:gd name="T65" fmla="*/ 4 h 2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29"/>
                  <a:gd name="T100" fmla="*/ 0 h 295"/>
                  <a:gd name="T101" fmla="*/ 329 w 329"/>
                  <a:gd name="T102" fmla="*/ 295 h 29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29" h="295">
                    <a:moveTo>
                      <a:pt x="40" y="4"/>
                    </a:moveTo>
                    <a:lnTo>
                      <a:pt x="93" y="14"/>
                    </a:lnTo>
                    <a:lnTo>
                      <a:pt x="92" y="0"/>
                    </a:lnTo>
                    <a:lnTo>
                      <a:pt x="156" y="16"/>
                    </a:lnTo>
                    <a:lnTo>
                      <a:pt x="156" y="0"/>
                    </a:lnTo>
                    <a:lnTo>
                      <a:pt x="224" y="0"/>
                    </a:lnTo>
                    <a:lnTo>
                      <a:pt x="223" y="15"/>
                    </a:lnTo>
                    <a:lnTo>
                      <a:pt x="305" y="0"/>
                    </a:lnTo>
                    <a:lnTo>
                      <a:pt x="205" y="83"/>
                    </a:lnTo>
                    <a:lnTo>
                      <a:pt x="215" y="84"/>
                    </a:lnTo>
                    <a:lnTo>
                      <a:pt x="226" y="86"/>
                    </a:lnTo>
                    <a:lnTo>
                      <a:pt x="239" y="89"/>
                    </a:lnTo>
                    <a:lnTo>
                      <a:pt x="250" y="93"/>
                    </a:lnTo>
                    <a:lnTo>
                      <a:pt x="263" y="99"/>
                    </a:lnTo>
                    <a:lnTo>
                      <a:pt x="274" y="104"/>
                    </a:lnTo>
                    <a:lnTo>
                      <a:pt x="285" y="111"/>
                    </a:lnTo>
                    <a:lnTo>
                      <a:pt x="294" y="119"/>
                    </a:lnTo>
                    <a:lnTo>
                      <a:pt x="302" y="126"/>
                    </a:lnTo>
                    <a:lnTo>
                      <a:pt x="309" y="135"/>
                    </a:lnTo>
                    <a:lnTo>
                      <a:pt x="316" y="144"/>
                    </a:lnTo>
                    <a:lnTo>
                      <a:pt x="321" y="155"/>
                    </a:lnTo>
                    <a:lnTo>
                      <a:pt x="325" y="165"/>
                    </a:lnTo>
                    <a:lnTo>
                      <a:pt x="327" y="174"/>
                    </a:lnTo>
                    <a:lnTo>
                      <a:pt x="328" y="187"/>
                    </a:lnTo>
                    <a:lnTo>
                      <a:pt x="327" y="200"/>
                    </a:lnTo>
                    <a:lnTo>
                      <a:pt x="324" y="210"/>
                    </a:lnTo>
                    <a:lnTo>
                      <a:pt x="321" y="220"/>
                    </a:lnTo>
                    <a:lnTo>
                      <a:pt x="317" y="228"/>
                    </a:lnTo>
                    <a:lnTo>
                      <a:pt x="311" y="237"/>
                    </a:lnTo>
                    <a:lnTo>
                      <a:pt x="303" y="247"/>
                    </a:lnTo>
                    <a:lnTo>
                      <a:pt x="292" y="258"/>
                    </a:lnTo>
                    <a:lnTo>
                      <a:pt x="280" y="267"/>
                    </a:lnTo>
                    <a:lnTo>
                      <a:pt x="268" y="274"/>
                    </a:lnTo>
                    <a:lnTo>
                      <a:pt x="257" y="279"/>
                    </a:lnTo>
                    <a:lnTo>
                      <a:pt x="246" y="284"/>
                    </a:lnTo>
                    <a:lnTo>
                      <a:pt x="236" y="287"/>
                    </a:lnTo>
                    <a:lnTo>
                      <a:pt x="224" y="290"/>
                    </a:lnTo>
                    <a:lnTo>
                      <a:pt x="215" y="292"/>
                    </a:lnTo>
                    <a:lnTo>
                      <a:pt x="201" y="293"/>
                    </a:lnTo>
                    <a:lnTo>
                      <a:pt x="189" y="294"/>
                    </a:lnTo>
                    <a:lnTo>
                      <a:pt x="133" y="294"/>
                    </a:lnTo>
                    <a:lnTo>
                      <a:pt x="122" y="293"/>
                    </a:lnTo>
                    <a:lnTo>
                      <a:pt x="108" y="291"/>
                    </a:lnTo>
                    <a:lnTo>
                      <a:pt x="90" y="287"/>
                    </a:lnTo>
                    <a:lnTo>
                      <a:pt x="73" y="280"/>
                    </a:lnTo>
                    <a:lnTo>
                      <a:pt x="56" y="272"/>
                    </a:lnTo>
                    <a:lnTo>
                      <a:pt x="41" y="262"/>
                    </a:lnTo>
                    <a:lnTo>
                      <a:pt x="30" y="253"/>
                    </a:lnTo>
                    <a:lnTo>
                      <a:pt x="21" y="244"/>
                    </a:lnTo>
                    <a:lnTo>
                      <a:pt x="13" y="232"/>
                    </a:lnTo>
                    <a:lnTo>
                      <a:pt x="7" y="219"/>
                    </a:lnTo>
                    <a:lnTo>
                      <a:pt x="4" y="210"/>
                    </a:lnTo>
                    <a:lnTo>
                      <a:pt x="1" y="201"/>
                    </a:lnTo>
                    <a:lnTo>
                      <a:pt x="0" y="191"/>
                    </a:lnTo>
                    <a:lnTo>
                      <a:pt x="1" y="183"/>
                    </a:lnTo>
                    <a:lnTo>
                      <a:pt x="3" y="169"/>
                    </a:lnTo>
                    <a:lnTo>
                      <a:pt x="7" y="156"/>
                    </a:lnTo>
                    <a:lnTo>
                      <a:pt x="14" y="141"/>
                    </a:lnTo>
                    <a:lnTo>
                      <a:pt x="24" y="129"/>
                    </a:lnTo>
                    <a:lnTo>
                      <a:pt x="35" y="118"/>
                    </a:lnTo>
                    <a:lnTo>
                      <a:pt x="49" y="107"/>
                    </a:lnTo>
                    <a:lnTo>
                      <a:pt x="63" y="99"/>
                    </a:lnTo>
                    <a:lnTo>
                      <a:pt x="82" y="91"/>
                    </a:lnTo>
                    <a:lnTo>
                      <a:pt x="102" y="86"/>
                    </a:lnTo>
                    <a:lnTo>
                      <a:pt x="115" y="83"/>
                    </a:lnTo>
                    <a:lnTo>
                      <a:pt x="40" y="4"/>
                    </a:lnTo>
                  </a:path>
                </a:pathLst>
              </a:custGeom>
              <a:solidFill>
                <a:srgbClr val="D49FFF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20" name="Rectangle 16"/>
              <p:cNvSpPr>
                <a:spLocks noChangeArrowheads="1"/>
              </p:cNvSpPr>
              <p:nvPr/>
            </p:nvSpPr>
            <p:spPr bwMode="auto">
              <a:xfrm>
                <a:off x="4814" y="1759"/>
                <a:ext cx="255" cy="28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kumimoji="1" lang="en-US" altLang="zh-CN" sz="2400" b="1">
                    <a:solidFill>
                      <a:schemeClr val="tx1"/>
                    </a:solidFill>
                    <a:latin typeface="Comic Sans MS" pitchFamily="66" charset="0"/>
                  </a:rPr>
                  <a:t>D</a:t>
                </a:r>
              </a:p>
            </p:txBody>
          </p:sp>
        </p:grpSp>
      </p:grpSp>
      <p:grpSp>
        <p:nvGrpSpPr>
          <p:cNvPr id="12293" name="Group 17"/>
          <p:cNvGrpSpPr>
            <a:grpSpLocks/>
          </p:cNvGrpSpPr>
          <p:nvPr/>
        </p:nvGrpSpPr>
        <p:grpSpPr bwMode="auto">
          <a:xfrm>
            <a:off x="8305800" y="3886200"/>
            <a:ext cx="673100" cy="800100"/>
            <a:chOff x="4228" y="2820"/>
            <a:chExt cx="424" cy="504"/>
          </a:xfrm>
        </p:grpSpPr>
        <p:grpSp>
          <p:nvGrpSpPr>
            <p:cNvPr id="12310" name="Group 18"/>
            <p:cNvGrpSpPr>
              <a:grpSpLocks/>
            </p:cNvGrpSpPr>
            <p:nvPr/>
          </p:nvGrpSpPr>
          <p:grpSpPr bwMode="auto">
            <a:xfrm>
              <a:off x="4228" y="2820"/>
              <a:ext cx="424" cy="504"/>
              <a:chOff x="4228" y="2820"/>
              <a:chExt cx="424" cy="504"/>
            </a:xfrm>
          </p:grpSpPr>
          <p:sp>
            <p:nvSpPr>
              <p:cNvPr id="12313" name="AutoShape 19"/>
              <p:cNvSpPr>
                <a:spLocks noChangeArrowheads="1"/>
              </p:cNvSpPr>
              <p:nvPr/>
            </p:nvSpPr>
            <p:spPr bwMode="auto">
              <a:xfrm>
                <a:off x="4228" y="2900"/>
                <a:ext cx="424" cy="424"/>
              </a:xfrm>
              <a:prstGeom prst="cube">
                <a:avLst>
                  <a:gd name="adj" fmla="val 24995"/>
                </a:avLst>
              </a:prstGeom>
              <a:solidFill>
                <a:srgbClr val="A2C1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14" name="AutoShape 20"/>
              <p:cNvSpPr>
                <a:spLocks noChangeArrowheads="1"/>
              </p:cNvSpPr>
              <p:nvPr/>
            </p:nvSpPr>
            <p:spPr bwMode="auto">
              <a:xfrm>
                <a:off x="4324" y="2820"/>
                <a:ext cx="328" cy="88"/>
              </a:xfrm>
              <a:prstGeom prst="cube">
                <a:avLst>
                  <a:gd name="adj" fmla="val 24995"/>
                </a:avLst>
              </a:prstGeom>
              <a:solidFill>
                <a:srgbClr val="A2C1F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311" name="Oval 21"/>
            <p:cNvSpPr>
              <a:spLocks noChangeArrowheads="1"/>
            </p:cNvSpPr>
            <p:nvPr/>
          </p:nvSpPr>
          <p:spPr bwMode="auto">
            <a:xfrm>
              <a:off x="4356" y="2860"/>
              <a:ext cx="56" cy="3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2" name="AutoShape 22"/>
            <p:cNvSpPr>
              <a:spLocks noChangeArrowheads="1"/>
            </p:cNvSpPr>
            <p:nvPr/>
          </p:nvSpPr>
          <p:spPr bwMode="auto">
            <a:xfrm>
              <a:off x="4280" y="3096"/>
              <a:ext cx="224" cy="96"/>
            </a:xfrm>
            <a:prstGeom prst="octagon">
              <a:avLst>
                <a:gd name="adj" fmla="val 29282"/>
              </a:avLst>
            </a:prstGeom>
            <a:solidFill>
              <a:srgbClr val="A2C1FE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2294" name="Group 23"/>
          <p:cNvGrpSpPr>
            <a:grpSpLocks/>
          </p:cNvGrpSpPr>
          <p:nvPr/>
        </p:nvGrpSpPr>
        <p:grpSpPr bwMode="auto">
          <a:xfrm>
            <a:off x="8382000" y="5105400"/>
            <a:ext cx="661988" cy="649288"/>
            <a:chOff x="4319" y="3408"/>
            <a:chExt cx="417" cy="409"/>
          </a:xfrm>
        </p:grpSpPr>
        <p:grpSp>
          <p:nvGrpSpPr>
            <p:cNvPr id="12302" name="Group 24"/>
            <p:cNvGrpSpPr>
              <a:grpSpLocks/>
            </p:cNvGrpSpPr>
            <p:nvPr/>
          </p:nvGrpSpPr>
          <p:grpSpPr bwMode="auto">
            <a:xfrm>
              <a:off x="4321" y="3601"/>
              <a:ext cx="415" cy="216"/>
              <a:chOff x="4321" y="3601"/>
              <a:chExt cx="415" cy="216"/>
            </a:xfrm>
          </p:grpSpPr>
          <p:sp>
            <p:nvSpPr>
              <p:cNvPr id="12306" name="Freeform 25"/>
              <p:cNvSpPr>
                <a:spLocks/>
              </p:cNvSpPr>
              <p:nvPr/>
            </p:nvSpPr>
            <p:spPr bwMode="auto">
              <a:xfrm>
                <a:off x="4523" y="3602"/>
                <a:ext cx="96" cy="215"/>
              </a:xfrm>
              <a:custGeom>
                <a:avLst/>
                <a:gdLst>
                  <a:gd name="T0" fmla="*/ 69 w 96"/>
                  <a:gd name="T1" fmla="*/ 0 h 215"/>
                  <a:gd name="T2" fmla="*/ 95 w 96"/>
                  <a:gd name="T3" fmla="*/ 0 h 215"/>
                  <a:gd name="T4" fmla="*/ 26 w 96"/>
                  <a:gd name="T5" fmla="*/ 214 h 215"/>
                  <a:gd name="T6" fmla="*/ 0 w 96"/>
                  <a:gd name="T7" fmla="*/ 214 h 215"/>
                  <a:gd name="T8" fmla="*/ 69 w 96"/>
                  <a:gd name="T9" fmla="*/ 0 h 2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215"/>
                  <a:gd name="T17" fmla="*/ 96 w 96"/>
                  <a:gd name="T18" fmla="*/ 215 h 2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215">
                    <a:moveTo>
                      <a:pt x="69" y="0"/>
                    </a:moveTo>
                    <a:lnTo>
                      <a:pt x="95" y="0"/>
                    </a:lnTo>
                    <a:lnTo>
                      <a:pt x="26" y="214"/>
                    </a:lnTo>
                    <a:lnTo>
                      <a:pt x="0" y="214"/>
                    </a:lnTo>
                    <a:lnTo>
                      <a:pt x="69" y="0"/>
                    </a:lnTo>
                  </a:path>
                </a:pathLst>
              </a:custGeom>
              <a:solidFill>
                <a:srgbClr val="FC0128"/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7" name="Rectangle 26"/>
              <p:cNvSpPr>
                <a:spLocks noChangeArrowheads="1"/>
              </p:cNvSpPr>
              <p:nvPr/>
            </p:nvSpPr>
            <p:spPr bwMode="auto">
              <a:xfrm>
                <a:off x="4518" y="3601"/>
                <a:ext cx="218" cy="12"/>
              </a:xfrm>
              <a:prstGeom prst="rect">
                <a:avLst/>
              </a:prstGeom>
              <a:solidFill>
                <a:srgbClr val="FC0128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08" name="Rectangle 27"/>
              <p:cNvSpPr>
                <a:spLocks noChangeArrowheads="1"/>
              </p:cNvSpPr>
              <p:nvPr/>
            </p:nvSpPr>
            <p:spPr bwMode="auto">
              <a:xfrm>
                <a:off x="4517" y="3692"/>
                <a:ext cx="218" cy="13"/>
              </a:xfrm>
              <a:prstGeom prst="rect">
                <a:avLst/>
              </a:prstGeom>
              <a:solidFill>
                <a:srgbClr val="FC0128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09" name="Rectangle 28"/>
              <p:cNvSpPr>
                <a:spLocks noChangeArrowheads="1"/>
              </p:cNvSpPr>
              <p:nvPr/>
            </p:nvSpPr>
            <p:spPr bwMode="auto">
              <a:xfrm>
                <a:off x="4321" y="3692"/>
                <a:ext cx="116" cy="13"/>
              </a:xfrm>
              <a:prstGeom prst="rect">
                <a:avLst/>
              </a:prstGeom>
              <a:solidFill>
                <a:srgbClr val="FC0128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303" name="Group 29"/>
            <p:cNvGrpSpPr>
              <a:grpSpLocks/>
            </p:cNvGrpSpPr>
            <p:nvPr/>
          </p:nvGrpSpPr>
          <p:grpSpPr bwMode="auto">
            <a:xfrm>
              <a:off x="4319" y="3408"/>
              <a:ext cx="217" cy="409"/>
              <a:chOff x="4319" y="3408"/>
              <a:chExt cx="217" cy="409"/>
            </a:xfrm>
          </p:grpSpPr>
          <p:sp>
            <p:nvSpPr>
              <p:cNvPr id="12304" name="Oval 30"/>
              <p:cNvSpPr>
                <a:spLocks noChangeArrowheads="1"/>
              </p:cNvSpPr>
              <p:nvPr/>
            </p:nvSpPr>
            <p:spPr bwMode="auto">
              <a:xfrm>
                <a:off x="4403" y="3408"/>
                <a:ext cx="55" cy="55"/>
              </a:xfrm>
              <a:prstGeom prst="ellipse">
                <a:avLst/>
              </a:prstGeom>
              <a:solidFill>
                <a:srgbClr val="FC0128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05" name="Freeform 31"/>
              <p:cNvSpPr>
                <a:spLocks/>
              </p:cNvSpPr>
              <p:nvPr/>
            </p:nvSpPr>
            <p:spPr bwMode="auto">
              <a:xfrm>
                <a:off x="4319" y="3485"/>
                <a:ext cx="217" cy="332"/>
              </a:xfrm>
              <a:custGeom>
                <a:avLst/>
                <a:gdLst>
                  <a:gd name="T0" fmla="*/ 2 w 217"/>
                  <a:gd name="T1" fmla="*/ 153 h 332"/>
                  <a:gd name="T2" fmla="*/ 1 w 217"/>
                  <a:gd name="T3" fmla="*/ 157 h 332"/>
                  <a:gd name="T4" fmla="*/ 0 w 217"/>
                  <a:gd name="T5" fmla="*/ 163 h 332"/>
                  <a:gd name="T6" fmla="*/ 0 w 217"/>
                  <a:gd name="T7" fmla="*/ 168 h 332"/>
                  <a:gd name="T8" fmla="*/ 2 w 217"/>
                  <a:gd name="T9" fmla="*/ 174 h 332"/>
                  <a:gd name="T10" fmla="*/ 5 w 217"/>
                  <a:gd name="T11" fmla="*/ 179 h 332"/>
                  <a:gd name="T12" fmla="*/ 9 w 217"/>
                  <a:gd name="T13" fmla="*/ 183 h 332"/>
                  <a:gd name="T14" fmla="*/ 14 w 217"/>
                  <a:gd name="T15" fmla="*/ 186 h 332"/>
                  <a:gd name="T16" fmla="*/ 17 w 217"/>
                  <a:gd name="T17" fmla="*/ 186 h 332"/>
                  <a:gd name="T18" fmla="*/ 23 w 217"/>
                  <a:gd name="T19" fmla="*/ 186 h 332"/>
                  <a:gd name="T20" fmla="*/ 141 w 217"/>
                  <a:gd name="T21" fmla="*/ 331 h 332"/>
                  <a:gd name="T22" fmla="*/ 178 w 217"/>
                  <a:gd name="T23" fmla="*/ 159 h 332"/>
                  <a:gd name="T24" fmla="*/ 177 w 217"/>
                  <a:gd name="T25" fmla="*/ 155 h 332"/>
                  <a:gd name="T26" fmla="*/ 176 w 217"/>
                  <a:gd name="T27" fmla="*/ 152 h 332"/>
                  <a:gd name="T28" fmla="*/ 173 w 217"/>
                  <a:gd name="T29" fmla="*/ 149 h 332"/>
                  <a:gd name="T30" fmla="*/ 170 w 217"/>
                  <a:gd name="T31" fmla="*/ 147 h 332"/>
                  <a:gd name="T32" fmla="*/ 166 w 217"/>
                  <a:gd name="T33" fmla="*/ 145 h 332"/>
                  <a:gd name="T34" fmla="*/ 161 w 217"/>
                  <a:gd name="T35" fmla="*/ 145 h 332"/>
                  <a:gd name="T36" fmla="*/ 157 w 217"/>
                  <a:gd name="T37" fmla="*/ 145 h 332"/>
                  <a:gd name="T38" fmla="*/ 153 w 217"/>
                  <a:gd name="T39" fmla="*/ 145 h 332"/>
                  <a:gd name="T40" fmla="*/ 104 w 217"/>
                  <a:gd name="T41" fmla="*/ 84 h 332"/>
                  <a:gd name="T42" fmla="*/ 201 w 217"/>
                  <a:gd name="T43" fmla="*/ 104 h 332"/>
                  <a:gd name="T44" fmla="*/ 204 w 217"/>
                  <a:gd name="T45" fmla="*/ 103 h 332"/>
                  <a:gd name="T46" fmla="*/ 207 w 217"/>
                  <a:gd name="T47" fmla="*/ 103 h 332"/>
                  <a:gd name="T48" fmla="*/ 211 w 217"/>
                  <a:gd name="T49" fmla="*/ 100 h 332"/>
                  <a:gd name="T50" fmla="*/ 214 w 217"/>
                  <a:gd name="T51" fmla="*/ 97 h 332"/>
                  <a:gd name="T52" fmla="*/ 215 w 217"/>
                  <a:gd name="T53" fmla="*/ 93 h 332"/>
                  <a:gd name="T54" fmla="*/ 216 w 217"/>
                  <a:gd name="T55" fmla="*/ 88 h 332"/>
                  <a:gd name="T56" fmla="*/ 215 w 217"/>
                  <a:gd name="T57" fmla="*/ 83 h 332"/>
                  <a:gd name="T58" fmla="*/ 213 w 217"/>
                  <a:gd name="T59" fmla="*/ 79 h 332"/>
                  <a:gd name="T60" fmla="*/ 210 w 217"/>
                  <a:gd name="T61" fmla="*/ 76 h 332"/>
                  <a:gd name="T62" fmla="*/ 206 w 217"/>
                  <a:gd name="T63" fmla="*/ 73 h 332"/>
                  <a:gd name="T64" fmla="*/ 203 w 217"/>
                  <a:gd name="T65" fmla="*/ 72 h 332"/>
                  <a:gd name="T66" fmla="*/ 137 w 217"/>
                  <a:gd name="T67" fmla="*/ 72 h 332"/>
                  <a:gd name="T68" fmla="*/ 125 w 217"/>
                  <a:gd name="T69" fmla="*/ 47 h 332"/>
                  <a:gd name="T70" fmla="*/ 126 w 217"/>
                  <a:gd name="T71" fmla="*/ 41 h 332"/>
                  <a:gd name="T72" fmla="*/ 127 w 217"/>
                  <a:gd name="T73" fmla="*/ 34 h 332"/>
                  <a:gd name="T74" fmla="*/ 127 w 217"/>
                  <a:gd name="T75" fmla="*/ 27 h 332"/>
                  <a:gd name="T76" fmla="*/ 125 w 217"/>
                  <a:gd name="T77" fmla="*/ 21 h 332"/>
                  <a:gd name="T78" fmla="*/ 123 w 217"/>
                  <a:gd name="T79" fmla="*/ 17 h 332"/>
                  <a:gd name="T80" fmla="*/ 120 w 217"/>
                  <a:gd name="T81" fmla="*/ 12 h 332"/>
                  <a:gd name="T82" fmla="*/ 115 w 217"/>
                  <a:gd name="T83" fmla="*/ 8 h 332"/>
                  <a:gd name="T84" fmla="*/ 110 w 217"/>
                  <a:gd name="T85" fmla="*/ 4 h 332"/>
                  <a:gd name="T86" fmla="*/ 104 w 217"/>
                  <a:gd name="T87" fmla="*/ 1 h 332"/>
                  <a:gd name="T88" fmla="*/ 97 w 217"/>
                  <a:gd name="T89" fmla="*/ 0 h 332"/>
                  <a:gd name="T90" fmla="*/ 91 w 217"/>
                  <a:gd name="T91" fmla="*/ 0 h 332"/>
                  <a:gd name="T92" fmla="*/ 84 w 217"/>
                  <a:gd name="T93" fmla="*/ 1 h 332"/>
                  <a:gd name="T94" fmla="*/ 77 w 217"/>
                  <a:gd name="T95" fmla="*/ 3 h 332"/>
                  <a:gd name="T96" fmla="*/ 70 w 217"/>
                  <a:gd name="T97" fmla="*/ 7 h 332"/>
                  <a:gd name="T98" fmla="*/ 66 w 217"/>
                  <a:gd name="T99" fmla="*/ 13 h 332"/>
                  <a:gd name="T100" fmla="*/ 62 w 217"/>
                  <a:gd name="T101" fmla="*/ 19 h 332"/>
                  <a:gd name="T102" fmla="*/ 59 w 217"/>
                  <a:gd name="T103" fmla="*/ 25 h 332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217"/>
                  <a:gd name="T157" fmla="*/ 0 h 332"/>
                  <a:gd name="T158" fmla="*/ 217 w 217"/>
                  <a:gd name="T159" fmla="*/ 332 h 332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217" h="332">
                    <a:moveTo>
                      <a:pt x="59" y="25"/>
                    </a:moveTo>
                    <a:lnTo>
                      <a:pt x="2" y="153"/>
                    </a:lnTo>
                    <a:lnTo>
                      <a:pt x="1" y="155"/>
                    </a:lnTo>
                    <a:lnTo>
                      <a:pt x="1" y="157"/>
                    </a:lnTo>
                    <a:lnTo>
                      <a:pt x="0" y="159"/>
                    </a:lnTo>
                    <a:lnTo>
                      <a:pt x="0" y="163"/>
                    </a:lnTo>
                    <a:lnTo>
                      <a:pt x="0" y="165"/>
                    </a:lnTo>
                    <a:lnTo>
                      <a:pt x="0" y="168"/>
                    </a:lnTo>
                    <a:lnTo>
                      <a:pt x="1" y="171"/>
                    </a:lnTo>
                    <a:lnTo>
                      <a:pt x="2" y="174"/>
                    </a:lnTo>
                    <a:lnTo>
                      <a:pt x="3" y="176"/>
                    </a:lnTo>
                    <a:lnTo>
                      <a:pt x="5" y="179"/>
                    </a:lnTo>
                    <a:lnTo>
                      <a:pt x="7" y="181"/>
                    </a:lnTo>
                    <a:lnTo>
                      <a:pt x="9" y="183"/>
                    </a:lnTo>
                    <a:lnTo>
                      <a:pt x="12" y="184"/>
                    </a:lnTo>
                    <a:lnTo>
                      <a:pt x="14" y="186"/>
                    </a:lnTo>
                    <a:lnTo>
                      <a:pt x="15" y="186"/>
                    </a:lnTo>
                    <a:lnTo>
                      <a:pt x="17" y="186"/>
                    </a:lnTo>
                    <a:lnTo>
                      <a:pt x="20" y="186"/>
                    </a:lnTo>
                    <a:lnTo>
                      <a:pt x="23" y="186"/>
                    </a:lnTo>
                    <a:lnTo>
                      <a:pt x="141" y="186"/>
                    </a:lnTo>
                    <a:lnTo>
                      <a:pt x="141" y="331"/>
                    </a:lnTo>
                    <a:lnTo>
                      <a:pt x="178" y="331"/>
                    </a:lnTo>
                    <a:lnTo>
                      <a:pt x="178" y="159"/>
                    </a:lnTo>
                    <a:lnTo>
                      <a:pt x="178" y="157"/>
                    </a:lnTo>
                    <a:lnTo>
                      <a:pt x="177" y="155"/>
                    </a:lnTo>
                    <a:lnTo>
                      <a:pt x="176" y="153"/>
                    </a:lnTo>
                    <a:lnTo>
                      <a:pt x="176" y="152"/>
                    </a:lnTo>
                    <a:lnTo>
                      <a:pt x="175" y="151"/>
                    </a:lnTo>
                    <a:lnTo>
                      <a:pt x="173" y="149"/>
                    </a:lnTo>
                    <a:lnTo>
                      <a:pt x="172" y="148"/>
                    </a:lnTo>
                    <a:lnTo>
                      <a:pt x="170" y="147"/>
                    </a:lnTo>
                    <a:lnTo>
                      <a:pt x="168" y="146"/>
                    </a:lnTo>
                    <a:lnTo>
                      <a:pt x="166" y="145"/>
                    </a:lnTo>
                    <a:lnTo>
                      <a:pt x="164" y="145"/>
                    </a:lnTo>
                    <a:lnTo>
                      <a:pt x="161" y="145"/>
                    </a:lnTo>
                    <a:lnTo>
                      <a:pt x="159" y="145"/>
                    </a:lnTo>
                    <a:lnTo>
                      <a:pt x="157" y="145"/>
                    </a:lnTo>
                    <a:lnTo>
                      <a:pt x="155" y="145"/>
                    </a:lnTo>
                    <a:lnTo>
                      <a:pt x="153" y="145"/>
                    </a:lnTo>
                    <a:lnTo>
                      <a:pt x="85" y="141"/>
                    </a:lnTo>
                    <a:lnTo>
                      <a:pt x="104" y="84"/>
                    </a:lnTo>
                    <a:lnTo>
                      <a:pt x="118" y="104"/>
                    </a:lnTo>
                    <a:lnTo>
                      <a:pt x="201" y="104"/>
                    </a:lnTo>
                    <a:lnTo>
                      <a:pt x="203" y="103"/>
                    </a:lnTo>
                    <a:lnTo>
                      <a:pt x="204" y="103"/>
                    </a:lnTo>
                    <a:lnTo>
                      <a:pt x="206" y="103"/>
                    </a:lnTo>
                    <a:lnTo>
                      <a:pt x="207" y="103"/>
                    </a:lnTo>
                    <a:lnTo>
                      <a:pt x="209" y="101"/>
                    </a:lnTo>
                    <a:lnTo>
                      <a:pt x="211" y="100"/>
                    </a:lnTo>
                    <a:lnTo>
                      <a:pt x="212" y="98"/>
                    </a:lnTo>
                    <a:lnTo>
                      <a:pt x="214" y="97"/>
                    </a:lnTo>
                    <a:lnTo>
                      <a:pt x="215" y="95"/>
                    </a:lnTo>
                    <a:lnTo>
                      <a:pt x="215" y="93"/>
                    </a:lnTo>
                    <a:lnTo>
                      <a:pt x="216" y="91"/>
                    </a:lnTo>
                    <a:lnTo>
                      <a:pt x="216" y="88"/>
                    </a:lnTo>
                    <a:lnTo>
                      <a:pt x="216" y="85"/>
                    </a:lnTo>
                    <a:lnTo>
                      <a:pt x="215" y="83"/>
                    </a:lnTo>
                    <a:lnTo>
                      <a:pt x="214" y="81"/>
                    </a:lnTo>
                    <a:lnTo>
                      <a:pt x="213" y="79"/>
                    </a:lnTo>
                    <a:lnTo>
                      <a:pt x="211" y="77"/>
                    </a:lnTo>
                    <a:lnTo>
                      <a:pt x="210" y="76"/>
                    </a:lnTo>
                    <a:lnTo>
                      <a:pt x="208" y="74"/>
                    </a:lnTo>
                    <a:lnTo>
                      <a:pt x="206" y="73"/>
                    </a:lnTo>
                    <a:lnTo>
                      <a:pt x="205" y="72"/>
                    </a:lnTo>
                    <a:lnTo>
                      <a:pt x="203" y="72"/>
                    </a:lnTo>
                    <a:lnTo>
                      <a:pt x="201" y="72"/>
                    </a:lnTo>
                    <a:lnTo>
                      <a:pt x="137" y="72"/>
                    </a:lnTo>
                    <a:lnTo>
                      <a:pt x="123" y="49"/>
                    </a:lnTo>
                    <a:lnTo>
                      <a:pt x="125" y="47"/>
                    </a:lnTo>
                    <a:lnTo>
                      <a:pt x="126" y="44"/>
                    </a:lnTo>
                    <a:lnTo>
                      <a:pt x="126" y="41"/>
                    </a:lnTo>
                    <a:lnTo>
                      <a:pt x="127" y="38"/>
                    </a:lnTo>
                    <a:lnTo>
                      <a:pt x="127" y="34"/>
                    </a:lnTo>
                    <a:lnTo>
                      <a:pt x="127" y="31"/>
                    </a:lnTo>
                    <a:lnTo>
                      <a:pt x="127" y="27"/>
                    </a:lnTo>
                    <a:lnTo>
                      <a:pt x="126" y="24"/>
                    </a:lnTo>
                    <a:lnTo>
                      <a:pt x="125" y="21"/>
                    </a:lnTo>
                    <a:lnTo>
                      <a:pt x="124" y="20"/>
                    </a:lnTo>
                    <a:lnTo>
                      <a:pt x="123" y="17"/>
                    </a:lnTo>
                    <a:lnTo>
                      <a:pt x="122" y="15"/>
                    </a:lnTo>
                    <a:lnTo>
                      <a:pt x="120" y="12"/>
                    </a:lnTo>
                    <a:lnTo>
                      <a:pt x="118" y="10"/>
                    </a:lnTo>
                    <a:lnTo>
                      <a:pt x="115" y="8"/>
                    </a:lnTo>
                    <a:lnTo>
                      <a:pt x="113" y="6"/>
                    </a:lnTo>
                    <a:lnTo>
                      <a:pt x="110" y="4"/>
                    </a:lnTo>
                    <a:lnTo>
                      <a:pt x="107" y="3"/>
                    </a:lnTo>
                    <a:lnTo>
                      <a:pt x="104" y="1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95" y="0"/>
                    </a:lnTo>
                    <a:lnTo>
                      <a:pt x="91" y="0"/>
                    </a:lnTo>
                    <a:lnTo>
                      <a:pt x="88" y="0"/>
                    </a:lnTo>
                    <a:lnTo>
                      <a:pt x="84" y="1"/>
                    </a:lnTo>
                    <a:lnTo>
                      <a:pt x="81" y="2"/>
                    </a:lnTo>
                    <a:lnTo>
                      <a:pt x="77" y="3"/>
                    </a:lnTo>
                    <a:lnTo>
                      <a:pt x="74" y="5"/>
                    </a:lnTo>
                    <a:lnTo>
                      <a:pt x="70" y="7"/>
                    </a:lnTo>
                    <a:lnTo>
                      <a:pt x="68" y="10"/>
                    </a:lnTo>
                    <a:lnTo>
                      <a:pt x="66" y="13"/>
                    </a:lnTo>
                    <a:lnTo>
                      <a:pt x="64" y="15"/>
                    </a:lnTo>
                    <a:lnTo>
                      <a:pt x="62" y="19"/>
                    </a:lnTo>
                    <a:lnTo>
                      <a:pt x="60" y="21"/>
                    </a:lnTo>
                    <a:lnTo>
                      <a:pt x="59" y="25"/>
                    </a:lnTo>
                  </a:path>
                </a:pathLst>
              </a:custGeom>
              <a:solidFill>
                <a:srgbClr val="FC0128"/>
              </a:solidFill>
              <a:ln w="1270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2295" name="Group 32"/>
          <p:cNvGrpSpPr>
            <a:grpSpLocks/>
          </p:cNvGrpSpPr>
          <p:nvPr/>
        </p:nvGrpSpPr>
        <p:grpSpPr bwMode="auto">
          <a:xfrm>
            <a:off x="8229600" y="2743200"/>
            <a:ext cx="673100" cy="800100"/>
            <a:chOff x="4212" y="2144"/>
            <a:chExt cx="424" cy="504"/>
          </a:xfrm>
        </p:grpSpPr>
        <p:grpSp>
          <p:nvGrpSpPr>
            <p:cNvPr id="12296" name="Group 33"/>
            <p:cNvGrpSpPr>
              <a:grpSpLocks/>
            </p:cNvGrpSpPr>
            <p:nvPr/>
          </p:nvGrpSpPr>
          <p:grpSpPr bwMode="auto">
            <a:xfrm>
              <a:off x="4212" y="2144"/>
              <a:ext cx="424" cy="504"/>
              <a:chOff x="4212" y="2144"/>
              <a:chExt cx="424" cy="504"/>
            </a:xfrm>
          </p:grpSpPr>
          <p:grpSp>
            <p:nvGrpSpPr>
              <p:cNvPr id="12298" name="Group 34"/>
              <p:cNvGrpSpPr>
                <a:grpSpLocks/>
              </p:cNvGrpSpPr>
              <p:nvPr/>
            </p:nvGrpSpPr>
            <p:grpSpPr bwMode="auto">
              <a:xfrm>
                <a:off x="4212" y="2144"/>
                <a:ext cx="424" cy="504"/>
                <a:chOff x="4212" y="2144"/>
                <a:chExt cx="424" cy="504"/>
              </a:xfrm>
            </p:grpSpPr>
            <p:sp>
              <p:nvSpPr>
                <p:cNvPr id="12300" name="AutoShape 35"/>
                <p:cNvSpPr>
                  <a:spLocks noChangeArrowheads="1"/>
                </p:cNvSpPr>
                <p:nvPr/>
              </p:nvSpPr>
              <p:spPr bwMode="auto">
                <a:xfrm>
                  <a:off x="4212" y="2224"/>
                  <a:ext cx="424" cy="424"/>
                </a:xfrm>
                <a:prstGeom prst="cube">
                  <a:avLst>
                    <a:gd name="adj" fmla="val 24995"/>
                  </a:avLst>
                </a:prstGeom>
                <a:solidFill>
                  <a:srgbClr val="F6BF6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01" name="AutoShape 36"/>
                <p:cNvSpPr>
                  <a:spLocks noChangeArrowheads="1"/>
                </p:cNvSpPr>
                <p:nvPr/>
              </p:nvSpPr>
              <p:spPr bwMode="auto">
                <a:xfrm>
                  <a:off x="4308" y="2144"/>
                  <a:ext cx="328" cy="88"/>
                </a:xfrm>
                <a:prstGeom prst="cube">
                  <a:avLst>
                    <a:gd name="adj" fmla="val 24995"/>
                  </a:avLst>
                </a:prstGeom>
                <a:solidFill>
                  <a:srgbClr val="F6BF6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299" name="AutoShape 37"/>
              <p:cNvSpPr>
                <a:spLocks noChangeArrowheads="1"/>
              </p:cNvSpPr>
              <p:nvPr/>
            </p:nvSpPr>
            <p:spPr bwMode="auto">
              <a:xfrm>
                <a:off x="4296" y="2260"/>
                <a:ext cx="224" cy="32"/>
              </a:xfrm>
              <a:prstGeom prst="parallelogram">
                <a:avLst>
                  <a:gd name="adj" fmla="val 174968"/>
                </a:avLst>
              </a:prstGeom>
              <a:solidFill>
                <a:srgbClr val="F6BF6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297" name="Oval 38"/>
            <p:cNvSpPr>
              <a:spLocks noChangeArrowheads="1"/>
            </p:cNvSpPr>
            <p:nvPr/>
          </p:nvSpPr>
          <p:spPr bwMode="auto">
            <a:xfrm>
              <a:off x="4540" y="2184"/>
              <a:ext cx="56" cy="3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3389" y="188914"/>
            <a:ext cx="8713787" cy="6232525"/>
          </a:xfrm>
          <a:prstGeom prst="rect">
            <a:avLst/>
          </a:prstGeom>
          <a:noFill/>
          <a:ln w="12700" cap="sq" algn="ctr">
            <a:noFill/>
            <a:miter lim="800000"/>
            <a:headEnd type="none" w="sm" len="sm"/>
            <a:tailEnd type="none" w="sm" len="sm"/>
          </a:ln>
        </p:spPr>
      </p:pic>
      <p:sp>
        <p:nvSpPr>
          <p:cNvPr id="8" name="矩形 7"/>
          <p:cNvSpPr/>
          <p:nvPr/>
        </p:nvSpPr>
        <p:spPr bwMode="auto">
          <a:xfrm>
            <a:off x="5953125" y="3286124"/>
            <a:ext cx="184731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80000"/>
            </a:pPr>
            <a:endParaRPr kumimoji="1" lang="zh-CN" altLang="en-US" sz="2000" b="1">
              <a:solidFill>
                <a:srgbClr val="FF3300"/>
              </a:solidFill>
              <a:ea typeface="宋体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4825" y="188914"/>
            <a:ext cx="8705850" cy="6194425"/>
          </a:xfrm>
          <a:prstGeom prst="rect">
            <a:avLst/>
          </a:prstGeom>
          <a:noFill/>
          <a:ln w="12700" cap="sq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3389" y="1"/>
            <a:ext cx="8785225" cy="6272213"/>
          </a:xfrm>
          <a:prstGeom prst="rect">
            <a:avLst/>
          </a:prstGeom>
          <a:noFill/>
          <a:ln w="12700" cap="sq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3388" y="136525"/>
            <a:ext cx="8710612" cy="6300788"/>
          </a:xfrm>
          <a:prstGeom prst="rect">
            <a:avLst/>
          </a:prstGeom>
          <a:noFill/>
          <a:ln w="12700" cap="sq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3389" y="188913"/>
            <a:ext cx="8639175" cy="6248400"/>
          </a:xfrm>
          <a:prstGeom prst="rect">
            <a:avLst/>
          </a:prstGeom>
          <a:noFill/>
          <a:ln w="12700" cap="sq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rand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3388" y="188914"/>
            <a:ext cx="8661400" cy="6218237"/>
          </a:xfrm>
          <a:prstGeom prst="rect">
            <a:avLst/>
          </a:prstGeom>
          <a:noFill/>
          <a:ln w="12700" cap="sq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rand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3389" y="188913"/>
            <a:ext cx="8713787" cy="6146800"/>
          </a:xfrm>
          <a:prstGeom prst="rect">
            <a:avLst/>
          </a:prstGeom>
          <a:noFill/>
          <a:ln w="12700" cap="sq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rand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8314" y="1"/>
            <a:ext cx="8569325" cy="6302375"/>
          </a:xfrm>
          <a:prstGeom prst="rect">
            <a:avLst/>
          </a:prstGeom>
          <a:noFill/>
          <a:ln w="12700" cap="sq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rand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3389" y="188913"/>
            <a:ext cx="8785225" cy="6229350"/>
          </a:xfrm>
          <a:prstGeom prst="rect">
            <a:avLst/>
          </a:prstGeom>
          <a:noFill/>
          <a:ln w="12700" cap="sq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rand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782889" y="1"/>
            <a:ext cx="7634287" cy="981075"/>
          </a:xfrm>
        </p:spPr>
        <p:txBody>
          <a:bodyPr/>
          <a:lstStyle/>
          <a:p>
            <a:pPr eaLnBrk="1" hangingPunct="1"/>
            <a:r>
              <a:rPr lang="en-US" altLang="zh-CN"/>
              <a:t>Multi-cycle implementation</a:t>
            </a:r>
          </a:p>
        </p:txBody>
      </p:sp>
      <p:pic>
        <p:nvPicPr>
          <p:cNvPr id="70659" name="Picture 7" descr="chap3_1-2n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7850" y="1196975"/>
            <a:ext cx="8534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738283" y="1"/>
            <a:ext cx="8621713" cy="936625"/>
          </a:xfrm>
        </p:spPr>
        <p:txBody>
          <a:bodyPr/>
          <a:lstStyle/>
          <a:p>
            <a:pPr eaLnBrk="1" hangingPunct="1"/>
            <a:r>
              <a:rPr lang="en-US" altLang="zh-CN" dirty="0"/>
              <a:t>Sequential Laundry</a:t>
            </a:r>
          </a:p>
        </p:txBody>
      </p:sp>
      <p:sp>
        <p:nvSpPr>
          <p:cNvPr id="1331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524000" y="5334000"/>
            <a:ext cx="9144000" cy="990600"/>
          </a:xfrm>
        </p:spPr>
        <p:txBody>
          <a:bodyPr/>
          <a:lstStyle/>
          <a:p>
            <a:pPr eaLnBrk="1" hangingPunct="1"/>
            <a:r>
              <a:rPr lang="en-US" altLang="zh-CN" sz="2400">
                <a:latin typeface="Comic Sans MS" pitchFamily="66" charset="0"/>
              </a:rPr>
              <a:t>Sequential laundry takes 6 hours for 4 loads</a:t>
            </a:r>
          </a:p>
          <a:p>
            <a:pPr eaLnBrk="1" hangingPunct="1"/>
            <a:r>
              <a:rPr lang="en-US" altLang="zh-CN" sz="2400" b="1">
                <a:solidFill>
                  <a:srgbClr val="FF3300"/>
                </a:solidFill>
                <a:latin typeface="Comic Sans MS" pitchFamily="66" charset="0"/>
              </a:rPr>
              <a:t>If they learned pipelining, how long would laundry take?</a:t>
            </a:r>
            <a:endParaRPr lang="en-US" altLang="zh-CN" sz="2400">
              <a:solidFill>
                <a:schemeClr val="hlink"/>
              </a:solidFill>
            </a:endParaRPr>
          </a:p>
        </p:txBody>
      </p:sp>
      <p:grpSp>
        <p:nvGrpSpPr>
          <p:cNvPr id="13316" name="Group 4"/>
          <p:cNvGrpSpPr>
            <a:grpSpLocks/>
          </p:cNvGrpSpPr>
          <p:nvPr/>
        </p:nvGrpSpPr>
        <p:grpSpPr bwMode="auto">
          <a:xfrm>
            <a:off x="2438401" y="1447800"/>
            <a:ext cx="7451171" cy="3762874"/>
            <a:chOff x="400" y="615"/>
            <a:chExt cx="5046" cy="2861"/>
          </a:xfrm>
        </p:grpSpPr>
        <p:grpSp>
          <p:nvGrpSpPr>
            <p:cNvPr id="13318" name="Group 5"/>
            <p:cNvGrpSpPr>
              <a:grpSpLocks/>
            </p:cNvGrpSpPr>
            <p:nvPr/>
          </p:nvGrpSpPr>
          <p:grpSpPr bwMode="auto">
            <a:xfrm>
              <a:off x="532" y="1620"/>
              <a:ext cx="329" cy="400"/>
              <a:chOff x="532" y="1620"/>
              <a:chExt cx="329" cy="400"/>
            </a:xfrm>
          </p:grpSpPr>
          <p:sp>
            <p:nvSpPr>
              <p:cNvPr id="13455" name="Freeform 6"/>
              <p:cNvSpPr>
                <a:spLocks/>
              </p:cNvSpPr>
              <p:nvPr/>
            </p:nvSpPr>
            <p:spPr bwMode="auto">
              <a:xfrm>
                <a:off x="532" y="1620"/>
                <a:ext cx="329" cy="295"/>
              </a:xfrm>
              <a:custGeom>
                <a:avLst/>
                <a:gdLst>
                  <a:gd name="T0" fmla="*/ 93 w 329"/>
                  <a:gd name="T1" fmla="*/ 14 h 295"/>
                  <a:gd name="T2" fmla="*/ 156 w 329"/>
                  <a:gd name="T3" fmla="*/ 16 h 295"/>
                  <a:gd name="T4" fmla="*/ 224 w 329"/>
                  <a:gd name="T5" fmla="*/ 0 h 295"/>
                  <a:gd name="T6" fmla="*/ 305 w 329"/>
                  <a:gd name="T7" fmla="*/ 0 h 295"/>
                  <a:gd name="T8" fmla="*/ 215 w 329"/>
                  <a:gd name="T9" fmla="*/ 84 h 295"/>
                  <a:gd name="T10" fmla="*/ 239 w 329"/>
                  <a:gd name="T11" fmla="*/ 89 h 295"/>
                  <a:gd name="T12" fmla="*/ 263 w 329"/>
                  <a:gd name="T13" fmla="*/ 99 h 295"/>
                  <a:gd name="T14" fmla="*/ 285 w 329"/>
                  <a:gd name="T15" fmla="*/ 111 h 295"/>
                  <a:gd name="T16" fmla="*/ 302 w 329"/>
                  <a:gd name="T17" fmla="*/ 126 h 295"/>
                  <a:gd name="T18" fmla="*/ 316 w 329"/>
                  <a:gd name="T19" fmla="*/ 144 h 295"/>
                  <a:gd name="T20" fmla="*/ 325 w 329"/>
                  <a:gd name="T21" fmla="*/ 165 h 295"/>
                  <a:gd name="T22" fmla="*/ 328 w 329"/>
                  <a:gd name="T23" fmla="*/ 187 h 295"/>
                  <a:gd name="T24" fmla="*/ 324 w 329"/>
                  <a:gd name="T25" fmla="*/ 210 h 295"/>
                  <a:gd name="T26" fmla="*/ 317 w 329"/>
                  <a:gd name="T27" fmla="*/ 228 h 295"/>
                  <a:gd name="T28" fmla="*/ 303 w 329"/>
                  <a:gd name="T29" fmla="*/ 247 h 295"/>
                  <a:gd name="T30" fmla="*/ 280 w 329"/>
                  <a:gd name="T31" fmla="*/ 267 h 295"/>
                  <a:gd name="T32" fmla="*/ 257 w 329"/>
                  <a:gd name="T33" fmla="*/ 279 h 295"/>
                  <a:gd name="T34" fmla="*/ 236 w 329"/>
                  <a:gd name="T35" fmla="*/ 287 h 295"/>
                  <a:gd name="T36" fmla="*/ 215 w 329"/>
                  <a:gd name="T37" fmla="*/ 292 h 295"/>
                  <a:gd name="T38" fmla="*/ 189 w 329"/>
                  <a:gd name="T39" fmla="*/ 294 h 295"/>
                  <a:gd name="T40" fmla="*/ 122 w 329"/>
                  <a:gd name="T41" fmla="*/ 293 h 295"/>
                  <a:gd name="T42" fmla="*/ 90 w 329"/>
                  <a:gd name="T43" fmla="*/ 287 h 295"/>
                  <a:gd name="T44" fmla="*/ 56 w 329"/>
                  <a:gd name="T45" fmla="*/ 272 h 295"/>
                  <a:gd name="T46" fmla="*/ 30 w 329"/>
                  <a:gd name="T47" fmla="*/ 253 h 295"/>
                  <a:gd name="T48" fmla="*/ 13 w 329"/>
                  <a:gd name="T49" fmla="*/ 232 h 295"/>
                  <a:gd name="T50" fmla="*/ 4 w 329"/>
                  <a:gd name="T51" fmla="*/ 210 h 295"/>
                  <a:gd name="T52" fmla="*/ 0 w 329"/>
                  <a:gd name="T53" fmla="*/ 191 h 295"/>
                  <a:gd name="T54" fmla="*/ 3 w 329"/>
                  <a:gd name="T55" fmla="*/ 169 h 295"/>
                  <a:gd name="T56" fmla="*/ 14 w 329"/>
                  <a:gd name="T57" fmla="*/ 141 h 295"/>
                  <a:gd name="T58" fmla="*/ 35 w 329"/>
                  <a:gd name="T59" fmla="*/ 118 h 295"/>
                  <a:gd name="T60" fmla="*/ 63 w 329"/>
                  <a:gd name="T61" fmla="*/ 99 h 295"/>
                  <a:gd name="T62" fmla="*/ 102 w 329"/>
                  <a:gd name="T63" fmla="*/ 86 h 295"/>
                  <a:gd name="T64" fmla="*/ 40 w 329"/>
                  <a:gd name="T65" fmla="*/ 4 h 2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29"/>
                  <a:gd name="T100" fmla="*/ 0 h 295"/>
                  <a:gd name="T101" fmla="*/ 329 w 329"/>
                  <a:gd name="T102" fmla="*/ 295 h 29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29" h="295">
                    <a:moveTo>
                      <a:pt x="40" y="4"/>
                    </a:moveTo>
                    <a:lnTo>
                      <a:pt x="93" y="14"/>
                    </a:lnTo>
                    <a:lnTo>
                      <a:pt x="92" y="0"/>
                    </a:lnTo>
                    <a:lnTo>
                      <a:pt x="156" y="16"/>
                    </a:lnTo>
                    <a:lnTo>
                      <a:pt x="156" y="0"/>
                    </a:lnTo>
                    <a:lnTo>
                      <a:pt x="224" y="0"/>
                    </a:lnTo>
                    <a:lnTo>
                      <a:pt x="223" y="15"/>
                    </a:lnTo>
                    <a:lnTo>
                      <a:pt x="305" y="0"/>
                    </a:lnTo>
                    <a:lnTo>
                      <a:pt x="205" y="83"/>
                    </a:lnTo>
                    <a:lnTo>
                      <a:pt x="215" y="84"/>
                    </a:lnTo>
                    <a:lnTo>
                      <a:pt x="226" y="86"/>
                    </a:lnTo>
                    <a:lnTo>
                      <a:pt x="239" y="89"/>
                    </a:lnTo>
                    <a:lnTo>
                      <a:pt x="250" y="93"/>
                    </a:lnTo>
                    <a:lnTo>
                      <a:pt x="263" y="99"/>
                    </a:lnTo>
                    <a:lnTo>
                      <a:pt x="274" y="104"/>
                    </a:lnTo>
                    <a:lnTo>
                      <a:pt x="285" y="111"/>
                    </a:lnTo>
                    <a:lnTo>
                      <a:pt x="294" y="119"/>
                    </a:lnTo>
                    <a:lnTo>
                      <a:pt x="302" y="126"/>
                    </a:lnTo>
                    <a:lnTo>
                      <a:pt x="309" y="135"/>
                    </a:lnTo>
                    <a:lnTo>
                      <a:pt x="316" y="144"/>
                    </a:lnTo>
                    <a:lnTo>
                      <a:pt x="321" y="155"/>
                    </a:lnTo>
                    <a:lnTo>
                      <a:pt x="325" y="165"/>
                    </a:lnTo>
                    <a:lnTo>
                      <a:pt x="327" y="174"/>
                    </a:lnTo>
                    <a:lnTo>
                      <a:pt x="328" y="187"/>
                    </a:lnTo>
                    <a:lnTo>
                      <a:pt x="327" y="200"/>
                    </a:lnTo>
                    <a:lnTo>
                      <a:pt x="324" y="210"/>
                    </a:lnTo>
                    <a:lnTo>
                      <a:pt x="321" y="220"/>
                    </a:lnTo>
                    <a:lnTo>
                      <a:pt x="317" y="228"/>
                    </a:lnTo>
                    <a:lnTo>
                      <a:pt x="311" y="237"/>
                    </a:lnTo>
                    <a:lnTo>
                      <a:pt x="303" y="247"/>
                    </a:lnTo>
                    <a:lnTo>
                      <a:pt x="292" y="258"/>
                    </a:lnTo>
                    <a:lnTo>
                      <a:pt x="280" y="267"/>
                    </a:lnTo>
                    <a:lnTo>
                      <a:pt x="268" y="274"/>
                    </a:lnTo>
                    <a:lnTo>
                      <a:pt x="257" y="279"/>
                    </a:lnTo>
                    <a:lnTo>
                      <a:pt x="246" y="284"/>
                    </a:lnTo>
                    <a:lnTo>
                      <a:pt x="236" y="287"/>
                    </a:lnTo>
                    <a:lnTo>
                      <a:pt x="224" y="290"/>
                    </a:lnTo>
                    <a:lnTo>
                      <a:pt x="215" y="292"/>
                    </a:lnTo>
                    <a:lnTo>
                      <a:pt x="201" y="293"/>
                    </a:lnTo>
                    <a:lnTo>
                      <a:pt x="189" y="294"/>
                    </a:lnTo>
                    <a:lnTo>
                      <a:pt x="133" y="294"/>
                    </a:lnTo>
                    <a:lnTo>
                      <a:pt x="122" y="293"/>
                    </a:lnTo>
                    <a:lnTo>
                      <a:pt x="108" y="291"/>
                    </a:lnTo>
                    <a:lnTo>
                      <a:pt x="90" y="287"/>
                    </a:lnTo>
                    <a:lnTo>
                      <a:pt x="73" y="280"/>
                    </a:lnTo>
                    <a:lnTo>
                      <a:pt x="56" y="272"/>
                    </a:lnTo>
                    <a:lnTo>
                      <a:pt x="41" y="262"/>
                    </a:lnTo>
                    <a:lnTo>
                      <a:pt x="30" y="253"/>
                    </a:lnTo>
                    <a:lnTo>
                      <a:pt x="21" y="244"/>
                    </a:lnTo>
                    <a:lnTo>
                      <a:pt x="13" y="232"/>
                    </a:lnTo>
                    <a:lnTo>
                      <a:pt x="7" y="219"/>
                    </a:lnTo>
                    <a:lnTo>
                      <a:pt x="4" y="210"/>
                    </a:lnTo>
                    <a:lnTo>
                      <a:pt x="1" y="201"/>
                    </a:lnTo>
                    <a:lnTo>
                      <a:pt x="0" y="191"/>
                    </a:lnTo>
                    <a:lnTo>
                      <a:pt x="1" y="183"/>
                    </a:lnTo>
                    <a:lnTo>
                      <a:pt x="3" y="169"/>
                    </a:lnTo>
                    <a:lnTo>
                      <a:pt x="7" y="156"/>
                    </a:lnTo>
                    <a:lnTo>
                      <a:pt x="14" y="141"/>
                    </a:lnTo>
                    <a:lnTo>
                      <a:pt x="24" y="129"/>
                    </a:lnTo>
                    <a:lnTo>
                      <a:pt x="35" y="118"/>
                    </a:lnTo>
                    <a:lnTo>
                      <a:pt x="49" y="107"/>
                    </a:lnTo>
                    <a:lnTo>
                      <a:pt x="63" y="99"/>
                    </a:lnTo>
                    <a:lnTo>
                      <a:pt x="82" y="91"/>
                    </a:lnTo>
                    <a:lnTo>
                      <a:pt x="102" y="86"/>
                    </a:lnTo>
                    <a:lnTo>
                      <a:pt x="115" y="83"/>
                    </a:lnTo>
                    <a:lnTo>
                      <a:pt x="40" y="4"/>
                    </a:lnTo>
                  </a:path>
                </a:pathLst>
              </a:custGeom>
              <a:solidFill>
                <a:srgbClr val="D49FFF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56" name="Rectangle 7"/>
              <p:cNvSpPr>
                <a:spLocks noChangeArrowheads="1"/>
              </p:cNvSpPr>
              <p:nvPr/>
            </p:nvSpPr>
            <p:spPr bwMode="auto">
              <a:xfrm>
                <a:off x="573" y="1671"/>
                <a:ext cx="276" cy="34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kumimoji="1" lang="en-US" altLang="zh-CN" sz="2400" b="1">
                    <a:solidFill>
                      <a:schemeClr val="tx1"/>
                    </a:solidFill>
                    <a:latin typeface="Comic Sans MS" pitchFamily="66" charset="0"/>
                  </a:rPr>
                  <a:t>A</a:t>
                </a:r>
              </a:p>
            </p:txBody>
          </p:sp>
        </p:grpSp>
        <p:grpSp>
          <p:nvGrpSpPr>
            <p:cNvPr id="13319" name="Group 8"/>
            <p:cNvGrpSpPr>
              <a:grpSpLocks/>
            </p:cNvGrpSpPr>
            <p:nvPr/>
          </p:nvGrpSpPr>
          <p:grpSpPr bwMode="auto">
            <a:xfrm>
              <a:off x="524" y="2140"/>
              <a:ext cx="329" cy="399"/>
              <a:chOff x="524" y="2140"/>
              <a:chExt cx="329" cy="399"/>
            </a:xfrm>
          </p:grpSpPr>
          <p:sp>
            <p:nvSpPr>
              <p:cNvPr id="13453" name="Freeform 9"/>
              <p:cNvSpPr>
                <a:spLocks/>
              </p:cNvSpPr>
              <p:nvPr/>
            </p:nvSpPr>
            <p:spPr bwMode="auto">
              <a:xfrm>
                <a:off x="524" y="2140"/>
                <a:ext cx="329" cy="295"/>
              </a:xfrm>
              <a:custGeom>
                <a:avLst/>
                <a:gdLst>
                  <a:gd name="T0" fmla="*/ 93 w 329"/>
                  <a:gd name="T1" fmla="*/ 14 h 295"/>
                  <a:gd name="T2" fmla="*/ 156 w 329"/>
                  <a:gd name="T3" fmla="*/ 16 h 295"/>
                  <a:gd name="T4" fmla="*/ 224 w 329"/>
                  <a:gd name="T5" fmla="*/ 0 h 295"/>
                  <a:gd name="T6" fmla="*/ 305 w 329"/>
                  <a:gd name="T7" fmla="*/ 0 h 295"/>
                  <a:gd name="T8" fmla="*/ 215 w 329"/>
                  <a:gd name="T9" fmla="*/ 84 h 295"/>
                  <a:gd name="T10" fmla="*/ 239 w 329"/>
                  <a:gd name="T11" fmla="*/ 89 h 295"/>
                  <a:gd name="T12" fmla="*/ 263 w 329"/>
                  <a:gd name="T13" fmla="*/ 99 h 295"/>
                  <a:gd name="T14" fmla="*/ 285 w 329"/>
                  <a:gd name="T15" fmla="*/ 111 h 295"/>
                  <a:gd name="T16" fmla="*/ 302 w 329"/>
                  <a:gd name="T17" fmla="*/ 126 h 295"/>
                  <a:gd name="T18" fmla="*/ 316 w 329"/>
                  <a:gd name="T19" fmla="*/ 144 h 295"/>
                  <a:gd name="T20" fmla="*/ 325 w 329"/>
                  <a:gd name="T21" fmla="*/ 165 h 295"/>
                  <a:gd name="T22" fmla="*/ 328 w 329"/>
                  <a:gd name="T23" fmla="*/ 187 h 295"/>
                  <a:gd name="T24" fmla="*/ 324 w 329"/>
                  <a:gd name="T25" fmla="*/ 210 h 295"/>
                  <a:gd name="T26" fmla="*/ 317 w 329"/>
                  <a:gd name="T27" fmla="*/ 228 h 295"/>
                  <a:gd name="T28" fmla="*/ 303 w 329"/>
                  <a:gd name="T29" fmla="*/ 247 h 295"/>
                  <a:gd name="T30" fmla="*/ 280 w 329"/>
                  <a:gd name="T31" fmla="*/ 267 h 295"/>
                  <a:gd name="T32" fmla="*/ 257 w 329"/>
                  <a:gd name="T33" fmla="*/ 279 h 295"/>
                  <a:gd name="T34" fmla="*/ 236 w 329"/>
                  <a:gd name="T35" fmla="*/ 287 h 295"/>
                  <a:gd name="T36" fmla="*/ 215 w 329"/>
                  <a:gd name="T37" fmla="*/ 292 h 295"/>
                  <a:gd name="T38" fmla="*/ 189 w 329"/>
                  <a:gd name="T39" fmla="*/ 294 h 295"/>
                  <a:gd name="T40" fmla="*/ 122 w 329"/>
                  <a:gd name="T41" fmla="*/ 293 h 295"/>
                  <a:gd name="T42" fmla="*/ 90 w 329"/>
                  <a:gd name="T43" fmla="*/ 287 h 295"/>
                  <a:gd name="T44" fmla="*/ 56 w 329"/>
                  <a:gd name="T45" fmla="*/ 272 h 295"/>
                  <a:gd name="T46" fmla="*/ 30 w 329"/>
                  <a:gd name="T47" fmla="*/ 253 h 295"/>
                  <a:gd name="T48" fmla="*/ 13 w 329"/>
                  <a:gd name="T49" fmla="*/ 232 h 295"/>
                  <a:gd name="T50" fmla="*/ 4 w 329"/>
                  <a:gd name="T51" fmla="*/ 210 h 295"/>
                  <a:gd name="T52" fmla="*/ 0 w 329"/>
                  <a:gd name="T53" fmla="*/ 191 h 295"/>
                  <a:gd name="T54" fmla="*/ 3 w 329"/>
                  <a:gd name="T55" fmla="*/ 169 h 295"/>
                  <a:gd name="T56" fmla="*/ 14 w 329"/>
                  <a:gd name="T57" fmla="*/ 141 h 295"/>
                  <a:gd name="T58" fmla="*/ 35 w 329"/>
                  <a:gd name="T59" fmla="*/ 118 h 295"/>
                  <a:gd name="T60" fmla="*/ 63 w 329"/>
                  <a:gd name="T61" fmla="*/ 99 h 295"/>
                  <a:gd name="T62" fmla="*/ 102 w 329"/>
                  <a:gd name="T63" fmla="*/ 86 h 295"/>
                  <a:gd name="T64" fmla="*/ 40 w 329"/>
                  <a:gd name="T65" fmla="*/ 4 h 2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29"/>
                  <a:gd name="T100" fmla="*/ 0 h 295"/>
                  <a:gd name="T101" fmla="*/ 329 w 329"/>
                  <a:gd name="T102" fmla="*/ 295 h 29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29" h="295">
                    <a:moveTo>
                      <a:pt x="40" y="4"/>
                    </a:moveTo>
                    <a:lnTo>
                      <a:pt x="93" y="14"/>
                    </a:lnTo>
                    <a:lnTo>
                      <a:pt x="92" y="0"/>
                    </a:lnTo>
                    <a:lnTo>
                      <a:pt x="156" y="16"/>
                    </a:lnTo>
                    <a:lnTo>
                      <a:pt x="156" y="0"/>
                    </a:lnTo>
                    <a:lnTo>
                      <a:pt x="224" y="0"/>
                    </a:lnTo>
                    <a:lnTo>
                      <a:pt x="223" y="15"/>
                    </a:lnTo>
                    <a:lnTo>
                      <a:pt x="305" y="0"/>
                    </a:lnTo>
                    <a:lnTo>
                      <a:pt x="205" y="83"/>
                    </a:lnTo>
                    <a:lnTo>
                      <a:pt x="215" y="84"/>
                    </a:lnTo>
                    <a:lnTo>
                      <a:pt x="226" y="86"/>
                    </a:lnTo>
                    <a:lnTo>
                      <a:pt x="239" y="89"/>
                    </a:lnTo>
                    <a:lnTo>
                      <a:pt x="250" y="93"/>
                    </a:lnTo>
                    <a:lnTo>
                      <a:pt x="263" y="99"/>
                    </a:lnTo>
                    <a:lnTo>
                      <a:pt x="274" y="104"/>
                    </a:lnTo>
                    <a:lnTo>
                      <a:pt x="285" y="111"/>
                    </a:lnTo>
                    <a:lnTo>
                      <a:pt x="294" y="119"/>
                    </a:lnTo>
                    <a:lnTo>
                      <a:pt x="302" y="126"/>
                    </a:lnTo>
                    <a:lnTo>
                      <a:pt x="309" y="135"/>
                    </a:lnTo>
                    <a:lnTo>
                      <a:pt x="316" y="144"/>
                    </a:lnTo>
                    <a:lnTo>
                      <a:pt x="321" y="155"/>
                    </a:lnTo>
                    <a:lnTo>
                      <a:pt x="325" y="165"/>
                    </a:lnTo>
                    <a:lnTo>
                      <a:pt x="327" y="174"/>
                    </a:lnTo>
                    <a:lnTo>
                      <a:pt x="328" y="187"/>
                    </a:lnTo>
                    <a:lnTo>
                      <a:pt x="327" y="200"/>
                    </a:lnTo>
                    <a:lnTo>
                      <a:pt x="324" y="210"/>
                    </a:lnTo>
                    <a:lnTo>
                      <a:pt x="321" y="220"/>
                    </a:lnTo>
                    <a:lnTo>
                      <a:pt x="317" y="228"/>
                    </a:lnTo>
                    <a:lnTo>
                      <a:pt x="311" y="237"/>
                    </a:lnTo>
                    <a:lnTo>
                      <a:pt x="303" y="247"/>
                    </a:lnTo>
                    <a:lnTo>
                      <a:pt x="292" y="258"/>
                    </a:lnTo>
                    <a:lnTo>
                      <a:pt x="280" y="267"/>
                    </a:lnTo>
                    <a:lnTo>
                      <a:pt x="268" y="274"/>
                    </a:lnTo>
                    <a:lnTo>
                      <a:pt x="257" y="279"/>
                    </a:lnTo>
                    <a:lnTo>
                      <a:pt x="246" y="284"/>
                    </a:lnTo>
                    <a:lnTo>
                      <a:pt x="236" y="287"/>
                    </a:lnTo>
                    <a:lnTo>
                      <a:pt x="224" y="290"/>
                    </a:lnTo>
                    <a:lnTo>
                      <a:pt x="215" y="292"/>
                    </a:lnTo>
                    <a:lnTo>
                      <a:pt x="201" y="293"/>
                    </a:lnTo>
                    <a:lnTo>
                      <a:pt x="189" y="294"/>
                    </a:lnTo>
                    <a:lnTo>
                      <a:pt x="133" y="294"/>
                    </a:lnTo>
                    <a:lnTo>
                      <a:pt x="122" y="293"/>
                    </a:lnTo>
                    <a:lnTo>
                      <a:pt x="108" y="291"/>
                    </a:lnTo>
                    <a:lnTo>
                      <a:pt x="90" y="287"/>
                    </a:lnTo>
                    <a:lnTo>
                      <a:pt x="73" y="280"/>
                    </a:lnTo>
                    <a:lnTo>
                      <a:pt x="56" y="272"/>
                    </a:lnTo>
                    <a:lnTo>
                      <a:pt x="41" y="262"/>
                    </a:lnTo>
                    <a:lnTo>
                      <a:pt x="30" y="253"/>
                    </a:lnTo>
                    <a:lnTo>
                      <a:pt x="21" y="244"/>
                    </a:lnTo>
                    <a:lnTo>
                      <a:pt x="13" y="232"/>
                    </a:lnTo>
                    <a:lnTo>
                      <a:pt x="7" y="219"/>
                    </a:lnTo>
                    <a:lnTo>
                      <a:pt x="4" y="210"/>
                    </a:lnTo>
                    <a:lnTo>
                      <a:pt x="1" y="201"/>
                    </a:lnTo>
                    <a:lnTo>
                      <a:pt x="0" y="191"/>
                    </a:lnTo>
                    <a:lnTo>
                      <a:pt x="1" y="183"/>
                    </a:lnTo>
                    <a:lnTo>
                      <a:pt x="3" y="169"/>
                    </a:lnTo>
                    <a:lnTo>
                      <a:pt x="7" y="156"/>
                    </a:lnTo>
                    <a:lnTo>
                      <a:pt x="14" y="141"/>
                    </a:lnTo>
                    <a:lnTo>
                      <a:pt x="24" y="129"/>
                    </a:lnTo>
                    <a:lnTo>
                      <a:pt x="35" y="118"/>
                    </a:lnTo>
                    <a:lnTo>
                      <a:pt x="49" y="107"/>
                    </a:lnTo>
                    <a:lnTo>
                      <a:pt x="63" y="99"/>
                    </a:lnTo>
                    <a:lnTo>
                      <a:pt x="82" y="91"/>
                    </a:lnTo>
                    <a:lnTo>
                      <a:pt x="102" y="86"/>
                    </a:lnTo>
                    <a:lnTo>
                      <a:pt x="115" y="83"/>
                    </a:lnTo>
                    <a:lnTo>
                      <a:pt x="40" y="4"/>
                    </a:lnTo>
                  </a:path>
                </a:pathLst>
              </a:custGeom>
              <a:solidFill>
                <a:srgbClr val="D49FFF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54" name="Rectangle 10"/>
              <p:cNvSpPr>
                <a:spLocks noChangeArrowheads="1"/>
              </p:cNvSpPr>
              <p:nvPr/>
            </p:nvSpPr>
            <p:spPr bwMode="auto">
              <a:xfrm>
                <a:off x="573" y="2190"/>
                <a:ext cx="255" cy="34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kumimoji="1" lang="en-US" altLang="zh-CN" sz="2400" b="1">
                    <a:solidFill>
                      <a:schemeClr val="tx1"/>
                    </a:solidFill>
                    <a:latin typeface="Comic Sans MS" pitchFamily="66" charset="0"/>
                  </a:rPr>
                  <a:t>B</a:t>
                </a:r>
              </a:p>
            </p:txBody>
          </p:sp>
        </p:grpSp>
        <p:grpSp>
          <p:nvGrpSpPr>
            <p:cNvPr id="13320" name="Group 11"/>
            <p:cNvGrpSpPr>
              <a:grpSpLocks/>
            </p:cNvGrpSpPr>
            <p:nvPr/>
          </p:nvGrpSpPr>
          <p:grpSpPr bwMode="auto">
            <a:xfrm>
              <a:off x="508" y="2604"/>
              <a:ext cx="329" cy="400"/>
              <a:chOff x="508" y="2604"/>
              <a:chExt cx="329" cy="400"/>
            </a:xfrm>
          </p:grpSpPr>
          <p:sp>
            <p:nvSpPr>
              <p:cNvPr id="13451" name="Freeform 12"/>
              <p:cNvSpPr>
                <a:spLocks/>
              </p:cNvSpPr>
              <p:nvPr/>
            </p:nvSpPr>
            <p:spPr bwMode="auto">
              <a:xfrm>
                <a:off x="508" y="2604"/>
                <a:ext cx="329" cy="295"/>
              </a:xfrm>
              <a:custGeom>
                <a:avLst/>
                <a:gdLst>
                  <a:gd name="T0" fmla="*/ 93 w 329"/>
                  <a:gd name="T1" fmla="*/ 14 h 295"/>
                  <a:gd name="T2" fmla="*/ 156 w 329"/>
                  <a:gd name="T3" fmla="*/ 16 h 295"/>
                  <a:gd name="T4" fmla="*/ 224 w 329"/>
                  <a:gd name="T5" fmla="*/ 0 h 295"/>
                  <a:gd name="T6" fmla="*/ 305 w 329"/>
                  <a:gd name="T7" fmla="*/ 0 h 295"/>
                  <a:gd name="T8" fmla="*/ 215 w 329"/>
                  <a:gd name="T9" fmla="*/ 84 h 295"/>
                  <a:gd name="T10" fmla="*/ 239 w 329"/>
                  <a:gd name="T11" fmla="*/ 89 h 295"/>
                  <a:gd name="T12" fmla="*/ 263 w 329"/>
                  <a:gd name="T13" fmla="*/ 99 h 295"/>
                  <a:gd name="T14" fmla="*/ 285 w 329"/>
                  <a:gd name="T15" fmla="*/ 111 h 295"/>
                  <a:gd name="T16" fmla="*/ 302 w 329"/>
                  <a:gd name="T17" fmla="*/ 126 h 295"/>
                  <a:gd name="T18" fmla="*/ 316 w 329"/>
                  <a:gd name="T19" fmla="*/ 144 h 295"/>
                  <a:gd name="T20" fmla="*/ 325 w 329"/>
                  <a:gd name="T21" fmla="*/ 165 h 295"/>
                  <a:gd name="T22" fmla="*/ 328 w 329"/>
                  <a:gd name="T23" fmla="*/ 187 h 295"/>
                  <a:gd name="T24" fmla="*/ 324 w 329"/>
                  <a:gd name="T25" fmla="*/ 210 h 295"/>
                  <a:gd name="T26" fmla="*/ 317 w 329"/>
                  <a:gd name="T27" fmla="*/ 228 h 295"/>
                  <a:gd name="T28" fmla="*/ 303 w 329"/>
                  <a:gd name="T29" fmla="*/ 247 h 295"/>
                  <a:gd name="T30" fmla="*/ 280 w 329"/>
                  <a:gd name="T31" fmla="*/ 267 h 295"/>
                  <a:gd name="T32" fmla="*/ 257 w 329"/>
                  <a:gd name="T33" fmla="*/ 279 h 295"/>
                  <a:gd name="T34" fmla="*/ 236 w 329"/>
                  <a:gd name="T35" fmla="*/ 287 h 295"/>
                  <a:gd name="T36" fmla="*/ 215 w 329"/>
                  <a:gd name="T37" fmla="*/ 292 h 295"/>
                  <a:gd name="T38" fmla="*/ 189 w 329"/>
                  <a:gd name="T39" fmla="*/ 294 h 295"/>
                  <a:gd name="T40" fmla="*/ 122 w 329"/>
                  <a:gd name="T41" fmla="*/ 293 h 295"/>
                  <a:gd name="T42" fmla="*/ 90 w 329"/>
                  <a:gd name="T43" fmla="*/ 287 h 295"/>
                  <a:gd name="T44" fmla="*/ 56 w 329"/>
                  <a:gd name="T45" fmla="*/ 272 h 295"/>
                  <a:gd name="T46" fmla="*/ 30 w 329"/>
                  <a:gd name="T47" fmla="*/ 253 h 295"/>
                  <a:gd name="T48" fmla="*/ 13 w 329"/>
                  <a:gd name="T49" fmla="*/ 232 h 295"/>
                  <a:gd name="T50" fmla="*/ 4 w 329"/>
                  <a:gd name="T51" fmla="*/ 210 h 295"/>
                  <a:gd name="T52" fmla="*/ 0 w 329"/>
                  <a:gd name="T53" fmla="*/ 191 h 295"/>
                  <a:gd name="T54" fmla="*/ 3 w 329"/>
                  <a:gd name="T55" fmla="*/ 169 h 295"/>
                  <a:gd name="T56" fmla="*/ 14 w 329"/>
                  <a:gd name="T57" fmla="*/ 141 h 295"/>
                  <a:gd name="T58" fmla="*/ 35 w 329"/>
                  <a:gd name="T59" fmla="*/ 118 h 295"/>
                  <a:gd name="T60" fmla="*/ 63 w 329"/>
                  <a:gd name="T61" fmla="*/ 99 h 295"/>
                  <a:gd name="T62" fmla="*/ 102 w 329"/>
                  <a:gd name="T63" fmla="*/ 86 h 295"/>
                  <a:gd name="T64" fmla="*/ 40 w 329"/>
                  <a:gd name="T65" fmla="*/ 4 h 2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29"/>
                  <a:gd name="T100" fmla="*/ 0 h 295"/>
                  <a:gd name="T101" fmla="*/ 329 w 329"/>
                  <a:gd name="T102" fmla="*/ 295 h 29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29" h="295">
                    <a:moveTo>
                      <a:pt x="40" y="4"/>
                    </a:moveTo>
                    <a:lnTo>
                      <a:pt x="93" y="14"/>
                    </a:lnTo>
                    <a:lnTo>
                      <a:pt x="92" y="0"/>
                    </a:lnTo>
                    <a:lnTo>
                      <a:pt x="156" y="16"/>
                    </a:lnTo>
                    <a:lnTo>
                      <a:pt x="156" y="0"/>
                    </a:lnTo>
                    <a:lnTo>
                      <a:pt x="224" y="0"/>
                    </a:lnTo>
                    <a:lnTo>
                      <a:pt x="223" y="15"/>
                    </a:lnTo>
                    <a:lnTo>
                      <a:pt x="305" y="0"/>
                    </a:lnTo>
                    <a:lnTo>
                      <a:pt x="205" y="83"/>
                    </a:lnTo>
                    <a:lnTo>
                      <a:pt x="215" y="84"/>
                    </a:lnTo>
                    <a:lnTo>
                      <a:pt x="226" y="86"/>
                    </a:lnTo>
                    <a:lnTo>
                      <a:pt x="239" y="89"/>
                    </a:lnTo>
                    <a:lnTo>
                      <a:pt x="250" y="93"/>
                    </a:lnTo>
                    <a:lnTo>
                      <a:pt x="263" y="99"/>
                    </a:lnTo>
                    <a:lnTo>
                      <a:pt x="274" y="104"/>
                    </a:lnTo>
                    <a:lnTo>
                      <a:pt x="285" y="111"/>
                    </a:lnTo>
                    <a:lnTo>
                      <a:pt x="294" y="119"/>
                    </a:lnTo>
                    <a:lnTo>
                      <a:pt x="302" y="126"/>
                    </a:lnTo>
                    <a:lnTo>
                      <a:pt x="309" y="135"/>
                    </a:lnTo>
                    <a:lnTo>
                      <a:pt x="316" y="144"/>
                    </a:lnTo>
                    <a:lnTo>
                      <a:pt x="321" y="155"/>
                    </a:lnTo>
                    <a:lnTo>
                      <a:pt x="325" y="165"/>
                    </a:lnTo>
                    <a:lnTo>
                      <a:pt x="327" y="174"/>
                    </a:lnTo>
                    <a:lnTo>
                      <a:pt x="328" y="187"/>
                    </a:lnTo>
                    <a:lnTo>
                      <a:pt x="327" y="200"/>
                    </a:lnTo>
                    <a:lnTo>
                      <a:pt x="324" y="210"/>
                    </a:lnTo>
                    <a:lnTo>
                      <a:pt x="321" y="220"/>
                    </a:lnTo>
                    <a:lnTo>
                      <a:pt x="317" y="228"/>
                    </a:lnTo>
                    <a:lnTo>
                      <a:pt x="311" y="237"/>
                    </a:lnTo>
                    <a:lnTo>
                      <a:pt x="303" y="247"/>
                    </a:lnTo>
                    <a:lnTo>
                      <a:pt x="292" y="258"/>
                    </a:lnTo>
                    <a:lnTo>
                      <a:pt x="280" y="267"/>
                    </a:lnTo>
                    <a:lnTo>
                      <a:pt x="268" y="274"/>
                    </a:lnTo>
                    <a:lnTo>
                      <a:pt x="257" y="279"/>
                    </a:lnTo>
                    <a:lnTo>
                      <a:pt x="246" y="284"/>
                    </a:lnTo>
                    <a:lnTo>
                      <a:pt x="236" y="287"/>
                    </a:lnTo>
                    <a:lnTo>
                      <a:pt x="224" y="290"/>
                    </a:lnTo>
                    <a:lnTo>
                      <a:pt x="215" y="292"/>
                    </a:lnTo>
                    <a:lnTo>
                      <a:pt x="201" y="293"/>
                    </a:lnTo>
                    <a:lnTo>
                      <a:pt x="189" y="294"/>
                    </a:lnTo>
                    <a:lnTo>
                      <a:pt x="133" y="294"/>
                    </a:lnTo>
                    <a:lnTo>
                      <a:pt x="122" y="293"/>
                    </a:lnTo>
                    <a:lnTo>
                      <a:pt x="108" y="291"/>
                    </a:lnTo>
                    <a:lnTo>
                      <a:pt x="90" y="287"/>
                    </a:lnTo>
                    <a:lnTo>
                      <a:pt x="73" y="280"/>
                    </a:lnTo>
                    <a:lnTo>
                      <a:pt x="56" y="272"/>
                    </a:lnTo>
                    <a:lnTo>
                      <a:pt x="41" y="262"/>
                    </a:lnTo>
                    <a:lnTo>
                      <a:pt x="30" y="253"/>
                    </a:lnTo>
                    <a:lnTo>
                      <a:pt x="21" y="244"/>
                    </a:lnTo>
                    <a:lnTo>
                      <a:pt x="13" y="232"/>
                    </a:lnTo>
                    <a:lnTo>
                      <a:pt x="7" y="219"/>
                    </a:lnTo>
                    <a:lnTo>
                      <a:pt x="4" y="210"/>
                    </a:lnTo>
                    <a:lnTo>
                      <a:pt x="1" y="201"/>
                    </a:lnTo>
                    <a:lnTo>
                      <a:pt x="0" y="191"/>
                    </a:lnTo>
                    <a:lnTo>
                      <a:pt x="1" y="183"/>
                    </a:lnTo>
                    <a:lnTo>
                      <a:pt x="3" y="169"/>
                    </a:lnTo>
                    <a:lnTo>
                      <a:pt x="7" y="156"/>
                    </a:lnTo>
                    <a:lnTo>
                      <a:pt x="14" y="141"/>
                    </a:lnTo>
                    <a:lnTo>
                      <a:pt x="24" y="129"/>
                    </a:lnTo>
                    <a:lnTo>
                      <a:pt x="35" y="118"/>
                    </a:lnTo>
                    <a:lnTo>
                      <a:pt x="49" y="107"/>
                    </a:lnTo>
                    <a:lnTo>
                      <a:pt x="63" y="99"/>
                    </a:lnTo>
                    <a:lnTo>
                      <a:pt x="82" y="91"/>
                    </a:lnTo>
                    <a:lnTo>
                      <a:pt x="102" y="86"/>
                    </a:lnTo>
                    <a:lnTo>
                      <a:pt x="115" y="83"/>
                    </a:lnTo>
                    <a:lnTo>
                      <a:pt x="40" y="4"/>
                    </a:lnTo>
                  </a:path>
                </a:pathLst>
              </a:custGeom>
              <a:solidFill>
                <a:srgbClr val="D49FFF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52" name="Rectangle 13"/>
              <p:cNvSpPr>
                <a:spLocks noChangeArrowheads="1"/>
              </p:cNvSpPr>
              <p:nvPr/>
            </p:nvSpPr>
            <p:spPr bwMode="auto">
              <a:xfrm>
                <a:off x="561" y="2655"/>
                <a:ext cx="253" cy="34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kumimoji="1" lang="en-US" altLang="zh-CN" sz="2400" b="1">
                    <a:solidFill>
                      <a:schemeClr val="tx1"/>
                    </a:solidFill>
                    <a:latin typeface="Comic Sans MS" pitchFamily="66" charset="0"/>
                  </a:rPr>
                  <a:t>C</a:t>
                </a:r>
              </a:p>
            </p:txBody>
          </p:sp>
        </p:grpSp>
        <p:grpSp>
          <p:nvGrpSpPr>
            <p:cNvPr id="13321" name="Group 14"/>
            <p:cNvGrpSpPr>
              <a:grpSpLocks/>
            </p:cNvGrpSpPr>
            <p:nvPr/>
          </p:nvGrpSpPr>
          <p:grpSpPr bwMode="auto">
            <a:xfrm>
              <a:off x="500" y="3076"/>
              <a:ext cx="329" cy="400"/>
              <a:chOff x="500" y="3076"/>
              <a:chExt cx="329" cy="400"/>
            </a:xfrm>
          </p:grpSpPr>
          <p:sp>
            <p:nvSpPr>
              <p:cNvPr id="13449" name="Freeform 15"/>
              <p:cNvSpPr>
                <a:spLocks/>
              </p:cNvSpPr>
              <p:nvPr/>
            </p:nvSpPr>
            <p:spPr bwMode="auto">
              <a:xfrm>
                <a:off x="500" y="3076"/>
                <a:ext cx="329" cy="295"/>
              </a:xfrm>
              <a:custGeom>
                <a:avLst/>
                <a:gdLst>
                  <a:gd name="T0" fmla="*/ 93 w 329"/>
                  <a:gd name="T1" fmla="*/ 14 h 295"/>
                  <a:gd name="T2" fmla="*/ 156 w 329"/>
                  <a:gd name="T3" fmla="*/ 16 h 295"/>
                  <a:gd name="T4" fmla="*/ 224 w 329"/>
                  <a:gd name="T5" fmla="*/ 0 h 295"/>
                  <a:gd name="T6" fmla="*/ 305 w 329"/>
                  <a:gd name="T7" fmla="*/ 0 h 295"/>
                  <a:gd name="T8" fmla="*/ 215 w 329"/>
                  <a:gd name="T9" fmla="*/ 84 h 295"/>
                  <a:gd name="T10" fmla="*/ 239 w 329"/>
                  <a:gd name="T11" fmla="*/ 89 h 295"/>
                  <a:gd name="T12" fmla="*/ 263 w 329"/>
                  <a:gd name="T13" fmla="*/ 99 h 295"/>
                  <a:gd name="T14" fmla="*/ 285 w 329"/>
                  <a:gd name="T15" fmla="*/ 111 h 295"/>
                  <a:gd name="T16" fmla="*/ 302 w 329"/>
                  <a:gd name="T17" fmla="*/ 126 h 295"/>
                  <a:gd name="T18" fmla="*/ 316 w 329"/>
                  <a:gd name="T19" fmla="*/ 144 h 295"/>
                  <a:gd name="T20" fmla="*/ 325 w 329"/>
                  <a:gd name="T21" fmla="*/ 165 h 295"/>
                  <a:gd name="T22" fmla="*/ 328 w 329"/>
                  <a:gd name="T23" fmla="*/ 187 h 295"/>
                  <a:gd name="T24" fmla="*/ 324 w 329"/>
                  <a:gd name="T25" fmla="*/ 210 h 295"/>
                  <a:gd name="T26" fmla="*/ 317 w 329"/>
                  <a:gd name="T27" fmla="*/ 228 h 295"/>
                  <a:gd name="T28" fmla="*/ 303 w 329"/>
                  <a:gd name="T29" fmla="*/ 247 h 295"/>
                  <a:gd name="T30" fmla="*/ 280 w 329"/>
                  <a:gd name="T31" fmla="*/ 267 h 295"/>
                  <a:gd name="T32" fmla="*/ 257 w 329"/>
                  <a:gd name="T33" fmla="*/ 279 h 295"/>
                  <a:gd name="T34" fmla="*/ 236 w 329"/>
                  <a:gd name="T35" fmla="*/ 287 h 295"/>
                  <a:gd name="T36" fmla="*/ 215 w 329"/>
                  <a:gd name="T37" fmla="*/ 292 h 295"/>
                  <a:gd name="T38" fmla="*/ 189 w 329"/>
                  <a:gd name="T39" fmla="*/ 294 h 295"/>
                  <a:gd name="T40" fmla="*/ 122 w 329"/>
                  <a:gd name="T41" fmla="*/ 293 h 295"/>
                  <a:gd name="T42" fmla="*/ 90 w 329"/>
                  <a:gd name="T43" fmla="*/ 287 h 295"/>
                  <a:gd name="T44" fmla="*/ 56 w 329"/>
                  <a:gd name="T45" fmla="*/ 272 h 295"/>
                  <a:gd name="T46" fmla="*/ 30 w 329"/>
                  <a:gd name="T47" fmla="*/ 253 h 295"/>
                  <a:gd name="T48" fmla="*/ 13 w 329"/>
                  <a:gd name="T49" fmla="*/ 232 h 295"/>
                  <a:gd name="T50" fmla="*/ 4 w 329"/>
                  <a:gd name="T51" fmla="*/ 210 h 295"/>
                  <a:gd name="T52" fmla="*/ 0 w 329"/>
                  <a:gd name="T53" fmla="*/ 191 h 295"/>
                  <a:gd name="T54" fmla="*/ 3 w 329"/>
                  <a:gd name="T55" fmla="*/ 169 h 295"/>
                  <a:gd name="T56" fmla="*/ 14 w 329"/>
                  <a:gd name="T57" fmla="*/ 141 h 295"/>
                  <a:gd name="T58" fmla="*/ 35 w 329"/>
                  <a:gd name="T59" fmla="*/ 118 h 295"/>
                  <a:gd name="T60" fmla="*/ 63 w 329"/>
                  <a:gd name="T61" fmla="*/ 99 h 295"/>
                  <a:gd name="T62" fmla="*/ 102 w 329"/>
                  <a:gd name="T63" fmla="*/ 86 h 295"/>
                  <a:gd name="T64" fmla="*/ 40 w 329"/>
                  <a:gd name="T65" fmla="*/ 4 h 2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29"/>
                  <a:gd name="T100" fmla="*/ 0 h 295"/>
                  <a:gd name="T101" fmla="*/ 329 w 329"/>
                  <a:gd name="T102" fmla="*/ 295 h 29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29" h="295">
                    <a:moveTo>
                      <a:pt x="40" y="4"/>
                    </a:moveTo>
                    <a:lnTo>
                      <a:pt x="93" y="14"/>
                    </a:lnTo>
                    <a:lnTo>
                      <a:pt x="92" y="0"/>
                    </a:lnTo>
                    <a:lnTo>
                      <a:pt x="156" y="16"/>
                    </a:lnTo>
                    <a:lnTo>
                      <a:pt x="156" y="0"/>
                    </a:lnTo>
                    <a:lnTo>
                      <a:pt x="224" y="0"/>
                    </a:lnTo>
                    <a:lnTo>
                      <a:pt x="223" y="15"/>
                    </a:lnTo>
                    <a:lnTo>
                      <a:pt x="305" y="0"/>
                    </a:lnTo>
                    <a:lnTo>
                      <a:pt x="205" y="83"/>
                    </a:lnTo>
                    <a:lnTo>
                      <a:pt x="215" y="84"/>
                    </a:lnTo>
                    <a:lnTo>
                      <a:pt x="226" y="86"/>
                    </a:lnTo>
                    <a:lnTo>
                      <a:pt x="239" y="89"/>
                    </a:lnTo>
                    <a:lnTo>
                      <a:pt x="250" y="93"/>
                    </a:lnTo>
                    <a:lnTo>
                      <a:pt x="263" y="99"/>
                    </a:lnTo>
                    <a:lnTo>
                      <a:pt x="274" y="104"/>
                    </a:lnTo>
                    <a:lnTo>
                      <a:pt x="285" y="111"/>
                    </a:lnTo>
                    <a:lnTo>
                      <a:pt x="294" y="119"/>
                    </a:lnTo>
                    <a:lnTo>
                      <a:pt x="302" y="126"/>
                    </a:lnTo>
                    <a:lnTo>
                      <a:pt x="309" y="135"/>
                    </a:lnTo>
                    <a:lnTo>
                      <a:pt x="316" y="144"/>
                    </a:lnTo>
                    <a:lnTo>
                      <a:pt x="321" y="155"/>
                    </a:lnTo>
                    <a:lnTo>
                      <a:pt x="325" y="165"/>
                    </a:lnTo>
                    <a:lnTo>
                      <a:pt x="327" y="174"/>
                    </a:lnTo>
                    <a:lnTo>
                      <a:pt x="328" y="187"/>
                    </a:lnTo>
                    <a:lnTo>
                      <a:pt x="327" y="200"/>
                    </a:lnTo>
                    <a:lnTo>
                      <a:pt x="324" y="210"/>
                    </a:lnTo>
                    <a:lnTo>
                      <a:pt x="321" y="220"/>
                    </a:lnTo>
                    <a:lnTo>
                      <a:pt x="317" y="228"/>
                    </a:lnTo>
                    <a:lnTo>
                      <a:pt x="311" y="237"/>
                    </a:lnTo>
                    <a:lnTo>
                      <a:pt x="303" y="247"/>
                    </a:lnTo>
                    <a:lnTo>
                      <a:pt x="292" y="258"/>
                    </a:lnTo>
                    <a:lnTo>
                      <a:pt x="280" y="267"/>
                    </a:lnTo>
                    <a:lnTo>
                      <a:pt x="268" y="274"/>
                    </a:lnTo>
                    <a:lnTo>
                      <a:pt x="257" y="279"/>
                    </a:lnTo>
                    <a:lnTo>
                      <a:pt x="246" y="284"/>
                    </a:lnTo>
                    <a:lnTo>
                      <a:pt x="236" y="287"/>
                    </a:lnTo>
                    <a:lnTo>
                      <a:pt x="224" y="290"/>
                    </a:lnTo>
                    <a:lnTo>
                      <a:pt x="215" y="292"/>
                    </a:lnTo>
                    <a:lnTo>
                      <a:pt x="201" y="293"/>
                    </a:lnTo>
                    <a:lnTo>
                      <a:pt x="189" y="294"/>
                    </a:lnTo>
                    <a:lnTo>
                      <a:pt x="133" y="294"/>
                    </a:lnTo>
                    <a:lnTo>
                      <a:pt x="122" y="293"/>
                    </a:lnTo>
                    <a:lnTo>
                      <a:pt x="108" y="291"/>
                    </a:lnTo>
                    <a:lnTo>
                      <a:pt x="90" y="287"/>
                    </a:lnTo>
                    <a:lnTo>
                      <a:pt x="73" y="280"/>
                    </a:lnTo>
                    <a:lnTo>
                      <a:pt x="56" y="272"/>
                    </a:lnTo>
                    <a:lnTo>
                      <a:pt x="41" y="262"/>
                    </a:lnTo>
                    <a:lnTo>
                      <a:pt x="30" y="253"/>
                    </a:lnTo>
                    <a:lnTo>
                      <a:pt x="21" y="244"/>
                    </a:lnTo>
                    <a:lnTo>
                      <a:pt x="13" y="232"/>
                    </a:lnTo>
                    <a:lnTo>
                      <a:pt x="7" y="219"/>
                    </a:lnTo>
                    <a:lnTo>
                      <a:pt x="4" y="210"/>
                    </a:lnTo>
                    <a:lnTo>
                      <a:pt x="1" y="201"/>
                    </a:lnTo>
                    <a:lnTo>
                      <a:pt x="0" y="191"/>
                    </a:lnTo>
                    <a:lnTo>
                      <a:pt x="1" y="183"/>
                    </a:lnTo>
                    <a:lnTo>
                      <a:pt x="3" y="169"/>
                    </a:lnTo>
                    <a:lnTo>
                      <a:pt x="7" y="156"/>
                    </a:lnTo>
                    <a:lnTo>
                      <a:pt x="14" y="141"/>
                    </a:lnTo>
                    <a:lnTo>
                      <a:pt x="24" y="129"/>
                    </a:lnTo>
                    <a:lnTo>
                      <a:pt x="35" y="118"/>
                    </a:lnTo>
                    <a:lnTo>
                      <a:pt x="49" y="107"/>
                    </a:lnTo>
                    <a:lnTo>
                      <a:pt x="63" y="99"/>
                    </a:lnTo>
                    <a:lnTo>
                      <a:pt x="82" y="91"/>
                    </a:lnTo>
                    <a:lnTo>
                      <a:pt x="102" y="86"/>
                    </a:lnTo>
                    <a:lnTo>
                      <a:pt x="115" y="83"/>
                    </a:lnTo>
                    <a:lnTo>
                      <a:pt x="40" y="4"/>
                    </a:lnTo>
                  </a:path>
                </a:pathLst>
              </a:custGeom>
              <a:solidFill>
                <a:srgbClr val="D49FFF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50" name="Rectangle 16"/>
              <p:cNvSpPr>
                <a:spLocks noChangeArrowheads="1"/>
              </p:cNvSpPr>
              <p:nvPr/>
            </p:nvSpPr>
            <p:spPr bwMode="auto">
              <a:xfrm>
                <a:off x="541" y="3127"/>
                <a:ext cx="275" cy="34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kumimoji="1" lang="en-US" altLang="zh-CN" sz="2400" b="1">
                    <a:solidFill>
                      <a:schemeClr val="tx1"/>
                    </a:solidFill>
                    <a:latin typeface="Comic Sans MS" pitchFamily="66" charset="0"/>
                  </a:rPr>
                  <a:t>D</a:t>
                </a:r>
              </a:p>
            </p:txBody>
          </p:sp>
        </p:grpSp>
        <p:sp>
          <p:nvSpPr>
            <p:cNvPr id="13322" name="Rectangle 17"/>
            <p:cNvSpPr>
              <a:spLocks noChangeArrowheads="1"/>
            </p:cNvSpPr>
            <p:nvPr/>
          </p:nvSpPr>
          <p:spPr bwMode="auto">
            <a:xfrm>
              <a:off x="907" y="1311"/>
              <a:ext cx="378" cy="3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solidFill>
                    <a:schemeClr val="tx1"/>
                  </a:solidFill>
                  <a:latin typeface="Comic Sans MS" pitchFamily="66" charset="0"/>
                </a:rPr>
                <a:t>30</a:t>
              </a:r>
            </a:p>
          </p:txBody>
        </p:sp>
        <p:grpSp>
          <p:nvGrpSpPr>
            <p:cNvPr id="13323" name="Group 18"/>
            <p:cNvGrpSpPr>
              <a:grpSpLocks/>
            </p:cNvGrpSpPr>
            <p:nvPr/>
          </p:nvGrpSpPr>
          <p:grpSpPr bwMode="auto">
            <a:xfrm>
              <a:off x="952" y="1304"/>
              <a:ext cx="944" cy="0"/>
              <a:chOff x="952" y="1304"/>
              <a:chExt cx="944" cy="0"/>
            </a:xfrm>
          </p:grpSpPr>
          <p:sp>
            <p:nvSpPr>
              <p:cNvPr id="13446" name="Line 19"/>
              <p:cNvSpPr>
                <a:spLocks noChangeShapeType="1"/>
              </p:cNvSpPr>
              <p:nvPr/>
            </p:nvSpPr>
            <p:spPr bwMode="auto">
              <a:xfrm>
                <a:off x="952" y="1304"/>
                <a:ext cx="288" cy="0"/>
              </a:xfrm>
              <a:prstGeom prst="line">
                <a:avLst/>
              </a:prstGeom>
              <a:noFill/>
              <a:ln w="50800">
                <a:solidFill>
                  <a:srgbClr val="F6BF6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447" name="Line 20"/>
              <p:cNvSpPr>
                <a:spLocks noChangeShapeType="1"/>
              </p:cNvSpPr>
              <p:nvPr/>
            </p:nvSpPr>
            <p:spPr bwMode="auto">
              <a:xfrm>
                <a:off x="1280" y="1304"/>
                <a:ext cx="360" cy="0"/>
              </a:xfrm>
              <a:prstGeom prst="line">
                <a:avLst/>
              </a:prstGeom>
              <a:noFill/>
              <a:ln w="50800">
                <a:solidFill>
                  <a:srgbClr val="A2C1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448" name="Line 21"/>
              <p:cNvSpPr>
                <a:spLocks noChangeShapeType="1"/>
              </p:cNvSpPr>
              <p:nvPr/>
            </p:nvSpPr>
            <p:spPr bwMode="auto">
              <a:xfrm>
                <a:off x="1680" y="1304"/>
                <a:ext cx="216" cy="0"/>
              </a:xfrm>
              <a:prstGeom prst="line">
                <a:avLst/>
              </a:prstGeom>
              <a:noFill/>
              <a:ln w="5080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324" name="Rectangle 22"/>
            <p:cNvSpPr>
              <a:spLocks noChangeArrowheads="1"/>
            </p:cNvSpPr>
            <p:nvPr/>
          </p:nvSpPr>
          <p:spPr bwMode="auto">
            <a:xfrm>
              <a:off x="1273" y="1311"/>
              <a:ext cx="378" cy="3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solidFill>
                    <a:schemeClr val="tx1"/>
                  </a:solidFill>
                  <a:latin typeface="Comic Sans MS" pitchFamily="66" charset="0"/>
                </a:rPr>
                <a:t>40</a:t>
              </a:r>
            </a:p>
          </p:txBody>
        </p:sp>
        <p:sp>
          <p:nvSpPr>
            <p:cNvPr id="13325" name="Rectangle 23"/>
            <p:cNvSpPr>
              <a:spLocks noChangeArrowheads="1"/>
            </p:cNvSpPr>
            <p:nvPr/>
          </p:nvSpPr>
          <p:spPr bwMode="auto">
            <a:xfrm>
              <a:off x="1602" y="1311"/>
              <a:ext cx="378" cy="3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solidFill>
                    <a:schemeClr val="tx1"/>
                  </a:solidFill>
                  <a:latin typeface="Comic Sans MS" pitchFamily="66" charset="0"/>
                </a:rPr>
                <a:t>20</a:t>
              </a:r>
            </a:p>
          </p:txBody>
        </p:sp>
        <p:sp>
          <p:nvSpPr>
            <p:cNvPr id="13326" name="Line 24"/>
            <p:cNvSpPr>
              <a:spLocks noChangeShapeType="1"/>
            </p:cNvSpPr>
            <p:nvPr/>
          </p:nvSpPr>
          <p:spPr bwMode="auto">
            <a:xfrm>
              <a:off x="1264" y="119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7" name="Line 25"/>
            <p:cNvSpPr>
              <a:spLocks noChangeShapeType="1"/>
            </p:cNvSpPr>
            <p:nvPr/>
          </p:nvSpPr>
          <p:spPr bwMode="auto">
            <a:xfrm>
              <a:off x="1664" y="119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8" name="Line 26"/>
            <p:cNvSpPr>
              <a:spLocks noChangeShapeType="1"/>
            </p:cNvSpPr>
            <p:nvPr/>
          </p:nvSpPr>
          <p:spPr bwMode="auto">
            <a:xfrm>
              <a:off x="1920" y="119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9" name="Rectangle 27"/>
            <p:cNvSpPr>
              <a:spLocks noChangeArrowheads="1"/>
            </p:cNvSpPr>
            <p:nvPr/>
          </p:nvSpPr>
          <p:spPr bwMode="auto">
            <a:xfrm>
              <a:off x="1899" y="1311"/>
              <a:ext cx="378" cy="3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solidFill>
                    <a:schemeClr val="tx1"/>
                  </a:solidFill>
                  <a:latin typeface="Comic Sans MS" pitchFamily="66" charset="0"/>
                </a:rPr>
                <a:t>30</a:t>
              </a:r>
            </a:p>
          </p:txBody>
        </p:sp>
        <p:grpSp>
          <p:nvGrpSpPr>
            <p:cNvPr id="13330" name="Group 28"/>
            <p:cNvGrpSpPr>
              <a:grpSpLocks/>
            </p:cNvGrpSpPr>
            <p:nvPr/>
          </p:nvGrpSpPr>
          <p:grpSpPr bwMode="auto">
            <a:xfrm>
              <a:off x="1944" y="1304"/>
              <a:ext cx="944" cy="0"/>
              <a:chOff x="1944" y="1304"/>
              <a:chExt cx="944" cy="0"/>
            </a:xfrm>
          </p:grpSpPr>
          <p:sp>
            <p:nvSpPr>
              <p:cNvPr id="13443" name="Line 29"/>
              <p:cNvSpPr>
                <a:spLocks noChangeShapeType="1"/>
              </p:cNvSpPr>
              <p:nvPr/>
            </p:nvSpPr>
            <p:spPr bwMode="auto">
              <a:xfrm>
                <a:off x="1944" y="1304"/>
                <a:ext cx="288" cy="0"/>
              </a:xfrm>
              <a:prstGeom prst="line">
                <a:avLst/>
              </a:prstGeom>
              <a:noFill/>
              <a:ln w="50800">
                <a:solidFill>
                  <a:srgbClr val="F6BF6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444" name="Line 30"/>
              <p:cNvSpPr>
                <a:spLocks noChangeShapeType="1"/>
              </p:cNvSpPr>
              <p:nvPr/>
            </p:nvSpPr>
            <p:spPr bwMode="auto">
              <a:xfrm>
                <a:off x="2272" y="1304"/>
                <a:ext cx="360" cy="0"/>
              </a:xfrm>
              <a:prstGeom prst="line">
                <a:avLst/>
              </a:prstGeom>
              <a:noFill/>
              <a:ln w="50800">
                <a:solidFill>
                  <a:srgbClr val="A2C1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445" name="Line 31"/>
              <p:cNvSpPr>
                <a:spLocks noChangeShapeType="1"/>
              </p:cNvSpPr>
              <p:nvPr/>
            </p:nvSpPr>
            <p:spPr bwMode="auto">
              <a:xfrm>
                <a:off x="2672" y="1304"/>
                <a:ext cx="216" cy="0"/>
              </a:xfrm>
              <a:prstGeom prst="line">
                <a:avLst/>
              </a:prstGeom>
              <a:noFill/>
              <a:ln w="5080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331" name="Rectangle 32"/>
            <p:cNvSpPr>
              <a:spLocks noChangeArrowheads="1"/>
            </p:cNvSpPr>
            <p:nvPr/>
          </p:nvSpPr>
          <p:spPr bwMode="auto">
            <a:xfrm>
              <a:off x="2268" y="1311"/>
              <a:ext cx="375" cy="34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solidFill>
                    <a:schemeClr val="tx1"/>
                  </a:solidFill>
                  <a:latin typeface="Comic Sans MS" pitchFamily="66" charset="0"/>
                </a:rPr>
                <a:t>40</a:t>
              </a:r>
            </a:p>
          </p:txBody>
        </p:sp>
        <p:sp>
          <p:nvSpPr>
            <p:cNvPr id="13332" name="Rectangle 33"/>
            <p:cNvSpPr>
              <a:spLocks noChangeArrowheads="1"/>
            </p:cNvSpPr>
            <p:nvPr/>
          </p:nvSpPr>
          <p:spPr bwMode="auto">
            <a:xfrm>
              <a:off x="2594" y="1311"/>
              <a:ext cx="378" cy="3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solidFill>
                    <a:schemeClr val="tx1"/>
                  </a:solidFill>
                  <a:latin typeface="Comic Sans MS" pitchFamily="66" charset="0"/>
                </a:rPr>
                <a:t>20</a:t>
              </a:r>
            </a:p>
          </p:txBody>
        </p:sp>
        <p:sp>
          <p:nvSpPr>
            <p:cNvPr id="13333" name="Line 34"/>
            <p:cNvSpPr>
              <a:spLocks noChangeShapeType="1"/>
            </p:cNvSpPr>
            <p:nvPr/>
          </p:nvSpPr>
          <p:spPr bwMode="auto">
            <a:xfrm>
              <a:off x="2256" y="119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4" name="Line 35"/>
            <p:cNvSpPr>
              <a:spLocks noChangeShapeType="1"/>
            </p:cNvSpPr>
            <p:nvPr/>
          </p:nvSpPr>
          <p:spPr bwMode="auto">
            <a:xfrm>
              <a:off x="2656" y="119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5" name="Line 36"/>
            <p:cNvSpPr>
              <a:spLocks noChangeShapeType="1"/>
            </p:cNvSpPr>
            <p:nvPr/>
          </p:nvSpPr>
          <p:spPr bwMode="auto">
            <a:xfrm>
              <a:off x="2912" y="119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6" name="Rectangle 37"/>
            <p:cNvSpPr>
              <a:spLocks noChangeArrowheads="1"/>
            </p:cNvSpPr>
            <p:nvPr/>
          </p:nvSpPr>
          <p:spPr bwMode="auto">
            <a:xfrm>
              <a:off x="2891" y="1311"/>
              <a:ext cx="378" cy="3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solidFill>
                    <a:schemeClr val="tx1"/>
                  </a:solidFill>
                  <a:latin typeface="Comic Sans MS" pitchFamily="66" charset="0"/>
                </a:rPr>
                <a:t>30</a:t>
              </a:r>
            </a:p>
          </p:txBody>
        </p:sp>
        <p:grpSp>
          <p:nvGrpSpPr>
            <p:cNvPr id="13337" name="Group 38"/>
            <p:cNvGrpSpPr>
              <a:grpSpLocks/>
            </p:cNvGrpSpPr>
            <p:nvPr/>
          </p:nvGrpSpPr>
          <p:grpSpPr bwMode="auto">
            <a:xfrm>
              <a:off x="2936" y="1304"/>
              <a:ext cx="944" cy="0"/>
              <a:chOff x="2936" y="1304"/>
              <a:chExt cx="944" cy="0"/>
            </a:xfrm>
          </p:grpSpPr>
          <p:sp>
            <p:nvSpPr>
              <p:cNvPr id="13440" name="Line 39"/>
              <p:cNvSpPr>
                <a:spLocks noChangeShapeType="1"/>
              </p:cNvSpPr>
              <p:nvPr/>
            </p:nvSpPr>
            <p:spPr bwMode="auto">
              <a:xfrm>
                <a:off x="2936" y="1304"/>
                <a:ext cx="288" cy="0"/>
              </a:xfrm>
              <a:prstGeom prst="line">
                <a:avLst/>
              </a:prstGeom>
              <a:noFill/>
              <a:ln w="50800">
                <a:solidFill>
                  <a:srgbClr val="F6BF6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441" name="Line 40"/>
              <p:cNvSpPr>
                <a:spLocks noChangeShapeType="1"/>
              </p:cNvSpPr>
              <p:nvPr/>
            </p:nvSpPr>
            <p:spPr bwMode="auto">
              <a:xfrm>
                <a:off x="3264" y="1304"/>
                <a:ext cx="360" cy="0"/>
              </a:xfrm>
              <a:prstGeom prst="line">
                <a:avLst/>
              </a:prstGeom>
              <a:noFill/>
              <a:ln w="50800">
                <a:solidFill>
                  <a:srgbClr val="A2C1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442" name="Line 41"/>
              <p:cNvSpPr>
                <a:spLocks noChangeShapeType="1"/>
              </p:cNvSpPr>
              <p:nvPr/>
            </p:nvSpPr>
            <p:spPr bwMode="auto">
              <a:xfrm>
                <a:off x="3664" y="1304"/>
                <a:ext cx="216" cy="0"/>
              </a:xfrm>
              <a:prstGeom prst="line">
                <a:avLst/>
              </a:prstGeom>
              <a:noFill/>
              <a:ln w="5080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338" name="Rectangle 42"/>
            <p:cNvSpPr>
              <a:spLocks noChangeArrowheads="1"/>
            </p:cNvSpPr>
            <p:nvPr/>
          </p:nvSpPr>
          <p:spPr bwMode="auto">
            <a:xfrm>
              <a:off x="3259" y="1311"/>
              <a:ext cx="378" cy="3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solidFill>
                    <a:schemeClr val="tx1"/>
                  </a:solidFill>
                  <a:latin typeface="Comic Sans MS" pitchFamily="66" charset="0"/>
                </a:rPr>
                <a:t>40</a:t>
              </a:r>
            </a:p>
          </p:txBody>
        </p:sp>
        <p:sp>
          <p:nvSpPr>
            <p:cNvPr id="13339" name="Rectangle 43"/>
            <p:cNvSpPr>
              <a:spLocks noChangeArrowheads="1"/>
            </p:cNvSpPr>
            <p:nvPr/>
          </p:nvSpPr>
          <p:spPr bwMode="auto">
            <a:xfrm>
              <a:off x="3587" y="1311"/>
              <a:ext cx="378" cy="3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solidFill>
                    <a:schemeClr val="tx1"/>
                  </a:solidFill>
                  <a:latin typeface="Comic Sans MS" pitchFamily="66" charset="0"/>
                </a:rPr>
                <a:t>20</a:t>
              </a:r>
            </a:p>
          </p:txBody>
        </p:sp>
        <p:sp>
          <p:nvSpPr>
            <p:cNvPr id="13340" name="Line 44"/>
            <p:cNvSpPr>
              <a:spLocks noChangeShapeType="1"/>
            </p:cNvSpPr>
            <p:nvPr/>
          </p:nvSpPr>
          <p:spPr bwMode="auto">
            <a:xfrm>
              <a:off x="3248" y="119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1" name="Line 45"/>
            <p:cNvSpPr>
              <a:spLocks noChangeShapeType="1"/>
            </p:cNvSpPr>
            <p:nvPr/>
          </p:nvSpPr>
          <p:spPr bwMode="auto">
            <a:xfrm>
              <a:off x="3648" y="119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2" name="Line 46"/>
            <p:cNvSpPr>
              <a:spLocks noChangeShapeType="1"/>
            </p:cNvSpPr>
            <p:nvPr/>
          </p:nvSpPr>
          <p:spPr bwMode="auto">
            <a:xfrm>
              <a:off x="3904" y="119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3" name="Rectangle 47"/>
            <p:cNvSpPr>
              <a:spLocks noChangeArrowheads="1"/>
            </p:cNvSpPr>
            <p:nvPr/>
          </p:nvSpPr>
          <p:spPr bwMode="auto">
            <a:xfrm>
              <a:off x="3882" y="1311"/>
              <a:ext cx="378" cy="3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solidFill>
                    <a:schemeClr val="tx1"/>
                  </a:solidFill>
                  <a:latin typeface="Comic Sans MS" pitchFamily="66" charset="0"/>
                </a:rPr>
                <a:t>30</a:t>
              </a:r>
            </a:p>
          </p:txBody>
        </p:sp>
        <p:grpSp>
          <p:nvGrpSpPr>
            <p:cNvPr id="13344" name="Group 48"/>
            <p:cNvGrpSpPr>
              <a:grpSpLocks/>
            </p:cNvGrpSpPr>
            <p:nvPr/>
          </p:nvGrpSpPr>
          <p:grpSpPr bwMode="auto">
            <a:xfrm>
              <a:off x="3928" y="1304"/>
              <a:ext cx="944" cy="0"/>
              <a:chOff x="3928" y="1304"/>
              <a:chExt cx="944" cy="0"/>
            </a:xfrm>
          </p:grpSpPr>
          <p:sp>
            <p:nvSpPr>
              <p:cNvPr id="13437" name="Line 49"/>
              <p:cNvSpPr>
                <a:spLocks noChangeShapeType="1"/>
              </p:cNvSpPr>
              <p:nvPr/>
            </p:nvSpPr>
            <p:spPr bwMode="auto">
              <a:xfrm>
                <a:off x="3928" y="1304"/>
                <a:ext cx="288" cy="0"/>
              </a:xfrm>
              <a:prstGeom prst="line">
                <a:avLst/>
              </a:prstGeom>
              <a:noFill/>
              <a:ln w="50800">
                <a:solidFill>
                  <a:srgbClr val="F6BF6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438" name="Line 50"/>
              <p:cNvSpPr>
                <a:spLocks noChangeShapeType="1"/>
              </p:cNvSpPr>
              <p:nvPr/>
            </p:nvSpPr>
            <p:spPr bwMode="auto">
              <a:xfrm>
                <a:off x="4256" y="1304"/>
                <a:ext cx="360" cy="0"/>
              </a:xfrm>
              <a:prstGeom prst="line">
                <a:avLst/>
              </a:prstGeom>
              <a:noFill/>
              <a:ln w="50800">
                <a:solidFill>
                  <a:srgbClr val="A2C1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439" name="Line 51"/>
              <p:cNvSpPr>
                <a:spLocks noChangeShapeType="1"/>
              </p:cNvSpPr>
              <p:nvPr/>
            </p:nvSpPr>
            <p:spPr bwMode="auto">
              <a:xfrm>
                <a:off x="4656" y="1304"/>
                <a:ext cx="216" cy="0"/>
              </a:xfrm>
              <a:prstGeom prst="line">
                <a:avLst/>
              </a:prstGeom>
              <a:noFill/>
              <a:ln w="5080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345" name="Rectangle 52"/>
            <p:cNvSpPr>
              <a:spLocks noChangeArrowheads="1"/>
            </p:cNvSpPr>
            <p:nvPr/>
          </p:nvSpPr>
          <p:spPr bwMode="auto">
            <a:xfrm>
              <a:off x="4251" y="1311"/>
              <a:ext cx="378" cy="3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solidFill>
                    <a:schemeClr val="tx1"/>
                  </a:solidFill>
                  <a:latin typeface="Comic Sans MS" pitchFamily="66" charset="0"/>
                </a:rPr>
                <a:t>40</a:t>
              </a:r>
            </a:p>
          </p:txBody>
        </p:sp>
        <p:sp>
          <p:nvSpPr>
            <p:cNvPr id="13346" name="Rectangle 53"/>
            <p:cNvSpPr>
              <a:spLocks noChangeArrowheads="1"/>
            </p:cNvSpPr>
            <p:nvPr/>
          </p:nvSpPr>
          <p:spPr bwMode="auto">
            <a:xfrm>
              <a:off x="4578" y="1311"/>
              <a:ext cx="378" cy="3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solidFill>
                    <a:schemeClr val="tx1"/>
                  </a:solidFill>
                  <a:latin typeface="Comic Sans MS" pitchFamily="66" charset="0"/>
                </a:rPr>
                <a:t>20</a:t>
              </a:r>
            </a:p>
          </p:txBody>
        </p:sp>
        <p:sp>
          <p:nvSpPr>
            <p:cNvPr id="13347" name="Line 54"/>
            <p:cNvSpPr>
              <a:spLocks noChangeShapeType="1"/>
            </p:cNvSpPr>
            <p:nvPr/>
          </p:nvSpPr>
          <p:spPr bwMode="auto">
            <a:xfrm>
              <a:off x="4240" y="119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8" name="Line 55"/>
            <p:cNvSpPr>
              <a:spLocks noChangeShapeType="1"/>
            </p:cNvSpPr>
            <p:nvPr/>
          </p:nvSpPr>
          <p:spPr bwMode="auto">
            <a:xfrm>
              <a:off x="4640" y="119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9" name="Line 56"/>
            <p:cNvSpPr>
              <a:spLocks noChangeShapeType="1"/>
            </p:cNvSpPr>
            <p:nvPr/>
          </p:nvSpPr>
          <p:spPr bwMode="auto">
            <a:xfrm>
              <a:off x="4896" y="119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3350" name="Group 57"/>
            <p:cNvGrpSpPr>
              <a:grpSpLocks/>
            </p:cNvGrpSpPr>
            <p:nvPr/>
          </p:nvGrpSpPr>
          <p:grpSpPr bwMode="auto">
            <a:xfrm>
              <a:off x="940" y="1556"/>
              <a:ext cx="967" cy="448"/>
              <a:chOff x="940" y="1556"/>
              <a:chExt cx="967" cy="448"/>
            </a:xfrm>
          </p:grpSpPr>
          <p:grpSp>
            <p:nvGrpSpPr>
              <p:cNvPr id="13419" name="Group 58"/>
              <p:cNvGrpSpPr>
                <a:grpSpLocks/>
              </p:cNvGrpSpPr>
              <p:nvPr/>
            </p:nvGrpSpPr>
            <p:grpSpPr bwMode="auto">
              <a:xfrm>
                <a:off x="940" y="1556"/>
                <a:ext cx="305" cy="448"/>
                <a:chOff x="940" y="1556"/>
                <a:chExt cx="305" cy="448"/>
              </a:xfrm>
            </p:grpSpPr>
            <p:grpSp>
              <p:nvGrpSpPr>
                <p:cNvPr id="13433" name="Group 59"/>
                <p:cNvGrpSpPr>
                  <a:grpSpLocks/>
                </p:cNvGrpSpPr>
                <p:nvPr/>
              </p:nvGrpSpPr>
              <p:grpSpPr bwMode="auto">
                <a:xfrm>
                  <a:off x="940" y="1556"/>
                  <a:ext cx="305" cy="448"/>
                  <a:chOff x="940" y="1556"/>
                  <a:chExt cx="305" cy="448"/>
                </a:xfrm>
              </p:grpSpPr>
              <p:sp>
                <p:nvSpPr>
                  <p:cNvPr id="13435" name="AutoShape 60"/>
                  <p:cNvSpPr>
                    <a:spLocks noChangeArrowheads="1"/>
                  </p:cNvSpPr>
                  <p:nvPr/>
                </p:nvSpPr>
                <p:spPr bwMode="auto">
                  <a:xfrm>
                    <a:off x="940" y="1627"/>
                    <a:ext cx="305" cy="377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F6BF6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36" name="AutoShape 61"/>
                  <p:cNvSpPr>
                    <a:spLocks noChangeArrowheads="1"/>
                  </p:cNvSpPr>
                  <p:nvPr/>
                </p:nvSpPr>
                <p:spPr bwMode="auto">
                  <a:xfrm>
                    <a:off x="1010" y="1556"/>
                    <a:ext cx="235" cy="78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F6BF6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3434" name="AutoShape 62"/>
                <p:cNvSpPr>
                  <a:spLocks noChangeArrowheads="1"/>
                </p:cNvSpPr>
                <p:nvPr/>
              </p:nvSpPr>
              <p:spPr bwMode="auto">
                <a:xfrm>
                  <a:off x="1002" y="1660"/>
                  <a:ext cx="158" cy="27"/>
                </a:xfrm>
                <a:prstGeom prst="parallelogram">
                  <a:avLst>
                    <a:gd name="adj" fmla="val 146269"/>
                  </a:avLst>
                </a:prstGeom>
                <a:solidFill>
                  <a:srgbClr val="F6BF69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420" name="Group 63"/>
              <p:cNvGrpSpPr>
                <a:grpSpLocks/>
              </p:cNvGrpSpPr>
              <p:nvPr/>
            </p:nvGrpSpPr>
            <p:grpSpPr bwMode="auto">
              <a:xfrm>
                <a:off x="1241" y="1556"/>
                <a:ext cx="378" cy="448"/>
                <a:chOff x="1241" y="1556"/>
                <a:chExt cx="378" cy="448"/>
              </a:xfrm>
            </p:grpSpPr>
            <p:grpSp>
              <p:nvGrpSpPr>
                <p:cNvPr id="13428" name="Group 64"/>
                <p:cNvGrpSpPr>
                  <a:grpSpLocks/>
                </p:cNvGrpSpPr>
                <p:nvPr/>
              </p:nvGrpSpPr>
              <p:grpSpPr bwMode="auto">
                <a:xfrm>
                  <a:off x="1241" y="1556"/>
                  <a:ext cx="378" cy="448"/>
                  <a:chOff x="1241" y="1556"/>
                  <a:chExt cx="378" cy="448"/>
                </a:xfrm>
              </p:grpSpPr>
              <p:sp>
                <p:nvSpPr>
                  <p:cNvPr id="13431" name="AutoShape 65"/>
                  <p:cNvSpPr>
                    <a:spLocks noChangeArrowheads="1"/>
                  </p:cNvSpPr>
                  <p:nvPr/>
                </p:nvSpPr>
                <p:spPr bwMode="auto">
                  <a:xfrm>
                    <a:off x="1241" y="1627"/>
                    <a:ext cx="378" cy="377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A2C1FE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32" name="AutoShape 66"/>
                  <p:cNvSpPr>
                    <a:spLocks noChangeArrowheads="1"/>
                  </p:cNvSpPr>
                  <p:nvPr/>
                </p:nvSpPr>
                <p:spPr bwMode="auto">
                  <a:xfrm>
                    <a:off x="1327" y="1556"/>
                    <a:ext cx="292" cy="78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A2C1FE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3429" name="Oval 67"/>
                <p:cNvSpPr>
                  <a:spLocks noChangeArrowheads="1"/>
                </p:cNvSpPr>
                <p:nvPr/>
              </p:nvSpPr>
              <p:spPr bwMode="auto">
                <a:xfrm>
                  <a:off x="1356" y="1592"/>
                  <a:ext cx="49" cy="2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430" name="AutoShape 68"/>
                <p:cNvSpPr>
                  <a:spLocks noChangeArrowheads="1"/>
                </p:cNvSpPr>
                <p:nvPr/>
              </p:nvSpPr>
              <p:spPr bwMode="auto">
                <a:xfrm>
                  <a:off x="1288" y="1802"/>
                  <a:ext cx="198" cy="84"/>
                </a:xfrm>
                <a:prstGeom prst="octagon">
                  <a:avLst>
                    <a:gd name="adj" fmla="val 29282"/>
                  </a:avLst>
                </a:prstGeom>
                <a:solidFill>
                  <a:srgbClr val="A2C1FE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3421" name="Freeform 69"/>
              <p:cNvSpPr>
                <a:spLocks/>
              </p:cNvSpPr>
              <p:nvPr/>
            </p:nvSpPr>
            <p:spPr bwMode="auto">
              <a:xfrm>
                <a:off x="1805" y="1785"/>
                <a:ext cx="86" cy="192"/>
              </a:xfrm>
              <a:custGeom>
                <a:avLst/>
                <a:gdLst>
                  <a:gd name="T0" fmla="*/ 62 w 86"/>
                  <a:gd name="T1" fmla="*/ 0 h 192"/>
                  <a:gd name="T2" fmla="*/ 85 w 86"/>
                  <a:gd name="T3" fmla="*/ 0 h 192"/>
                  <a:gd name="T4" fmla="*/ 23 w 86"/>
                  <a:gd name="T5" fmla="*/ 191 h 192"/>
                  <a:gd name="T6" fmla="*/ 0 w 86"/>
                  <a:gd name="T7" fmla="*/ 191 h 192"/>
                  <a:gd name="T8" fmla="*/ 62 w 86"/>
                  <a:gd name="T9" fmla="*/ 0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"/>
                  <a:gd name="T16" fmla="*/ 0 h 192"/>
                  <a:gd name="T17" fmla="*/ 86 w 86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" h="192">
                    <a:moveTo>
                      <a:pt x="62" y="0"/>
                    </a:moveTo>
                    <a:lnTo>
                      <a:pt x="85" y="0"/>
                    </a:lnTo>
                    <a:lnTo>
                      <a:pt x="23" y="191"/>
                    </a:lnTo>
                    <a:lnTo>
                      <a:pt x="0" y="191"/>
                    </a:lnTo>
                    <a:lnTo>
                      <a:pt x="62" y="0"/>
                    </a:lnTo>
                  </a:path>
                </a:pathLst>
              </a:custGeom>
              <a:solidFill>
                <a:srgbClr val="FC0128"/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22" name="Rectangle 70"/>
              <p:cNvSpPr>
                <a:spLocks noChangeArrowheads="1"/>
              </p:cNvSpPr>
              <p:nvPr/>
            </p:nvSpPr>
            <p:spPr bwMode="auto">
              <a:xfrm>
                <a:off x="1801" y="1785"/>
                <a:ext cx="106" cy="16"/>
              </a:xfrm>
              <a:prstGeom prst="rect">
                <a:avLst/>
              </a:prstGeom>
              <a:solidFill>
                <a:srgbClr val="FC0128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423" name="Rectangle 71"/>
              <p:cNvSpPr>
                <a:spLocks noChangeArrowheads="1"/>
              </p:cNvSpPr>
              <p:nvPr/>
            </p:nvSpPr>
            <p:spPr bwMode="auto">
              <a:xfrm>
                <a:off x="1808" y="1866"/>
                <a:ext cx="82" cy="16"/>
              </a:xfrm>
              <a:prstGeom prst="rect">
                <a:avLst/>
              </a:prstGeom>
              <a:solidFill>
                <a:srgbClr val="FC0128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424" name="Rectangle 72"/>
              <p:cNvSpPr>
                <a:spLocks noChangeArrowheads="1"/>
              </p:cNvSpPr>
              <p:nvPr/>
            </p:nvSpPr>
            <p:spPr bwMode="auto">
              <a:xfrm>
                <a:off x="1625" y="1866"/>
                <a:ext cx="103" cy="11"/>
              </a:xfrm>
              <a:prstGeom prst="rect">
                <a:avLst/>
              </a:prstGeom>
              <a:solidFill>
                <a:srgbClr val="FC0128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3425" name="Group 73"/>
              <p:cNvGrpSpPr>
                <a:grpSpLocks/>
              </p:cNvGrpSpPr>
              <p:nvPr/>
            </p:nvGrpSpPr>
            <p:grpSpPr bwMode="auto">
              <a:xfrm>
                <a:off x="1623" y="1613"/>
                <a:ext cx="194" cy="364"/>
                <a:chOff x="1623" y="1613"/>
                <a:chExt cx="194" cy="364"/>
              </a:xfrm>
            </p:grpSpPr>
            <p:sp>
              <p:nvSpPr>
                <p:cNvPr id="13426" name="Oval 74"/>
                <p:cNvSpPr>
                  <a:spLocks noChangeArrowheads="1"/>
                </p:cNvSpPr>
                <p:nvPr/>
              </p:nvSpPr>
              <p:spPr bwMode="auto">
                <a:xfrm>
                  <a:off x="1699" y="1613"/>
                  <a:ext cx="48" cy="48"/>
                </a:xfrm>
                <a:prstGeom prst="ellipse">
                  <a:avLst/>
                </a:prstGeom>
                <a:solidFill>
                  <a:srgbClr val="FC0128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427" name="Freeform 75"/>
                <p:cNvSpPr>
                  <a:spLocks/>
                </p:cNvSpPr>
                <p:nvPr/>
              </p:nvSpPr>
              <p:spPr bwMode="auto">
                <a:xfrm>
                  <a:off x="1623" y="1681"/>
                  <a:ext cx="194" cy="296"/>
                </a:xfrm>
                <a:custGeom>
                  <a:avLst/>
                  <a:gdLst>
                    <a:gd name="T0" fmla="*/ 2 w 194"/>
                    <a:gd name="T1" fmla="*/ 137 h 296"/>
                    <a:gd name="T2" fmla="*/ 1 w 194"/>
                    <a:gd name="T3" fmla="*/ 140 h 296"/>
                    <a:gd name="T4" fmla="*/ 0 w 194"/>
                    <a:gd name="T5" fmla="*/ 145 h 296"/>
                    <a:gd name="T6" fmla="*/ 0 w 194"/>
                    <a:gd name="T7" fmla="*/ 150 h 296"/>
                    <a:gd name="T8" fmla="*/ 2 w 194"/>
                    <a:gd name="T9" fmla="*/ 155 h 296"/>
                    <a:gd name="T10" fmla="*/ 4 w 194"/>
                    <a:gd name="T11" fmla="*/ 159 h 296"/>
                    <a:gd name="T12" fmla="*/ 8 w 194"/>
                    <a:gd name="T13" fmla="*/ 163 h 296"/>
                    <a:gd name="T14" fmla="*/ 12 w 194"/>
                    <a:gd name="T15" fmla="*/ 165 h 296"/>
                    <a:gd name="T16" fmla="*/ 16 w 194"/>
                    <a:gd name="T17" fmla="*/ 166 h 296"/>
                    <a:gd name="T18" fmla="*/ 21 w 194"/>
                    <a:gd name="T19" fmla="*/ 166 h 296"/>
                    <a:gd name="T20" fmla="*/ 126 w 194"/>
                    <a:gd name="T21" fmla="*/ 295 h 296"/>
                    <a:gd name="T22" fmla="*/ 159 w 194"/>
                    <a:gd name="T23" fmla="*/ 142 h 296"/>
                    <a:gd name="T24" fmla="*/ 159 w 194"/>
                    <a:gd name="T25" fmla="*/ 138 h 296"/>
                    <a:gd name="T26" fmla="*/ 157 w 194"/>
                    <a:gd name="T27" fmla="*/ 136 h 296"/>
                    <a:gd name="T28" fmla="*/ 154 w 194"/>
                    <a:gd name="T29" fmla="*/ 133 h 296"/>
                    <a:gd name="T30" fmla="*/ 152 w 194"/>
                    <a:gd name="T31" fmla="*/ 131 h 296"/>
                    <a:gd name="T32" fmla="*/ 148 w 194"/>
                    <a:gd name="T33" fmla="*/ 130 h 296"/>
                    <a:gd name="T34" fmla="*/ 144 w 194"/>
                    <a:gd name="T35" fmla="*/ 129 h 296"/>
                    <a:gd name="T36" fmla="*/ 140 w 194"/>
                    <a:gd name="T37" fmla="*/ 129 h 296"/>
                    <a:gd name="T38" fmla="*/ 137 w 194"/>
                    <a:gd name="T39" fmla="*/ 129 h 296"/>
                    <a:gd name="T40" fmla="*/ 93 w 194"/>
                    <a:gd name="T41" fmla="*/ 75 h 296"/>
                    <a:gd name="T42" fmla="*/ 179 w 194"/>
                    <a:gd name="T43" fmla="*/ 93 h 296"/>
                    <a:gd name="T44" fmla="*/ 183 w 194"/>
                    <a:gd name="T45" fmla="*/ 92 h 296"/>
                    <a:gd name="T46" fmla="*/ 185 w 194"/>
                    <a:gd name="T47" fmla="*/ 91 h 296"/>
                    <a:gd name="T48" fmla="*/ 189 w 194"/>
                    <a:gd name="T49" fmla="*/ 89 h 296"/>
                    <a:gd name="T50" fmla="*/ 191 w 194"/>
                    <a:gd name="T51" fmla="*/ 86 h 296"/>
                    <a:gd name="T52" fmla="*/ 192 w 194"/>
                    <a:gd name="T53" fmla="*/ 83 h 296"/>
                    <a:gd name="T54" fmla="*/ 193 w 194"/>
                    <a:gd name="T55" fmla="*/ 78 h 296"/>
                    <a:gd name="T56" fmla="*/ 192 w 194"/>
                    <a:gd name="T57" fmla="*/ 74 h 296"/>
                    <a:gd name="T58" fmla="*/ 190 w 194"/>
                    <a:gd name="T59" fmla="*/ 70 h 296"/>
                    <a:gd name="T60" fmla="*/ 188 w 194"/>
                    <a:gd name="T61" fmla="*/ 68 h 296"/>
                    <a:gd name="T62" fmla="*/ 184 w 194"/>
                    <a:gd name="T63" fmla="*/ 65 h 296"/>
                    <a:gd name="T64" fmla="*/ 181 w 194"/>
                    <a:gd name="T65" fmla="*/ 64 h 296"/>
                    <a:gd name="T66" fmla="*/ 122 w 194"/>
                    <a:gd name="T67" fmla="*/ 64 h 296"/>
                    <a:gd name="T68" fmla="*/ 112 w 194"/>
                    <a:gd name="T69" fmla="*/ 42 h 296"/>
                    <a:gd name="T70" fmla="*/ 113 w 194"/>
                    <a:gd name="T71" fmla="*/ 37 h 296"/>
                    <a:gd name="T72" fmla="*/ 114 w 194"/>
                    <a:gd name="T73" fmla="*/ 30 h 296"/>
                    <a:gd name="T74" fmla="*/ 114 w 194"/>
                    <a:gd name="T75" fmla="*/ 24 h 296"/>
                    <a:gd name="T76" fmla="*/ 112 w 194"/>
                    <a:gd name="T77" fmla="*/ 19 h 296"/>
                    <a:gd name="T78" fmla="*/ 110 w 194"/>
                    <a:gd name="T79" fmla="*/ 15 h 296"/>
                    <a:gd name="T80" fmla="*/ 107 w 194"/>
                    <a:gd name="T81" fmla="*/ 10 h 296"/>
                    <a:gd name="T82" fmla="*/ 103 w 194"/>
                    <a:gd name="T83" fmla="*/ 7 h 296"/>
                    <a:gd name="T84" fmla="*/ 98 w 194"/>
                    <a:gd name="T85" fmla="*/ 3 h 296"/>
                    <a:gd name="T86" fmla="*/ 93 w 194"/>
                    <a:gd name="T87" fmla="*/ 1 h 296"/>
                    <a:gd name="T88" fmla="*/ 87 w 194"/>
                    <a:gd name="T89" fmla="*/ 0 h 296"/>
                    <a:gd name="T90" fmla="*/ 81 w 194"/>
                    <a:gd name="T91" fmla="*/ 0 h 296"/>
                    <a:gd name="T92" fmla="*/ 75 w 194"/>
                    <a:gd name="T93" fmla="*/ 1 h 296"/>
                    <a:gd name="T94" fmla="*/ 69 w 194"/>
                    <a:gd name="T95" fmla="*/ 3 h 296"/>
                    <a:gd name="T96" fmla="*/ 63 w 194"/>
                    <a:gd name="T97" fmla="*/ 6 h 296"/>
                    <a:gd name="T98" fmla="*/ 59 w 194"/>
                    <a:gd name="T99" fmla="*/ 11 h 296"/>
                    <a:gd name="T100" fmla="*/ 55 w 194"/>
                    <a:gd name="T101" fmla="*/ 17 h 296"/>
                    <a:gd name="T102" fmla="*/ 53 w 194"/>
                    <a:gd name="T103" fmla="*/ 23 h 29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94"/>
                    <a:gd name="T157" fmla="*/ 0 h 296"/>
                    <a:gd name="T158" fmla="*/ 194 w 194"/>
                    <a:gd name="T159" fmla="*/ 296 h 29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94" h="296">
                      <a:moveTo>
                        <a:pt x="53" y="23"/>
                      </a:moveTo>
                      <a:lnTo>
                        <a:pt x="2" y="137"/>
                      </a:lnTo>
                      <a:lnTo>
                        <a:pt x="1" y="138"/>
                      </a:lnTo>
                      <a:lnTo>
                        <a:pt x="1" y="140"/>
                      </a:lnTo>
                      <a:lnTo>
                        <a:pt x="0" y="142"/>
                      </a:lnTo>
                      <a:lnTo>
                        <a:pt x="0" y="145"/>
                      </a:lnTo>
                      <a:lnTo>
                        <a:pt x="0" y="147"/>
                      </a:lnTo>
                      <a:lnTo>
                        <a:pt x="0" y="150"/>
                      </a:lnTo>
                      <a:lnTo>
                        <a:pt x="1" y="152"/>
                      </a:lnTo>
                      <a:lnTo>
                        <a:pt x="2" y="155"/>
                      </a:lnTo>
                      <a:lnTo>
                        <a:pt x="3" y="157"/>
                      </a:lnTo>
                      <a:lnTo>
                        <a:pt x="4" y="159"/>
                      </a:lnTo>
                      <a:lnTo>
                        <a:pt x="6" y="161"/>
                      </a:lnTo>
                      <a:lnTo>
                        <a:pt x="8" y="163"/>
                      </a:lnTo>
                      <a:lnTo>
                        <a:pt x="10" y="164"/>
                      </a:lnTo>
                      <a:lnTo>
                        <a:pt x="12" y="165"/>
                      </a:lnTo>
                      <a:lnTo>
                        <a:pt x="14" y="165"/>
                      </a:lnTo>
                      <a:lnTo>
                        <a:pt x="16" y="166"/>
                      </a:lnTo>
                      <a:lnTo>
                        <a:pt x="18" y="166"/>
                      </a:lnTo>
                      <a:lnTo>
                        <a:pt x="21" y="166"/>
                      </a:lnTo>
                      <a:lnTo>
                        <a:pt x="126" y="166"/>
                      </a:lnTo>
                      <a:lnTo>
                        <a:pt x="126" y="295"/>
                      </a:lnTo>
                      <a:lnTo>
                        <a:pt x="159" y="295"/>
                      </a:lnTo>
                      <a:lnTo>
                        <a:pt x="159" y="142"/>
                      </a:lnTo>
                      <a:lnTo>
                        <a:pt x="159" y="140"/>
                      </a:lnTo>
                      <a:lnTo>
                        <a:pt x="159" y="138"/>
                      </a:lnTo>
                      <a:lnTo>
                        <a:pt x="158" y="137"/>
                      </a:lnTo>
                      <a:lnTo>
                        <a:pt x="157" y="136"/>
                      </a:lnTo>
                      <a:lnTo>
                        <a:pt x="156" y="135"/>
                      </a:lnTo>
                      <a:lnTo>
                        <a:pt x="154" y="133"/>
                      </a:lnTo>
                      <a:lnTo>
                        <a:pt x="153" y="132"/>
                      </a:lnTo>
                      <a:lnTo>
                        <a:pt x="152" y="131"/>
                      </a:lnTo>
                      <a:lnTo>
                        <a:pt x="150" y="131"/>
                      </a:lnTo>
                      <a:lnTo>
                        <a:pt x="148" y="130"/>
                      </a:lnTo>
                      <a:lnTo>
                        <a:pt x="146" y="130"/>
                      </a:lnTo>
                      <a:lnTo>
                        <a:pt x="144" y="129"/>
                      </a:lnTo>
                      <a:lnTo>
                        <a:pt x="142" y="129"/>
                      </a:lnTo>
                      <a:lnTo>
                        <a:pt x="140" y="129"/>
                      </a:lnTo>
                      <a:lnTo>
                        <a:pt x="139" y="129"/>
                      </a:lnTo>
                      <a:lnTo>
                        <a:pt x="137" y="129"/>
                      </a:lnTo>
                      <a:lnTo>
                        <a:pt x="76" y="125"/>
                      </a:lnTo>
                      <a:lnTo>
                        <a:pt x="93" y="75"/>
                      </a:lnTo>
                      <a:lnTo>
                        <a:pt x="105" y="93"/>
                      </a:lnTo>
                      <a:lnTo>
                        <a:pt x="179" y="93"/>
                      </a:lnTo>
                      <a:lnTo>
                        <a:pt x="181" y="92"/>
                      </a:lnTo>
                      <a:lnTo>
                        <a:pt x="183" y="92"/>
                      </a:lnTo>
                      <a:lnTo>
                        <a:pt x="184" y="91"/>
                      </a:lnTo>
                      <a:lnTo>
                        <a:pt x="185" y="91"/>
                      </a:lnTo>
                      <a:lnTo>
                        <a:pt x="187" y="90"/>
                      </a:lnTo>
                      <a:lnTo>
                        <a:pt x="189" y="89"/>
                      </a:lnTo>
                      <a:lnTo>
                        <a:pt x="190" y="87"/>
                      </a:lnTo>
                      <a:lnTo>
                        <a:pt x="191" y="86"/>
                      </a:lnTo>
                      <a:lnTo>
                        <a:pt x="192" y="84"/>
                      </a:lnTo>
                      <a:lnTo>
                        <a:pt x="192" y="83"/>
                      </a:lnTo>
                      <a:lnTo>
                        <a:pt x="193" y="81"/>
                      </a:lnTo>
                      <a:lnTo>
                        <a:pt x="193" y="78"/>
                      </a:lnTo>
                      <a:lnTo>
                        <a:pt x="193" y="76"/>
                      </a:lnTo>
                      <a:lnTo>
                        <a:pt x="192" y="74"/>
                      </a:lnTo>
                      <a:lnTo>
                        <a:pt x="191" y="72"/>
                      </a:lnTo>
                      <a:lnTo>
                        <a:pt x="190" y="70"/>
                      </a:lnTo>
                      <a:lnTo>
                        <a:pt x="189" y="69"/>
                      </a:lnTo>
                      <a:lnTo>
                        <a:pt x="188" y="68"/>
                      </a:lnTo>
                      <a:lnTo>
                        <a:pt x="186" y="66"/>
                      </a:lnTo>
                      <a:lnTo>
                        <a:pt x="184" y="65"/>
                      </a:lnTo>
                      <a:lnTo>
                        <a:pt x="184" y="64"/>
                      </a:lnTo>
                      <a:lnTo>
                        <a:pt x="181" y="64"/>
                      </a:lnTo>
                      <a:lnTo>
                        <a:pt x="179" y="64"/>
                      </a:lnTo>
                      <a:lnTo>
                        <a:pt x="122" y="64"/>
                      </a:lnTo>
                      <a:lnTo>
                        <a:pt x="110" y="44"/>
                      </a:lnTo>
                      <a:lnTo>
                        <a:pt x="112" y="42"/>
                      </a:lnTo>
                      <a:lnTo>
                        <a:pt x="113" y="39"/>
                      </a:lnTo>
                      <a:lnTo>
                        <a:pt x="113" y="37"/>
                      </a:lnTo>
                      <a:lnTo>
                        <a:pt x="114" y="34"/>
                      </a:lnTo>
                      <a:lnTo>
                        <a:pt x="114" y="30"/>
                      </a:lnTo>
                      <a:lnTo>
                        <a:pt x="114" y="28"/>
                      </a:lnTo>
                      <a:lnTo>
                        <a:pt x="114" y="24"/>
                      </a:lnTo>
                      <a:lnTo>
                        <a:pt x="113" y="22"/>
                      </a:lnTo>
                      <a:lnTo>
                        <a:pt x="112" y="19"/>
                      </a:lnTo>
                      <a:lnTo>
                        <a:pt x="111" y="17"/>
                      </a:lnTo>
                      <a:lnTo>
                        <a:pt x="110" y="15"/>
                      </a:lnTo>
                      <a:lnTo>
                        <a:pt x="109" y="13"/>
                      </a:lnTo>
                      <a:lnTo>
                        <a:pt x="107" y="10"/>
                      </a:lnTo>
                      <a:lnTo>
                        <a:pt x="105" y="9"/>
                      </a:lnTo>
                      <a:lnTo>
                        <a:pt x="103" y="7"/>
                      </a:lnTo>
                      <a:lnTo>
                        <a:pt x="101" y="5"/>
                      </a:lnTo>
                      <a:lnTo>
                        <a:pt x="98" y="3"/>
                      </a:lnTo>
                      <a:lnTo>
                        <a:pt x="96" y="3"/>
                      </a:lnTo>
                      <a:lnTo>
                        <a:pt x="93" y="1"/>
                      </a:lnTo>
                      <a:lnTo>
                        <a:pt x="90" y="1"/>
                      </a:lnTo>
                      <a:lnTo>
                        <a:pt x="87" y="0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8" y="0"/>
                      </a:lnTo>
                      <a:lnTo>
                        <a:pt x="75" y="1"/>
                      </a:lnTo>
                      <a:lnTo>
                        <a:pt x="72" y="2"/>
                      </a:lnTo>
                      <a:lnTo>
                        <a:pt x="69" y="3"/>
                      </a:lnTo>
                      <a:lnTo>
                        <a:pt x="66" y="4"/>
                      </a:lnTo>
                      <a:lnTo>
                        <a:pt x="63" y="6"/>
                      </a:lnTo>
                      <a:lnTo>
                        <a:pt x="61" y="9"/>
                      </a:lnTo>
                      <a:lnTo>
                        <a:pt x="59" y="11"/>
                      </a:lnTo>
                      <a:lnTo>
                        <a:pt x="57" y="13"/>
                      </a:lnTo>
                      <a:lnTo>
                        <a:pt x="55" y="17"/>
                      </a:lnTo>
                      <a:lnTo>
                        <a:pt x="53" y="19"/>
                      </a:lnTo>
                      <a:lnTo>
                        <a:pt x="53" y="23"/>
                      </a:lnTo>
                    </a:path>
                  </a:pathLst>
                </a:custGeom>
                <a:solidFill>
                  <a:srgbClr val="FC0128"/>
                </a:solidFill>
                <a:ln w="1270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3351" name="Rectangle 76"/>
            <p:cNvSpPr>
              <a:spLocks noChangeArrowheads="1"/>
            </p:cNvSpPr>
            <p:nvPr/>
          </p:nvSpPr>
          <p:spPr bwMode="auto">
            <a:xfrm>
              <a:off x="703" y="615"/>
              <a:ext cx="636" cy="3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2400" b="1">
                  <a:solidFill>
                    <a:schemeClr val="tx1"/>
                  </a:solidFill>
                  <a:latin typeface="Comic Sans MS" pitchFamily="66" charset="0"/>
                </a:rPr>
                <a:t>6 PM</a:t>
              </a:r>
            </a:p>
          </p:txBody>
        </p:sp>
        <p:sp>
          <p:nvSpPr>
            <p:cNvPr id="13352" name="Line 77"/>
            <p:cNvSpPr>
              <a:spLocks noChangeShapeType="1"/>
            </p:cNvSpPr>
            <p:nvPr/>
          </p:nvSpPr>
          <p:spPr bwMode="auto">
            <a:xfrm>
              <a:off x="932" y="984"/>
              <a:ext cx="39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53" name="Line 78"/>
            <p:cNvSpPr>
              <a:spLocks noChangeShapeType="1"/>
            </p:cNvSpPr>
            <p:nvPr/>
          </p:nvSpPr>
          <p:spPr bwMode="auto">
            <a:xfrm>
              <a:off x="928" y="90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54" name="Rectangle 79"/>
            <p:cNvSpPr>
              <a:spLocks noChangeArrowheads="1"/>
            </p:cNvSpPr>
            <p:nvPr/>
          </p:nvSpPr>
          <p:spPr bwMode="auto">
            <a:xfrm>
              <a:off x="1479" y="623"/>
              <a:ext cx="249" cy="34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2400" b="1" dirty="0">
                  <a:solidFill>
                    <a:schemeClr val="tx1"/>
                  </a:solidFill>
                  <a:latin typeface="Comic Sans MS" pitchFamily="66" charset="0"/>
                </a:rPr>
                <a:t>7</a:t>
              </a:r>
            </a:p>
          </p:txBody>
        </p:sp>
        <p:sp>
          <p:nvSpPr>
            <p:cNvPr id="13355" name="Rectangle 80"/>
            <p:cNvSpPr>
              <a:spLocks noChangeArrowheads="1"/>
            </p:cNvSpPr>
            <p:nvPr/>
          </p:nvSpPr>
          <p:spPr bwMode="auto">
            <a:xfrm>
              <a:off x="2151" y="623"/>
              <a:ext cx="249" cy="34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2400" b="1">
                  <a:solidFill>
                    <a:schemeClr val="tx1"/>
                  </a:solidFill>
                  <a:latin typeface="Comic Sans MS" pitchFamily="66" charset="0"/>
                </a:rPr>
                <a:t>8</a:t>
              </a:r>
            </a:p>
          </p:txBody>
        </p:sp>
        <p:sp>
          <p:nvSpPr>
            <p:cNvPr id="13356" name="Rectangle 81"/>
            <p:cNvSpPr>
              <a:spLocks noChangeArrowheads="1"/>
            </p:cNvSpPr>
            <p:nvPr/>
          </p:nvSpPr>
          <p:spPr bwMode="auto">
            <a:xfrm>
              <a:off x="2791" y="623"/>
              <a:ext cx="251" cy="3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2400" b="1">
                  <a:solidFill>
                    <a:schemeClr val="tx1"/>
                  </a:solidFill>
                  <a:latin typeface="Comic Sans MS" pitchFamily="66" charset="0"/>
                </a:rPr>
                <a:t>9</a:t>
              </a:r>
            </a:p>
          </p:txBody>
        </p:sp>
        <p:sp>
          <p:nvSpPr>
            <p:cNvPr id="13357" name="Rectangle 82"/>
            <p:cNvSpPr>
              <a:spLocks noChangeArrowheads="1"/>
            </p:cNvSpPr>
            <p:nvPr/>
          </p:nvSpPr>
          <p:spPr bwMode="auto">
            <a:xfrm>
              <a:off x="3383" y="631"/>
              <a:ext cx="378" cy="3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2400" b="1">
                  <a:solidFill>
                    <a:schemeClr val="tx1"/>
                  </a:solidFill>
                  <a:latin typeface="Comic Sans MS" pitchFamily="66" charset="0"/>
                </a:rPr>
                <a:t>10</a:t>
              </a:r>
            </a:p>
          </p:txBody>
        </p:sp>
        <p:sp>
          <p:nvSpPr>
            <p:cNvPr id="13358" name="Rectangle 83"/>
            <p:cNvSpPr>
              <a:spLocks noChangeArrowheads="1"/>
            </p:cNvSpPr>
            <p:nvPr/>
          </p:nvSpPr>
          <p:spPr bwMode="auto">
            <a:xfrm>
              <a:off x="4071" y="623"/>
              <a:ext cx="378" cy="3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2400" b="1">
                  <a:solidFill>
                    <a:schemeClr val="tx1"/>
                  </a:solidFill>
                  <a:latin typeface="Comic Sans MS" pitchFamily="66" charset="0"/>
                </a:rPr>
                <a:t>11</a:t>
              </a:r>
            </a:p>
          </p:txBody>
        </p:sp>
        <p:sp>
          <p:nvSpPr>
            <p:cNvPr id="13359" name="Rectangle 84"/>
            <p:cNvSpPr>
              <a:spLocks noChangeArrowheads="1"/>
            </p:cNvSpPr>
            <p:nvPr/>
          </p:nvSpPr>
          <p:spPr bwMode="auto">
            <a:xfrm>
              <a:off x="4459" y="615"/>
              <a:ext cx="987" cy="3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solidFill>
                    <a:schemeClr val="tx1"/>
                  </a:solidFill>
                  <a:latin typeface="Comic Sans MS" pitchFamily="66" charset="0"/>
                </a:rPr>
                <a:t>Midnight</a:t>
              </a:r>
            </a:p>
          </p:txBody>
        </p:sp>
        <p:grpSp>
          <p:nvGrpSpPr>
            <p:cNvPr id="13360" name="Group 85"/>
            <p:cNvGrpSpPr>
              <a:grpSpLocks/>
            </p:cNvGrpSpPr>
            <p:nvPr/>
          </p:nvGrpSpPr>
          <p:grpSpPr bwMode="auto">
            <a:xfrm>
              <a:off x="1900" y="2020"/>
              <a:ext cx="967" cy="448"/>
              <a:chOff x="1900" y="2020"/>
              <a:chExt cx="967" cy="448"/>
            </a:xfrm>
          </p:grpSpPr>
          <p:grpSp>
            <p:nvGrpSpPr>
              <p:cNvPr id="13401" name="Group 86"/>
              <p:cNvGrpSpPr>
                <a:grpSpLocks/>
              </p:cNvGrpSpPr>
              <p:nvPr/>
            </p:nvGrpSpPr>
            <p:grpSpPr bwMode="auto">
              <a:xfrm>
                <a:off x="1900" y="2020"/>
                <a:ext cx="305" cy="448"/>
                <a:chOff x="1900" y="2020"/>
                <a:chExt cx="305" cy="448"/>
              </a:xfrm>
            </p:grpSpPr>
            <p:grpSp>
              <p:nvGrpSpPr>
                <p:cNvPr id="13415" name="Group 87"/>
                <p:cNvGrpSpPr>
                  <a:grpSpLocks/>
                </p:cNvGrpSpPr>
                <p:nvPr/>
              </p:nvGrpSpPr>
              <p:grpSpPr bwMode="auto">
                <a:xfrm>
                  <a:off x="1900" y="2020"/>
                  <a:ext cx="305" cy="448"/>
                  <a:chOff x="1900" y="2020"/>
                  <a:chExt cx="305" cy="448"/>
                </a:xfrm>
              </p:grpSpPr>
              <p:sp>
                <p:nvSpPr>
                  <p:cNvPr id="13417" name="AutoShape 88"/>
                  <p:cNvSpPr>
                    <a:spLocks noChangeArrowheads="1"/>
                  </p:cNvSpPr>
                  <p:nvPr/>
                </p:nvSpPr>
                <p:spPr bwMode="auto">
                  <a:xfrm>
                    <a:off x="1900" y="2091"/>
                    <a:ext cx="305" cy="377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F6BF6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18" name="AutoShape 89"/>
                  <p:cNvSpPr>
                    <a:spLocks noChangeArrowheads="1"/>
                  </p:cNvSpPr>
                  <p:nvPr/>
                </p:nvSpPr>
                <p:spPr bwMode="auto">
                  <a:xfrm>
                    <a:off x="1970" y="2020"/>
                    <a:ext cx="235" cy="78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F6BF6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3416" name="AutoShape 90"/>
                <p:cNvSpPr>
                  <a:spLocks noChangeArrowheads="1"/>
                </p:cNvSpPr>
                <p:nvPr/>
              </p:nvSpPr>
              <p:spPr bwMode="auto">
                <a:xfrm>
                  <a:off x="1962" y="2124"/>
                  <a:ext cx="158" cy="27"/>
                </a:xfrm>
                <a:prstGeom prst="parallelogram">
                  <a:avLst>
                    <a:gd name="adj" fmla="val 146269"/>
                  </a:avLst>
                </a:prstGeom>
                <a:solidFill>
                  <a:srgbClr val="F6BF69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402" name="Group 91"/>
              <p:cNvGrpSpPr>
                <a:grpSpLocks/>
              </p:cNvGrpSpPr>
              <p:nvPr/>
            </p:nvGrpSpPr>
            <p:grpSpPr bwMode="auto">
              <a:xfrm>
                <a:off x="2201" y="2020"/>
                <a:ext cx="378" cy="448"/>
                <a:chOff x="2201" y="2020"/>
                <a:chExt cx="378" cy="448"/>
              </a:xfrm>
            </p:grpSpPr>
            <p:grpSp>
              <p:nvGrpSpPr>
                <p:cNvPr id="13410" name="Group 92"/>
                <p:cNvGrpSpPr>
                  <a:grpSpLocks/>
                </p:cNvGrpSpPr>
                <p:nvPr/>
              </p:nvGrpSpPr>
              <p:grpSpPr bwMode="auto">
                <a:xfrm>
                  <a:off x="2201" y="2020"/>
                  <a:ext cx="378" cy="448"/>
                  <a:chOff x="2201" y="2020"/>
                  <a:chExt cx="378" cy="448"/>
                </a:xfrm>
              </p:grpSpPr>
              <p:sp>
                <p:nvSpPr>
                  <p:cNvPr id="13413" name="AutoShape 93"/>
                  <p:cNvSpPr>
                    <a:spLocks noChangeArrowheads="1"/>
                  </p:cNvSpPr>
                  <p:nvPr/>
                </p:nvSpPr>
                <p:spPr bwMode="auto">
                  <a:xfrm>
                    <a:off x="2201" y="2091"/>
                    <a:ext cx="378" cy="377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A2C1FE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14" name="AutoShape 94"/>
                  <p:cNvSpPr>
                    <a:spLocks noChangeArrowheads="1"/>
                  </p:cNvSpPr>
                  <p:nvPr/>
                </p:nvSpPr>
                <p:spPr bwMode="auto">
                  <a:xfrm>
                    <a:off x="2287" y="2020"/>
                    <a:ext cx="292" cy="78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A2C1FE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3411" name="Oval 95"/>
                <p:cNvSpPr>
                  <a:spLocks noChangeArrowheads="1"/>
                </p:cNvSpPr>
                <p:nvPr/>
              </p:nvSpPr>
              <p:spPr bwMode="auto">
                <a:xfrm>
                  <a:off x="2316" y="2056"/>
                  <a:ext cx="49" cy="2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412" name="AutoShape 96"/>
                <p:cNvSpPr>
                  <a:spLocks noChangeArrowheads="1"/>
                </p:cNvSpPr>
                <p:nvPr/>
              </p:nvSpPr>
              <p:spPr bwMode="auto">
                <a:xfrm>
                  <a:off x="2248" y="2266"/>
                  <a:ext cx="198" cy="84"/>
                </a:xfrm>
                <a:prstGeom prst="octagon">
                  <a:avLst>
                    <a:gd name="adj" fmla="val 29282"/>
                  </a:avLst>
                </a:prstGeom>
                <a:solidFill>
                  <a:srgbClr val="A2C1FE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3403" name="Freeform 97"/>
              <p:cNvSpPr>
                <a:spLocks/>
              </p:cNvSpPr>
              <p:nvPr/>
            </p:nvSpPr>
            <p:spPr bwMode="auto">
              <a:xfrm>
                <a:off x="2765" y="2249"/>
                <a:ext cx="86" cy="192"/>
              </a:xfrm>
              <a:custGeom>
                <a:avLst/>
                <a:gdLst>
                  <a:gd name="T0" fmla="*/ 62 w 86"/>
                  <a:gd name="T1" fmla="*/ 0 h 192"/>
                  <a:gd name="T2" fmla="*/ 85 w 86"/>
                  <a:gd name="T3" fmla="*/ 0 h 192"/>
                  <a:gd name="T4" fmla="*/ 23 w 86"/>
                  <a:gd name="T5" fmla="*/ 191 h 192"/>
                  <a:gd name="T6" fmla="*/ 0 w 86"/>
                  <a:gd name="T7" fmla="*/ 191 h 192"/>
                  <a:gd name="T8" fmla="*/ 62 w 86"/>
                  <a:gd name="T9" fmla="*/ 0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"/>
                  <a:gd name="T16" fmla="*/ 0 h 192"/>
                  <a:gd name="T17" fmla="*/ 86 w 86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" h="192">
                    <a:moveTo>
                      <a:pt x="62" y="0"/>
                    </a:moveTo>
                    <a:lnTo>
                      <a:pt x="85" y="0"/>
                    </a:lnTo>
                    <a:lnTo>
                      <a:pt x="23" y="191"/>
                    </a:lnTo>
                    <a:lnTo>
                      <a:pt x="0" y="191"/>
                    </a:lnTo>
                    <a:lnTo>
                      <a:pt x="62" y="0"/>
                    </a:lnTo>
                  </a:path>
                </a:pathLst>
              </a:custGeom>
              <a:solidFill>
                <a:srgbClr val="FC0128"/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4" name="Rectangle 98"/>
              <p:cNvSpPr>
                <a:spLocks noChangeArrowheads="1"/>
              </p:cNvSpPr>
              <p:nvPr/>
            </p:nvSpPr>
            <p:spPr bwMode="auto">
              <a:xfrm>
                <a:off x="2761" y="2249"/>
                <a:ext cx="106" cy="16"/>
              </a:xfrm>
              <a:prstGeom prst="rect">
                <a:avLst/>
              </a:prstGeom>
              <a:solidFill>
                <a:srgbClr val="FC0128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405" name="Rectangle 99"/>
              <p:cNvSpPr>
                <a:spLocks noChangeArrowheads="1"/>
              </p:cNvSpPr>
              <p:nvPr/>
            </p:nvSpPr>
            <p:spPr bwMode="auto">
              <a:xfrm>
                <a:off x="2768" y="2330"/>
                <a:ext cx="82" cy="16"/>
              </a:xfrm>
              <a:prstGeom prst="rect">
                <a:avLst/>
              </a:prstGeom>
              <a:solidFill>
                <a:srgbClr val="FC0128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406" name="Rectangle 100"/>
              <p:cNvSpPr>
                <a:spLocks noChangeArrowheads="1"/>
              </p:cNvSpPr>
              <p:nvPr/>
            </p:nvSpPr>
            <p:spPr bwMode="auto">
              <a:xfrm>
                <a:off x="2585" y="2330"/>
                <a:ext cx="103" cy="11"/>
              </a:xfrm>
              <a:prstGeom prst="rect">
                <a:avLst/>
              </a:prstGeom>
              <a:solidFill>
                <a:srgbClr val="FC0128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3407" name="Group 101"/>
              <p:cNvGrpSpPr>
                <a:grpSpLocks/>
              </p:cNvGrpSpPr>
              <p:nvPr/>
            </p:nvGrpSpPr>
            <p:grpSpPr bwMode="auto">
              <a:xfrm>
                <a:off x="2583" y="2077"/>
                <a:ext cx="194" cy="364"/>
                <a:chOff x="2583" y="2077"/>
                <a:chExt cx="194" cy="364"/>
              </a:xfrm>
            </p:grpSpPr>
            <p:sp>
              <p:nvSpPr>
                <p:cNvPr id="13408" name="Oval 102"/>
                <p:cNvSpPr>
                  <a:spLocks noChangeArrowheads="1"/>
                </p:cNvSpPr>
                <p:nvPr/>
              </p:nvSpPr>
              <p:spPr bwMode="auto">
                <a:xfrm>
                  <a:off x="2659" y="2077"/>
                  <a:ext cx="48" cy="48"/>
                </a:xfrm>
                <a:prstGeom prst="ellipse">
                  <a:avLst/>
                </a:prstGeom>
                <a:solidFill>
                  <a:srgbClr val="FC0128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409" name="Freeform 103"/>
                <p:cNvSpPr>
                  <a:spLocks/>
                </p:cNvSpPr>
                <p:nvPr/>
              </p:nvSpPr>
              <p:spPr bwMode="auto">
                <a:xfrm>
                  <a:off x="2583" y="2145"/>
                  <a:ext cx="194" cy="296"/>
                </a:xfrm>
                <a:custGeom>
                  <a:avLst/>
                  <a:gdLst>
                    <a:gd name="T0" fmla="*/ 2 w 194"/>
                    <a:gd name="T1" fmla="*/ 137 h 296"/>
                    <a:gd name="T2" fmla="*/ 1 w 194"/>
                    <a:gd name="T3" fmla="*/ 140 h 296"/>
                    <a:gd name="T4" fmla="*/ 0 w 194"/>
                    <a:gd name="T5" fmla="*/ 145 h 296"/>
                    <a:gd name="T6" fmla="*/ 0 w 194"/>
                    <a:gd name="T7" fmla="*/ 150 h 296"/>
                    <a:gd name="T8" fmla="*/ 2 w 194"/>
                    <a:gd name="T9" fmla="*/ 155 h 296"/>
                    <a:gd name="T10" fmla="*/ 4 w 194"/>
                    <a:gd name="T11" fmla="*/ 159 h 296"/>
                    <a:gd name="T12" fmla="*/ 8 w 194"/>
                    <a:gd name="T13" fmla="*/ 163 h 296"/>
                    <a:gd name="T14" fmla="*/ 12 w 194"/>
                    <a:gd name="T15" fmla="*/ 165 h 296"/>
                    <a:gd name="T16" fmla="*/ 16 w 194"/>
                    <a:gd name="T17" fmla="*/ 166 h 296"/>
                    <a:gd name="T18" fmla="*/ 21 w 194"/>
                    <a:gd name="T19" fmla="*/ 166 h 296"/>
                    <a:gd name="T20" fmla="*/ 126 w 194"/>
                    <a:gd name="T21" fmla="*/ 295 h 296"/>
                    <a:gd name="T22" fmla="*/ 159 w 194"/>
                    <a:gd name="T23" fmla="*/ 142 h 296"/>
                    <a:gd name="T24" fmla="*/ 159 w 194"/>
                    <a:gd name="T25" fmla="*/ 138 h 296"/>
                    <a:gd name="T26" fmla="*/ 157 w 194"/>
                    <a:gd name="T27" fmla="*/ 136 h 296"/>
                    <a:gd name="T28" fmla="*/ 154 w 194"/>
                    <a:gd name="T29" fmla="*/ 133 h 296"/>
                    <a:gd name="T30" fmla="*/ 152 w 194"/>
                    <a:gd name="T31" fmla="*/ 131 h 296"/>
                    <a:gd name="T32" fmla="*/ 148 w 194"/>
                    <a:gd name="T33" fmla="*/ 130 h 296"/>
                    <a:gd name="T34" fmla="*/ 144 w 194"/>
                    <a:gd name="T35" fmla="*/ 129 h 296"/>
                    <a:gd name="T36" fmla="*/ 140 w 194"/>
                    <a:gd name="T37" fmla="*/ 129 h 296"/>
                    <a:gd name="T38" fmla="*/ 137 w 194"/>
                    <a:gd name="T39" fmla="*/ 129 h 296"/>
                    <a:gd name="T40" fmla="*/ 93 w 194"/>
                    <a:gd name="T41" fmla="*/ 75 h 296"/>
                    <a:gd name="T42" fmla="*/ 179 w 194"/>
                    <a:gd name="T43" fmla="*/ 93 h 296"/>
                    <a:gd name="T44" fmla="*/ 183 w 194"/>
                    <a:gd name="T45" fmla="*/ 92 h 296"/>
                    <a:gd name="T46" fmla="*/ 185 w 194"/>
                    <a:gd name="T47" fmla="*/ 91 h 296"/>
                    <a:gd name="T48" fmla="*/ 189 w 194"/>
                    <a:gd name="T49" fmla="*/ 89 h 296"/>
                    <a:gd name="T50" fmla="*/ 191 w 194"/>
                    <a:gd name="T51" fmla="*/ 86 h 296"/>
                    <a:gd name="T52" fmla="*/ 192 w 194"/>
                    <a:gd name="T53" fmla="*/ 83 h 296"/>
                    <a:gd name="T54" fmla="*/ 193 w 194"/>
                    <a:gd name="T55" fmla="*/ 78 h 296"/>
                    <a:gd name="T56" fmla="*/ 192 w 194"/>
                    <a:gd name="T57" fmla="*/ 74 h 296"/>
                    <a:gd name="T58" fmla="*/ 190 w 194"/>
                    <a:gd name="T59" fmla="*/ 70 h 296"/>
                    <a:gd name="T60" fmla="*/ 188 w 194"/>
                    <a:gd name="T61" fmla="*/ 68 h 296"/>
                    <a:gd name="T62" fmla="*/ 184 w 194"/>
                    <a:gd name="T63" fmla="*/ 65 h 296"/>
                    <a:gd name="T64" fmla="*/ 181 w 194"/>
                    <a:gd name="T65" fmla="*/ 64 h 296"/>
                    <a:gd name="T66" fmla="*/ 122 w 194"/>
                    <a:gd name="T67" fmla="*/ 64 h 296"/>
                    <a:gd name="T68" fmla="*/ 112 w 194"/>
                    <a:gd name="T69" fmla="*/ 42 h 296"/>
                    <a:gd name="T70" fmla="*/ 113 w 194"/>
                    <a:gd name="T71" fmla="*/ 37 h 296"/>
                    <a:gd name="T72" fmla="*/ 114 w 194"/>
                    <a:gd name="T73" fmla="*/ 30 h 296"/>
                    <a:gd name="T74" fmla="*/ 114 w 194"/>
                    <a:gd name="T75" fmla="*/ 24 h 296"/>
                    <a:gd name="T76" fmla="*/ 112 w 194"/>
                    <a:gd name="T77" fmla="*/ 19 h 296"/>
                    <a:gd name="T78" fmla="*/ 110 w 194"/>
                    <a:gd name="T79" fmla="*/ 15 h 296"/>
                    <a:gd name="T80" fmla="*/ 107 w 194"/>
                    <a:gd name="T81" fmla="*/ 10 h 296"/>
                    <a:gd name="T82" fmla="*/ 103 w 194"/>
                    <a:gd name="T83" fmla="*/ 7 h 296"/>
                    <a:gd name="T84" fmla="*/ 98 w 194"/>
                    <a:gd name="T85" fmla="*/ 3 h 296"/>
                    <a:gd name="T86" fmla="*/ 93 w 194"/>
                    <a:gd name="T87" fmla="*/ 1 h 296"/>
                    <a:gd name="T88" fmla="*/ 87 w 194"/>
                    <a:gd name="T89" fmla="*/ 0 h 296"/>
                    <a:gd name="T90" fmla="*/ 81 w 194"/>
                    <a:gd name="T91" fmla="*/ 0 h 296"/>
                    <a:gd name="T92" fmla="*/ 75 w 194"/>
                    <a:gd name="T93" fmla="*/ 1 h 296"/>
                    <a:gd name="T94" fmla="*/ 69 w 194"/>
                    <a:gd name="T95" fmla="*/ 3 h 296"/>
                    <a:gd name="T96" fmla="*/ 63 w 194"/>
                    <a:gd name="T97" fmla="*/ 6 h 296"/>
                    <a:gd name="T98" fmla="*/ 59 w 194"/>
                    <a:gd name="T99" fmla="*/ 11 h 296"/>
                    <a:gd name="T100" fmla="*/ 55 w 194"/>
                    <a:gd name="T101" fmla="*/ 17 h 296"/>
                    <a:gd name="T102" fmla="*/ 53 w 194"/>
                    <a:gd name="T103" fmla="*/ 23 h 29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94"/>
                    <a:gd name="T157" fmla="*/ 0 h 296"/>
                    <a:gd name="T158" fmla="*/ 194 w 194"/>
                    <a:gd name="T159" fmla="*/ 296 h 29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94" h="296">
                      <a:moveTo>
                        <a:pt x="53" y="23"/>
                      </a:moveTo>
                      <a:lnTo>
                        <a:pt x="2" y="137"/>
                      </a:lnTo>
                      <a:lnTo>
                        <a:pt x="1" y="138"/>
                      </a:lnTo>
                      <a:lnTo>
                        <a:pt x="1" y="140"/>
                      </a:lnTo>
                      <a:lnTo>
                        <a:pt x="0" y="142"/>
                      </a:lnTo>
                      <a:lnTo>
                        <a:pt x="0" y="145"/>
                      </a:lnTo>
                      <a:lnTo>
                        <a:pt x="0" y="147"/>
                      </a:lnTo>
                      <a:lnTo>
                        <a:pt x="0" y="150"/>
                      </a:lnTo>
                      <a:lnTo>
                        <a:pt x="1" y="152"/>
                      </a:lnTo>
                      <a:lnTo>
                        <a:pt x="2" y="155"/>
                      </a:lnTo>
                      <a:lnTo>
                        <a:pt x="3" y="157"/>
                      </a:lnTo>
                      <a:lnTo>
                        <a:pt x="4" y="159"/>
                      </a:lnTo>
                      <a:lnTo>
                        <a:pt x="6" y="161"/>
                      </a:lnTo>
                      <a:lnTo>
                        <a:pt x="8" y="163"/>
                      </a:lnTo>
                      <a:lnTo>
                        <a:pt x="10" y="164"/>
                      </a:lnTo>
                      <a:lnTo>
                        <a:pt x="12" y="165"/>
                      </a:lnTo>
                      <a:lnTo>
                        <a:pt x="14" y="165"/>
                      </a:lnTo>
                      <a:lnTo>
                        <a:pt x="16" y="166"/>
                      </a:lnTo>
                      <a:lnTo>
                        <a:pt x="18" y="166"/>
                      </a:lnTo>
                      <a:lnTo>
                        <a:pt x="21" y="166"/>
                      </a:lnTo>
                      <a:lnTo>
                        <a:pt x="126" y="166"/>
                      </a:lnTo>
                      <a:lnTo>
                        <a:pt x="126" y="295"/>
                      </a:lnTo>
                      <a:lnTo>
                        <a:pt x="159" y="295"/>
                      </a:lnTo>
                      <a:lnTo>
                        <a:pt x="159" y="142"/>
                      </a:lnTo>
                      <a:lnTo>
                        <a:pt x="159" y="140"/>
                      </a:lnTo>
                      <a:lnTo>
                        <a:pt x="159" y="138"/>
                      </a:lnTo>
                      <a:lnTo>
                        <a:pt x="158" y="137"/>
                      </a:lnTo>
                      <a:lnTo>
                        <a:pt x="157" y="136"/>
                      </a:lnTo>
                      <a:lnTo>
                        <a:pt x="156" y="135"/>
                      </a:lnTo>
                      <a:lnTo>
                        <a:pt x="154" y="133"/>
                      </a:lnTo>
                      <a:lnTo>
                        <a:pt x="153" y="132"/>
                      </a:lnTo>
                      <a:lnTo>
                        <a:pt x="152" y="131"/>
                      </a:lnTo>
                      <a:lnTo>
                        <a:pt x="150" y="131"/>
                      </a:lnTo>
                      <a:lnTo>
                        <a:pt x="148" y="130"/>
                      </a:lnTo>
                      <a:lnTo>
                        <a:pt x="146" y="130"/>
                      </a:lnTo>
                      <a:lnTo>
                        <a:pt x="144" y="129"/>
                      </a:lnTo>
                      <a:lnTo>
                        <a:pt x="142" y="129"/>
                      </a:lnTo>
                      <a:lnTo>
                        <a:pt x="140" y="129"/>
                      </a:lnTo>
                      <a:lnTo>
                        <a:pt x="139" y="129"/>
                      </a:lnTo>
                      <a:lnTo>
                        <a:pt x="137" y="129"/>
                      </a:lnTo>
                      <a:lnTo>
                        <a:pt x="76" y="125"/>
                      </a:lnTo>
                      <a:lnTo>
                        <a:pt x="93" y="75"/>
                      </a:lnTo>
                      <a:lnTo>
                        <a:pt x="105" y="93"/>
                      </a:lnTo>
                      <a:lnTo>
                        <a:pt x="179" y="93"/>
                      </a:lnTo>
                      <a:lnTo>
                        <a:pt x="181" y="92"/>
                      </a:lnTo>
                      <a:lnTo>
                        <a:pt x="183" y="92"/>
                      </a:lnTo>
                      <a:lnTo>
                        <a:pt x="184" y="91"/>
                      </a:lnTo>
                      <a:lnTo>
                        <a:pt x="185" y="91"/>
                      </a:lnTo>
                      <a:lnTo>
                        <a:pt x="187" y="90"/>
                      </a:lnTo>
                      <a:lnTo>
                        <a:pt x="189" y="89"/>
                      </a:lnTo>
                      <a:lnTo>
                        <a:pt x="190" y="87"/>
                      </a:lnTo>
                      <a:lnTo>
                        <a:pt x="191" y="86"/>
                      </a:lnTo>
                      <a:lnTo>
                        <a:pt x="192" y="84"/>
                      </a:lnTo>
                      <a:lnTo>
                        <a:pt x="192" y="83"/>
                      </a:lnTo>
                      <a:lnTo>
                        <a:pt x="193" y="81"/>
                      </a:lnTo>
                      <a:lnTo>
                        <a:pt x="193" y="78"/>
                      </a:lnTo>
                      <a:lnTo>
                        <a:pt x="193" y="76"/>
                      </a:lnTo>
                      <a:lnTo>
                        <a:pt x="192" y="74"/>
                      </a:lnTo>
                      <a:lnTo>
                        <a:pt x="191" y="72"/>
                      </a:lnTo>
                      <a:lnTo>
                        <a:pt x="190" y="70"/>
                      </a:lnTo>
                      <a:lnTo>
                        <a:pt x="189" y="69"/>
                      </a:lnTo>
                      <a:lnTo>
                        <a:pt x="188" y="68"/>
                      </a:lnTo>
                      <a:lnTo>
                        <a:pt x="186" y="66"/>
                      </a:lnTo>
                      <a:lnTo>
                        <a:pt x="184" y="65"/>
                      </a:lnTo>
                      <a:lnTo>
                        <a:pt x="184" y="64"/>
                      </a:lnTo>
                      <a:lnTo>
                        <a:pt x="181" y="64"/>
                      </a:lnTo>
                      <a:lnTo>
                        <a:pt x="179" y="64"/>
                      </a:lnTo>
                      <a:lnTo>
                        <a:pt x="122" y="64"/>
                      </a:lnTo>
                      <a:lnTo>
                        <a:pt x="110" y="44"/>
                      </a:lnTo>
                      <a:lnTo>
                        <a:pt x="112" y="42"/>
                      </a:lnTo>
                      <a:lnTo>
                        <a:pt x="113" y="39"/>
                      </a:lnTo>
                      <a:lnTo>
                        <a:pt x="113" y="37"/>
                      </a:lnTo>
                      <a:lnTo>
                        <a:pt x="114" y="34"/>
                      </a:lnTo>
                      <a:lnTo>
                        <a:pt x="114" y="30"/>
                      </a:lnTo>
                      <a:lnTo>
                        <a:pt x="114" y="28"/>
                      </a:lnTo>
                      <a:lnTo>
                        <a:pt x="114" y="24"/>
                      </a:lnTo>
                      <a:lnTo>
                        <a:pt x="113" y="22"/>
                      </a:lnTo>
                      <a:lnTo>
                        <a:pt x="112" y="19"/>
                      </a:lnTo>
                      <a:lnTo>
                        <a:pt x="111" y="17"/>
                      </a:lnTo>
                      <a:lnTo>
                        <a:pt x="110" y="15"/>
                      </a:lnTo>
                      <a:lnTo>
                        <a:pt x="109" y="13"/>
                      </a:lnTo>
                      <a:lnTo>
                        <a:pt x="107" y="10"/>
                      </a:lnTo>
                      <a:lnTo>
                        <a:pt x="105" y="9"/>
                      </a:lnTo>
                      <a:lnTo>
                        <a:pt x="103" y="7"/>
                      </a:lnTo>
                      <a:lnTo>
                        <a:pt x="101" y="5"/>
                      </a:lnTo>
                      <a:lnTo>
                        <a:pt x="98" y="3"/>
                      </a:lnTo>
                      <a:lnTo>
                        <a:pt x="96" y="3"/>
                      </a:lnTo>
                      <a:lnTo>
                        <a:pt x="93" y="1"/>
                      </a:lnTo>
                      <a:lnTo>
                        <a:pt x="90" y="1"/>
                      </a:lnTo>
                      <a:lnTo>
                        <a:pt x="87" y="0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8" y="0"/>
                      </a:lnTo>
                      <a:lnTo>
                        <a:pt x="75" y="1"/>
                      </a:lnTo>
                      <a:lnTo>
                        <a:pt x="72" y="2"/>
                      </a:lnTo>
                      <a:lnTo>
                        <a:pt x="69" y="3"/>
                      </a:lnTo>
                      <a:lnTo>
                        <a:pt x="66" y="4"/>
                      </a:lnTo>
                      <a:lnTo>
                        <a:pt x="63" y="6"/>
                      </a:lnTo>
                      <a:lnTo>
                        <a:pt x="61" y="9"/>
                      </a:lnTo>
                      <a:lnTo>
                        <a:pt x="59" y="11"/>
                      </a:lnTo>
                      <a:lnTo>
                        <a:pt x="57" y="13"/>
                      </a:lnTo>
                      <a:lnTo>
                        <a:pt x="55" y="17"/>
                      </a:lnTo>
                      <a:lnTo>
                        <a:pt x="53" y="19"/>
                      </a:lnTo>
                      <a:lnTo>
                        <a:pt x="53" y="23"/>
                      </a:lnTo>
                    </a:path>
                  </a:pathLst>
                </a:custGeom>
                <a:solidFill>
                  <a:srgbClr val="FC0128"/>
                </a:solidFill>
                <a:ln w="1270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3361" name="Group 104"/>
            <p:cNvGrpSpPr>
              <a:grpSpLocks/>
            </p:cNvGrpSpPr>
            <p:nvPr/>
          </p:nvGrpSpPr>
          <p:grpSpPr bwMode="auto">
            <a:xfrm>
              <a:off x="2812" y="2468"/>
              <a:ext cx="967" cy="448"/>
              <a:chOff x="2812" y="2468"/>
              <a:chExt cx="967" cy="448"/>
            </a:xfrm>
          </p:grpSpPr>
          <p:grpSp>
            <p:nvGrpSpPr>
              <p:cNvPr id="13383" name="Group 105"/>
              <p:cNvGrpSpPr>
                <a:grpSpLocks/>
              </p:cNvGrpSpPr>
              <p:nvPr/>
            </p:nvGrpSpPr>
            <p:grpSpPr bwMode="auto">
              <a:xfrm>
                <a:off x="2812" y="2468"/>
                <a:ext cx="305" cy="448"/>
                <a:chOff x="2812" y="2468"/>
                <a:chExt cx="305" cy="448"/>
              </a:xfrm>
            </p:grpSpPr>
            <p:grpSp>
              <p:nvGrpSpPr>
                <p:cNvPr id="13397" name="Group 106"/>
                <p:cNvGrpSpPr>
                  <a:grpSpLocks/>
                </p:cNvGrpSpPr>
                <p:nvPr/>
              </p:nvGrpSpPr>
              <p:grpSpPr bwMode="auto">
                <a:xfrm>
                  <a:off x="2812" y="2468"/>
                  <a:ext cx="305" cy="448"/>
                  <a:chOff x="2812" y="2468"/>
                  <a:chExt cx="305" cy="448"/>
                </a:xfrm>
              </p:grpSpPr>
              <p:sp>
                <p:nvSpPr>
                  <p:cNvPr id="13399" name="AutoShape 107"/>
                  <p:cNvSpPr>
                    <a:spLocks noChangeArrowheads="1"/>
                  </p:cNvSpPr>
                  <p:nvPr/>
                </p:nvSpPr>
                <p:spPr bwMode="auto">
                  <a:xfrm>
                    <a:off x="2812" y="2539"/>
                    <a:ext cx="305" cy="377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F6BF6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00" name="AutoShape 108"/>
                  <p:cNvSpPr>
                    <a:spLocks noChangeArrowheads="1"/>
                  </p:cNvSpPr>
                  <p:nvPr/>
                </p:nvSpPr>
                <p:spPr bwMode="auto">
                  <a:xfrm>
                    <a:off x="2882" y="2468"/>
                    <a:ext cx="235" cy="78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F6BF6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3398" name="AutoShape 109"/>
                <p:cNvSpPr>
                  <a:spLocks noChangeArrowheads="1"/>
                </p:cNvSpPr>
                <p:nvPr/>
              </p:nvSpPr>
              <p:spPr bwMode="auto">
                <a:xfrm>
                  <a:off x="2874" y="2572"/>
                  <a:ext cx="158" cy="27"/>
                </a:xfrm>
                <a:prstGeom prst="parallelogram">
                  <a:avLst>
                    <a:gd name="adj" fmla="val 146269"/>
                  </a:avLst>
                </a:prstGeom>
                <a:solidFill>
                  <a:srgbClr val="F6BF69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84" name="Group 110"/>
              <p:cNvGrpSpPr>
                <a:grpSpLocks/>
              </p:cNvGrpSpPr>
              <p:nvPr/>
            </p:nvGrpSpPr>
            <p:grpSpPr bwMode="auto">
              <a:xfrm>
                <a:off x="3113" y="2468"/>
                <a:ext cx="378" cy="448"/>
                <a:chOff x="3113" y="2468"/>
                <a:chExt cx="378" cy="448"/>
              </a:xfrm>
            </p:grpSpPr>
            <p:grpSp>
              <p:nvGrpSpPr>
                <p:cNvPr id="13392" name="Group 111"/>
                <p:cNvGrpSpPr>
                  <a:grpSpLocks/>
                </p:cNvGrpSpPr>
                <p:nvPr/>
              </p:nvGrpSpPr>
              <p:grpSpPr bwMode="auto">
                <a:xfrm>
                  <a:off x="3113" y="2468"/>
                  <a:ext cx="378" cy="448"/>
                  <a:chOff x="3113" y="2468"/>
                  <a:chExt cx="378" cy="448"/>
                </a:xfrm>
              </p:grpSpPr>
              <p:sp>
                <p:nvSpPr>
                  <p:cNvPr id="13395" name="AutoShape 112"/>
                  <p:cNvSpPr>
                    <a:spLocks noChangeArrowheads="1"/>
                  </p:cNvSpPr>
                  <p:nvPr/>
                </p:nvSpPr>
                <p:spPr bwMode="auto">
                  <a:xfrm>
                    <a:off x="3113" y="2539"/>
                    <a:ext cx="378" cy="377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A2C1FE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96" name="AutoShape 113"/>
                  <p:cNvSpPr>
                    <a:spLocks noChangeArrowheads="1"/>
                  </p:cNvSpPr>
                  <p:nvPr/>
                </p:nvSpPr>
                <p:spPr bwMode="auto">
                  <a:xfrm>
                    <a:off x="3199" y="2468"/>
                    <a:ext cx="292" cy="78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A2C1FE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3393" name="Oval 114"/>
                <p:cNvSpPr>
                  <a:spLocks noChangeArrowheads="1"/>
                </p:cNvSpPr>
                <p:nvPr/>
              </p:nvSpPr>
              <p:spPr bwMode="auto">
                <a:xfrm>
                  <a:off x="3228" y="2504"/>
                  <a:ext cx="49" cy="2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94" name="AutoShape 115"/>
                <p:cNvSpPr>
                  <a:spLocks noChangeArrowheads="1"/>
                </p:cNvSpPr>
                <p:nvPr/>
              </p:nvSpPr>
              <p:spPr bwMode="auto">
                <a:xfrm>
                  <a:off x="3160" y="2714"/>
                  <a:ext cx="198" cy="84"/>
                </a:xfrm>
                <a:prstGeom prst="octagon">
                  <a:avLst>
                    <a:gd name="adj" fmla="val 29282"/>
                  </a:avLst>
                </a:prstGeom>
                <a:solidFill>
                  <a:srgbClr val="A2C1FE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3385" name="Freeform 116"/>
              <p:cNvSpPr>
                <a:spLocks/>
              </p:cNvSpPr>
              <p:nvPr/>
            </p:nvSpPr>
            <p:spPr bwMode="auto">
              <a:xfrm>
                <a:off x="3677" y="2697"/>
                <a:ext cx="86" cy="192"/>
              </a:xfrm>
              <a:custGeom>
                <a:avLst/>
                <a:gdLst>
                  <a:gd name="T0" fmla="*/ 62 w 86"/>
                  <a:gd name="T1" fmla="*/ 0 h 192"/>
                  <a:gd name="T2" fmla="*/ 85 w 86"/>
                  <a:gd name="T3" fmla="*/ 0 h 192"/>
                  <a:gd name="T4" fmla="*/ 23 w 86"/>
                  <a:gd name="T5" fmla="*/ 191 h 192"/>
                  <a:gd name="T6" fmla="*/ 0 w 86"/>
                  <a:gd name="T7" fmla="*/ 191 h 192"/>
                  <a:gd name="T8" fmla="*/ 62 w 86"/>
                  <a:gd name="T9" fmla="*/ 0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"/>
                  <a:gd name="T16" fmla="*/ 0 h 192"/>
                  <a:gd name="T17" fmla="*/ 86 w 86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" h="192">
                    <a:moveTo>
                      <a:pt x="62" y="0"/>
                    </a:moveTo>
                    <a:lnTo>
                      <a:pt x="85" y="0"/>
                    </a:lnTo>
                    <a:lnTo>
                      <a:pt x="23" y="191"/>
                    </a:lnTo>
                    <a:lnTo>
                      <a:pt x="0" y="191"/>
                    </a:lnTo>
                    <a:lnTo>
                      <a:pt x="62" y="0"/>
                    </a:lnTo>
                  </a:path>
                </a:pathLst>
              </a:custGeom>
              <a:solidFill>
                <a:srgbClr val="FC0128"/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86" name="Rectangle 117"/>
              <p:cNvSpPr>
                <a:spLocks noChangeArrowheads="1"/>
              </p:cNvSpPr>
              <p:nvPr/>
            </p:nvSpPr>
            <p:spPr bwMode="auto">
              <a:xfrm>
                <a:off x="3673" y="2697"/>
                <a:ext cx="106" cy="16"/>
              </a:xfrm>
              <a:prstGeom prst="rect">
                <a:avLst/>
              </a:prstGeom>
              <a:solidFill>
                <a:srgbClr val="FC0128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87" name="Rectangle 118"/>
              <p:cNvSpPr>
                <a:spLocks noChangeArrowheads="1"/>
              </p:cNvSpPr>
              <p:nvPr/>
            </p:nvSpPr>
            <p:spPr bwMode="auto">
              <a:xfrm>
                <a:off x="3680" y="2778"/>
                <a:ext cx="82" cy="16"/>
              </a:xfrm>
              <a:prstGeom prst="rect">
                <a:avLst/>
              </a:prstGeom>
              <a:solidFill>
                <a:srgbClr val="FC0128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88" name="Rectangle 119"/>
              <p:cNvSpPr>
                <a:spLocks noChangeArrowheads="1"/>
              </p:cNvSpPr>
              <p:nvPr/>
            </p:nvSpPr>
            <p:spPr bwMode="auto">
              <a:xfrm>
                <a:off x="3497" y="2778"/>
                <a:ext cx="103" cy="11"/>
              </a:xfrm>
              <a:prstGeom prst="rect">
                <a:avLst/>
              </a:prstGeom>
              <a:solidFill>
                <a:srgbClr val="FC0128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3389" name="Group 120"/>
              <p:cNvGrpSpPr>
                <a:grpSpLocks/>
              </p:cNvGrpSpPr>
              <p:nvPr/>
            </p:nvGrpSpPr>
            <p:grpSpPr bwMode="auto">
              <a:xfrm>
                <a:off x="3495" y="2525"/>
                <a:ext cx="194" cy="364"/>
                <a:chOff x="3495" y="2525"/>
                <a:chExt cx="194" cy="364"/>
              </a:xfrm>
            </p:grpSpPr>
            <p:sp>
              <p:nvSpPr>
                <p:cNvPr id="13390" name="Oval 121"/>
                <p:cNvSpPr>
                  <a:spLocks noChangeArrowheads="1"/>
                </p:cNvSpPr>
                <p:nvPr/>
              </p:nvSpPr>
              <p:spPr bwMode="auto">
                <a:xfrm>
                  <a:off x="3571" y="2525"/>
                  <a:ext cx="48" cy="48"/>
                </a:xfrm>
                <a:prstGeom prst="ellipse">
                  <a:avLst/>
                </a:prstGeom>
                <a:solidFill>
                  <a:srgbClr val="FC0128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91" name="Freeform 122"/>
                <p:cNvSpPr>
                  <a:spLocks/>
                </p:cNvSpPr>
                <p:nvPr/>
              </p:nvSpPr>
              <p:spPr bwMode="auto">
                <a:xfrm>
                  <a:off x="3495" y="2593"/>
                  <a:ext cx="194" cy="296"/>
                </a:xfrm>
                <a:custGeom>
                  <a:avLst/>
                  <a:gdLst>
                    <a:gd name="T0" fmla="*/ 2 w 194"/>
                    <a:gd name="T1" fmla="*/ 137 h 296"/>
                    <a:gd name="T2" fmla="*/ 1 w 194"/>
                    <a:gd name="T3" fmla="*/ 140 h 296"/>
                    <a:gd name="T4" fmla="*/ 0 w 194"/>
                    <a:gd name="T5" fmla="*/ 145 h 296"/>
                    <a:gd name="T6" fmla="*/ 0 w 194"/>
                    <a:gd name="T7" fmla="*/ 150 h 296"/>
                    <a:gd name="T8" fmla="*/ 2 w 194"/>
                    <a:gd name="T9" fmla="*/ 155 h 296"/>
                    <a:gd name="T10" fmla="*/ 4 w 194"/>
                    <a:gd name="T11" fmla="*/ 159 h 296"/>
                    <a:gd name="T12" fmla="*/ 8 w 194"/>
                    <a:gd name="T13" fmla="*/ 163 h 296"/>
                    <a:gd name="T14" fmla="*/ 12 w 194"/>
                    <a:gd name="T15" fmla="*/ 165 h 296"/>
                    <a:gd name="T16" fmla="*/ 16 w 194"/>
                    <a:gd name="T17" fmla="*/ 166 h 296"/>
                    <a:gd name="T18" fmla="*/ 21 w 194"/>
                    <a:gd name="T19" fmla="*/ 166 h 296"/>
                    <a:gd name="T20" fmla="*/ 126 w 194"/>
                    <a:gd name="T21" fmla="*/ 295 h 296"/>
                    <a:gd name="T22" fmla="*/ 159 w 194"/>
                    <a:gd name="T23" fmla="*/ 142 h 296"/>
                    <a:gd name="T24" fmla="*/ 159 w 194"/>
                    <a:gd name="T25" fmla="*/ 138 h 296"/>
                    <a:gd name="T26" fmla="*/ 157 w 194"/>
                    <a:gd name="T27" fmla="*/ 136 h 296"/>
                    <a:gd name="T28" fmla="*/ 154 w 194"/>
                    <a:gd name="T29" fmla="*/ 133 h 296"/>
                    <a:gd name="T30" fmla="*/ 152 w 194"/>
                    <a:gd name="T31" fmla="*/ 131 h 296"/>
                    <a:gd name="T32" fmla="*/ 148 w 194"/>
                    <a:gd name="T33" fmla="*/ 130 h 296"/>
                    <a:gd name="T34" fmla="*/ 144 w 194"/>
                    <a:gd name="T35" fmla="*/ 129 h 296"/>
                    <a:gd name="T36" fmla="*/ 140 w 194"/>
                    <a:gd name="T37" fmla="*/ 129 h 296"/>
                    <a:gd name="T38" fmla="*/ 137 w 194"/>
                    <a:gd name="T39" fmla="*/ 129 h 296"/>
                    <a:gd name="T40" fmla="*/ 93 w 194"/>
                    <a:gd name="T41" fmla="*/ 75 h 296"/>
                    <a:gd name="T42" fmla="*/ 179 w 194"/>
                    <a:gd name="T43" fmla="*/ 93 h 296"/>
                    <a:gd name="T44" fmla="*/ 183 w 194"/>
                    <a:gd name="T45" fmla="*/ 92 h 296"/>
                    <a:gd name="T46" fmla="*/ 185 w 194"/>
                    <a:gd name="T47" fmla="*/ 91 h 296"/>
                    <a:gd name="T48" fmla="*/ 189 w 194"/>
                    <a:gd name="T49" fmla="*/ 89 h 296"/>
                    <a:gd name="T50" fmla="*/ 191 w 194"/>
                    <a:gd name="T51" fmla="*/ 86 h 296"/>
                    <a:gd name="T52" fmla="*/ 192 w 194"/>
                    <a:gd name="T53" fmla="*/ 83 h 296"/>
                    <a:gd name="T54" fmla="*/ 193 w 194"/>
                    <a:gd name="T55" fmla="*/ 78 h 296"/>
                    <a:gd name="T56" fmla="*/ 192 w 194"/>
                    <a:gd name="T57" fmla="*/ 74 h 296"/>
                    <a:gd name="T58" fmla="*/ 190 w 194"/>
                    <a:gd name="T59" fmla="*/ 70 h 296"/>
                    <a:gd name="T60" fmla="*/ 188 w 194"/>
                    <a:gd name="T61" fmla="*/ 68 h 296"/>
                    <a:gd name="T62" fmla="*/ 184 w 194"/>
                    <a:gd name="T63" fmla="*/ 65 h 296"/>
                    <a:gd name="T64" fmla="*/ 181 w 194"/>
                    <a:gd name="T65" fmla="*/ 64 h 296"/>
                    <a:gd name="T66" fmla="*/ 122 w 194"/>
                    <a:gd name="T67" fmla="*/ 64 h 296"/>
                    <a:gd name="T68" fmla="*/ 112 w 194"/>
                    <a:gd name="T69" fmla="*/ 42 h 296"/>
                    <a:gd name="T70" fmla="*/ 113 w 194"/>
                    <a:gd name="T71" fmla="*/ 37 h 296"/>
                    <a:gd name="T72" fmla="*/ 114 w 194"/>
                    <a:gd name="T73" fmla="*/ 30 h 296"/>
                    <a:gd name="T74" fmla="*/ 114 w 194"/>
                    <a:gd name="T75" fmla="*/ 24 h 296"/>
                    <a:gd name="T76" fmla="*/ 112 w 194"/>
                    <a:gd name="T77" fmla="*/ 19 h 296"/>
                    <a:gd name="T78" fmla="*/ 110 w 194"/>
                    <a:gd name="T79" fmla="*/ 15 h 296"/>
                    <a:gd name="T80" fmla="*/ 107 w 194"/>
                    <a:gd name="T81" fmla="*/ 10 h 296"/>
                    <a:gd name="T82" fmla="*/ 103 w 194"/>
                    <a:gd name="T83" fmla="*/ 7 h 296"/>
                    <a:gd name="T84" fmla="*/ 98 w 194"/>
                    <a:gd name="T85" fmla="*/ 3 h 296"/>
                    <a:gd name="T86" fmla="*/ 93 w 194"/>
                    <a:gd name="T87" fmla="*/ 1 h 296"/>
                    <a:gd name="T88" fmla="*/ 87 w 194"/>
                    <a:gd name="T89" fmla="*/ 0 h 296"/>
                    <a:gd name="T90" fmla="*/ 81 w 194"/>
                    <a:gd name="T91" fmla="*/ 0 h 296"/>
                    <a:gd name="T92" fmla="*/ 75 w 194"/>
                    <a:gd name="T93" fmla="*/ 1 h 296"/>
                    <a:gd name="T94" fmla="*/ 69 w 194"/>
                    <a:gd name="T95" fmla="*/ 3 h 296"/>
                    <a:gd name="T96" fmla="*/ 63 w 194"/>
                    <a:gd name="T97" fmla="*/ 6 h 296"/>
                    <a:gd name="T98" fmla="*/ 59 w 194"/>
                    <a:gd name="T99" fmla="*/ 11 h 296"/>
                    <a:gd name="T100" fmla="*/ 55 w 194"/>
                    <a:gd name="T101" fmla="*/ 17 h 296"/>
                    <a:gd name="T102" fmla="*/ 53 w 194"/>
                    <a:gd name="T103" fmla="*/ 23 h 29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94"/>
                    <a:gd name="T157" fmla="*/ 0 h 296"/>
                    <a:gd name="T158" fmla="*/ 194 w 194"/>
                    <a:gd name="T159" fmla="*/ 296 h 29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94" h="296">
                      <a:moveTo>
                        <a:pt x="53" y="23"/>
                      </a:moveTo>
                      <a:lnTo>
                        <a:pt x="2" y="137"/>
                      </a:lnTo>
                      <a:lnTo>
                        <a:pt x="1" y="138"/>
                      </a:lnTo>
                      <a:lnTo>
                        <a:pt x="1" y="140"/>
                      </a:lnTo>
                      <a:lnTo>
                        <a:pt x="0" y="142"/>
                      </a:lnTo>
                      <a:lnTo>
                        <a:pt x="0" y="145"/>
                      </a:lnTo>
                      <a:lnTo>
                        <a:pt x="0" y="147"/>
                      </a:lnTo>
                      <a:lnTo>
                        <a:pt x="0" y="150"/>
                      </a:lnTo>
                      <a:lnTo>
                        <a:pt x="1" y="152"/>
                      </a:lnTo>
                      <a:lnTo>
                        <a:pt x="2" y="155"/>
                      </a:lnTo>
                      <a:lnTo>
                        <a:pt x="3" y="157"/>
                      </a:lnTo>
                      <a:lnTo>
                        <a:pt x="4" y="159"/>
                      </a:lnTo>
                      <a:lnTo>
                        <a:pt x="6" y="161"/>
                      </a:lnTo>
                      <a:lnTo>
                        <a:pt x="8" y="163"/>
                      </a:lnTo>
                      <a:lnTo>
                        <a:pt x="10" y="164"/>
                      </a:lnTo>
                      <a:lnTo>
                        <a:pt x="12" y="165"/>
                      </a:lnTo>
                      <a:lnTo>
                        <a:pt x="14" y="165"/>
                      </a:lnTo>
                      <a:lnTo>
                        <a:pt x="16" y="166"/>
                      </a:lnTo>
                      <a:lnTo>
                        <a:pt x="18" y="166"/>
                      </a:lnTo>
                      <a:lnTo>
                        <a:pt x="21" y="166"/>
                      </a:lnTo>
                      <a:lnTo>
                        <a:pt x="126" y="166"/>
                      </a:lnTo>
                      <a:lnTo>
                        <a:pt x="126" y="295"/>
                      </a:lnTo>
                      <a:lnTo>
                        <a:pt x="159" y="295"/>
                      </a:lnTo>
                      <a:lnTo>
                        <a:pt x="159" y="142"/>
                      </a:lnTo>
                      <a:lnTo>
                        <a:pt x="159" y="140"/>
                      </a:lnTo>
                      <a:lnTo>
                        <a:pt x="159" y="138"/>
                      </a:lnTo>
                      <a:lnTo>
                        <a:pt x="158" y="137"/>
                      </a:lnTo>
                      <a:lnTo>
                        <a:pt x="157" y="136"/>
                      </a:lnTo>
                      <a:lnTo>
                        <a:pt x="156" y="135"/>
                      </a:lnTo>
                      <a:lnTo>
                        <a:pt x="154" y="133"/>
                      </a:lnTo>
                      <a:lnTo>
                        <a:pt x="153" y="132"/>
                      </a:lnTo>
                      <a:lnTo>
                        <a:pt x="152" y="131"/>
                      </a:lnTo>
                      <a:lnTo>
                        <a:pt x="150" y="131"/>
                      </a:lnTo>
                      <a:lnTo>
                        <a:pt x="148" y="130"/>
                      </a:lnTo>
                      <a:lnTo>
                        <a:pt x="146" y="130"/>
                      </a:lnTo>
                      <a:lnTo>
                        <a:pt x="144" y="129"/>
                      </a:lnTo>
                      <a:lnTo>
                        <a:pt x="142" y="129"/>
                      </a:lnTo>
                      <a:lnTo>
                        <a:pt x="140" y="129"/>
                      </a:lnTo>
                      <a:lnTo>
                        <a:pt x="139" y="129"/>
                      </a:lnTo>
                      <a:lnTo>
                        <a:pt x="137" y="129"/>
                      </a:lnTo>
                      <a:lnTo>
                        <a:pt x="76" y="125"/>
                      </a:lnTo>
                      <a:lnTo>
                        <a:pt x="93" y="75"/>
                      </a:lnTo>
                      <a:lnTo>
                        <a:pt x="105" y="93"/>
                      </a:lnTo>
                      <a:lnTo>
                        <a:pt x="179" y="93"/>
                      </a:lnTo>
                      <a:lnTo>
                        <a:pt x="181" y="92"/>
                      </a:lnTo>
                      <a:lnTo>
                        <a:pt x="183" y="92"/>
                      </a:lnTo>
                      <a:lnTo>
                        <a:pt x="184" y="91"/>
                      </a:lnTo>
                      <a:lnTo>
                        <a:pt x="185" y="91"/>
                      </a:lnTo>
                      <a:lnTo>
                        <a:pt x="187" y="90"/>
                      </a:lnTo>
                      <a:lnTo>
                        <a:pt x="189" y="89"/>
                      </a:lnTo>
                      <a:lnTo>
                        <a:pt x="190" y="87"/>
                      </a:lnTo>
                      <a:lnTo>
                        <a:pt x="191" y="86"/>
                      </a:lnTo>
                      <a:lnTo>
                        <a:pt x="192" y="84"/>
                      </a:lnTo>
                      <a:lnTo>
                        <a:pt x="192" y="83"/>
                      </a:lnTo>
                      <a:lnTo>
                        <a:pt x="193" y="81"/>
                      </a:lnTo>
                      <a:lnTo>
                        <a:pt x="193" y="78"/>
                      </a:lnTo>
                      <a:lnTo>
                        <a:pt x="193" y="76"/>
                      </a:lnTo>
                      <a:lnTo>
                        <a:pt x="192" y="74"/>
                      </a:lnTo>
                      <a:lnTo>
                        <a:pt x="191" y="72"/>
                      </a:lnTo>
                      <a:lnTo>
                        <a:pt x="190" y="70"/>
                      </a:lnTo>
                      <a:lnTo>
                        <a:pt x="189" y="69"/>
                      </a:lnTo>
                      <a:lnTo>
                        <a:pt x="188" y="68"/>
                      </a:lnTo>
                      <a:lnTo>
                        <a:pt x="186" y="66"/>
                      </a:lnTo>
                      <a:lnTo>
                        <a:pt x="184" y="65"/>
                      </a:lnTo>
                      <a:lnTo>
                        <a:pt x="184" y="64"/>
                      </a:lnTo>
                      <a:lnTo>
                        <a:pt x="181" y="64"/>
                      </a:lnTo>
                      <a:lnTo>
                        <a:pt x="179" y="64"/>
                      </a:lnTo>
                      <a:lnTo>
                        <a:pt x="122" y="64"/>
                      </a:lnTo>
                      <a:lnTo>
                        <a:pt x="110" y="44"/>
                      </a:lnTo>
                      <a:lnTo>
                        <a:pt x="112" y="42"/>
                      </a:lnTo>
                      <a:lnTo>
                        <a:pt x="113" y="39"/>
                      </a:lnTo>
                      <a:lnTo>
                        <a:pt x="113" y="37"/>
                      </a:lnTo>
                      <a:lnTo>
                        <a:pt x="114" y="34"/>
                      </a:lnTo>
                      <a:lnTo>
                        <a:pt x="114" y="30"/>
                      </a:lnTo>
                      <a:lnTo>
                        <a:pt x="114" y="28"/>
                      </a:lnTo>
                      <a:lnTo>
                        <a:pt x="114" y="24"/>
                      </a:lnTo>
                      <a:lnTo>
                        <a:pt x="113" y="22"/>
                      </a:lnTo>
                      <a:lnTo>
                        <a:pt x="112" y="19"/>
                      </a:lnTo>
                      <a:lnTo>
                        <a:pt x="111" y="17"/>
                      </a:lnTo>
                      <a:lnTo>
                        <a:pt x="110" y="15"/>
                      </a:lnTo>
                      <a:lnTo>
                        <a:pt x="109" y="13"/>
                      </a:lnTo>
                      <a:lnTo>
                        <a:pt x="107" y="10"/>
                      </a:lnTo>
                      <a:lnTo>
                        <a:pt x="105" y="9"/>
                      </a:lnTo>
                      <a:lnTo>
                        <a:pt x="103" y="7"/>
                      </a:lnTo>
                      <a:lnTo>
                        <a:pt x="101" y="5"/>
                      </a:lnTo>
                      <a:lnTo>
                        <a:pt x="98" y="3"/>
                      </a:lnTo>
                      <a:lnTo>
                        <a:pt x="96" y="3"/>
                      </a:lnTo>
                      <a:lnTo>
                        <a:pt x="93" y="1"/>
                      </a:lnTo>
                      <a:lnTo>
                        <a:pt x="90" y="1"/>
                      </a:lnTo>
                      <a:lnTo>
                        <a:pt x="87" y="0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8" y="0"/>
                      </a:lnTo>
                      <a:lnTo>
                        <a:pt x="75" y="1"/>
                      </a:lnTo>
                      <a:lnTo>
                        <a:pt x="72" y="2"/>
                      </a:lnTo>
                      <a:lnTo>
                        <a:pt x="69" y="3"/>
                      </a:lnTo>
                      <a:lnTo>
                        <a:pt x="66" y="4"/>
                      </a:lnTo>
                      <a:lnTo>
                        <a:pt x="63" y="6"/>
                      </a:lnTo>
                      <a:lnTo>
                        <a:pt x="61" y="9"/>
                      </a:lnTo>
                      <a:lnTo>
                        <a:pt x="59" y="11"/>
                      </a:lnTo>
                      <a:lnTo>
                        <a:pt x="57" y="13"/>
                      </a:lnTo>
                      <a:lnTo>
                        <a:pt x="55" y="17"/>
                      </a:lnTo>
                      <a:lnTo>
                        <a:pt x="53" y="19"/>
                      </a:lnTo>
                      <a:lnTo>
                        <a:pt x="53" y="23"/>
                      </a:lnTo>
                    </a:path>
                  </a:pathLst>
                </a:custGeom>
                <a:solidFill>
                  <a:srgbClr val="FC0128"/>
                </a:solidFill>
                <a:ln w="1270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3362" name="Group 123"/>
            <p:cNvGrpSpPr>
              <a:grpSpLocks/>
            </p:cNvGrpSpPr>
            <p:nvPr/>
          </p:nvGrpSpPr>
          <p:grpSpPr bwMode="auto">
            <a:xfrm>
              <a:off x="3852" y="2964"/>
              <a:ext cx="967" cy="448"/>
              <a:chOff x="3852" y="2964"/>
              <a:chExt cx="967" cy="448"/>
            </a:xfrm>
          </p:grpSpPr>
          <p:grpSp>
            <p:nvGrpSpPr>
              <p:cNvPr id="13365" name="Group 124"/>
              <p:cNvGrpSpPr>
                <a:grpSpLocks/>
              </p:cNvGrpSpPr>
              <p:nvPr/>
            </p:nvGrpSpPr>
            <p:grpSpPr bwMode="auto">
              <a:xfrm>
                <a:off x="3852" y="2964"/>
                <a:ext cx="305" cy="448"/>
                <a:chOff x="3852" y="2964"/>
                <a:chExt cx="305" cy="448"/>
              </a:xfrm>
            </p:grpSpPr>
            <p:grpSp>
              <p:nvGrpSpPr>
                <p:cNvPr id="13379" name="Group 125"/>
                <p:cNvGrpSpPr>
                  <a:grpSpLocks/>
                </p:cNvGrpSpPr>
                <p:nvPr/>
              </p:nvGrpSpPr>
              <p:grpSpPr bwMode="auto">
                <a:xfrm>
                  <a:off x="3852" y="2964"/>
                  <a:ext cx="305" cy="448"/>
                  <a:chOff x="3852" y="2964"/>
                  <a:chExt cx="305" cy="448"/>
                </a:xfrm>
              </p:grpSpPr>
              <p:sp>
                <p:nvSpPr>
                  <p:cNvPr id="13381" name="AutoShape 126"/>
                  <p:cNvSpPr>
                    <a:spLocks noChangeArrowheads="1"/>
                  </p:cNvSpPr>
                  <p:nvPr/>
                </p:nvSpPr>
                <p:spPr bwMode="auto">
                  <a:xfrm>
                    <a:off x="3852" y="3035"/>
                    <a:ext cx="305" cy="377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F6BF6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82" name="AutoShape 127"/>
                  <p:cNvSpPr>
                    <a:spLocks noChangeArrowheads="1"/>
                  </p:cNvSpPr>
                  <p:nvPr/>
                </p:nvSpPr>
                <p:spPr bwMode="auto">
                  <a:xfrm>
                    <a:off x="3922" y="2964"/>
                    <a:ext cx="235" cy="78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F6BF6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3380" name="AutoShape 128"/>
                <p:cNvSpPr>
                  <a:spLocks noChangeArrowheads="1"/>
                </p:cNvSpPr>
                <p:nvPr/>
              </p:nvSpPr>
              <p:spPr bwMode="auto">
                <a:xfrm>
                  <a:off x="3914" y="3068"/>
                  <a:ext cx="158" cy="27"/>
                </a:xfrm>
                <a:prstGeom prst="parallelogram">
                  <a:avLst>
                    <a:gd name="adj" fmla="val 146269"/>
                  </a:avLst>
                </a:prstGeom>
                <a:solidFill>
                  <a:srgbClr val="F6BF69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66" name="Group 129"/>
              <p:cNvGrpSpPr>
                <a:grpSpLocks/>
              </p:cNvGrpSpPr>
              <p:nvPr/>
            </p:nvGrpSpPr>
            <p:grpSpPr bwMode="auto">
              <a:xfrm>
                <a:off x="4153" y="2964"/>
                <a:ext cx="378" cy="448"/>
                <a:chOff x="4153" y="2964"/>
                <a:chExt cx="378" cy="448"/>
              </a:xfrm>
            </p:grpSpPr>
            <p:grpSp>
              <p:nvGrpSpPr>
                <p:cNvPr id="13374" name="Group 130"/>
                <p:cNvGrpSpPr>
                  <a:grpSpLocks/>
                </p:cNvGrpSpPr>
                <p:nvPr/>
              </p:nvGrpSpPr>
              <p:grpSpPr bwMode="auto">
                <a:xfrm>
                  <a:off x="4153" y="2964"/>
                  <a:ext cx="378" cy="448"/>
                  <a:chOff x="4153" y="2964"/>
                  <a:chExt cx="378" cy="448"/>
                </a:xfrm>
              </p:grpSpPr>
              <p:sp>
                <p:nvSpPr>
                  <p:cNvPr id="13377" name="AutoShape 131"/>
                  <p:cNvSpPr>
                    <a:spLocks noChangeArrowheads="1"/>
                  </p:cNvSpPr>
                  <p:nvPr/>
                </p:nvSpPr>
                <p:spPr bwMode="auto">
                  <a:xfrm>
                    <a:off x="4153" y="3035"/>
                    <a:ext cx="378" cy="377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A2C1FE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78" name="AutoShape 132"/>
                  <p:cNvSpPr>
                    <a:spLocks noChangeArrowheads="1"/>
                  </p:cNvSpPr>
                  <p:nvPr/>
                </p:nvSpPr>
                <p:spPr bwMode="auto">
                  <a:xfrm>
                    <a:off x="4239" y="2964"/>
                    <a:ext cx="292" cy="78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A2C1FE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3375" name="Oval 133"/>
                <p:cNvSpPr>
                  <a:spLocks noChangeArrowheads="1"/>
                </p:cNvSpPr>
                <p:nvPr/>
              </p:nvSpPr>
              <p:spPr bwMode="auto">
                <a:xfrm>
                  <a:off x="4268" y="3000"/>
                  <a:ext cx="49" cy="2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76" name="AutoShape 134"/>
                <p:cNvSpPr>
                  <a:spLocks noChangeArrowheads="1"/>
                </p:cNvSpPr>
                <p:nvPr/>
              </p:nvSpPr>
              <p:spPr bwMode="auto">
                <a:xfrm>
                  <a:off x="4200" y="3210"/>
                  <a:ext cx="198" cy="84"/>
                </a:xfrm>
                <a:prstGeom prst="octagon">
                  <a:avLst>
                    <a:gd name="adj" fmla="val 29282"/>
                  </a:avLst>
                </a:prstGeom>
                <a:solidFill>
                  <a:srgbClr val="A2C1FE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3367" name="Freeform 135"/>
              <p:cNvSpPr>
                <a:spLocks/>
              </p:cNvSpPr>
              <p:nvPr/>
            </p:nvSpPr>
            <p:spPr bwMode="auto">
              <a:xfrm>
                <a:off x="4717" y="3193"/>
                <a:ext cx="86" cy="192"/>
              </a:xfrm>
              <a:custGeom>
                <a:avLst/>
                <a:gdLst>
                  <a:gd name="T0" fmla="*/ 62 w 86"/>
                  <a:gd name="T1" fmla="*/ 0 h 192"/>
                  <a:gd name="T2" fmla="*/ 85 w 86"/>
                  <a:gd name="T3" fmla="*/ 0 h 192"/>
                  <a:gd name="T4" fmla="*/ 23 w 86"/>
                  <a:gd name="T5" fmla="*/ 191 h 192"/>
                  <a:gd name="T6" fmla="*/ 0 w 86"/>
                  <a:gd name="T7" fmla="*/ 191 h 192"/>
                  <a:gd name="T8" fmla="*/ 62 w 86"/>
                  <a:gd name="T9" fmla="*/ 0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"/>
                  <a:gd name="T16" fmla="*/ 0 h 192"/>
                  <a:gd name="T17" fmla="*/ 86 w 86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" h="192">
                    <a:moveTo>
                      <a:pt x="62" y="0"/>
                    </a:moveTo>
                    <a:lnTo>
                      <a:pt x="85" y="0"/>
                    </a:lnTo>
                    <a:lnTo>
                      <a:pt x="23" y="191"/>
                    </a:lnTo>
                    <a:lnTo>
                      <a:pt x="0" y="191"/>
                    </a:lnTo>
                    <a:lnTo>
                      <a:pt x="62" y="0"/>
                    </a:lnTo>
                  </a:path>
                </a:pathLst>
              </a:custGeom>
              <a:solidFill>
                <a:srgbClr val="FC0128"/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68" name="Rectangle 136"/>
              <p:cNvSpPr>
                <a:spLocks noChangeArrowheads="1"/>
              </p:cNvSpPr>
              <p:nvPr/>
            </p:nvSpPr>
            <p:spPr bwMode="auto">
              <a:xfrm>
                <a:off x="4713" y="3193"/>
                <a:ext cx="106" cy="16"/>
              </a:xfrm>
              <a:prstGeom prst="rect">
                <a:avLst/>
              </a:prstGeom>
              <a:solidFill>
                <a:srgbClr val="FC0128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69" name="Rectangle 137"/>
              <p:cNvSpPr>
                <a:spLocks noChangeArrowheads="1"/>
              </p:cNvSpPr>
              <p:nvPr/>
            </p:nvSpPr>
            <p:spPr bwMode="auto">
              <a:xfrm>
                <a:off x="4720" y="3274"/>
                <a:ext cx="82" cy="16"/>
              </a:xfrm>
              <a:prstGeom prst="rect">
                <a:avLst/>
              </a:prstGeom>
              <a:solidFill>
                <a:srgbClr val="FC0128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70" name="Rectangle 138"/>
              <p:cNvSpPr>
                <a:spLocks noChangeArrowheads="1"/>
              </p:cNvSpPr>
              <p:nvPr/>
            </p:nvSpPr>
            <p:spPr bwMode="auto">
              <a:xfrm>
                <a:off x="4537" y="3274"/>
                <a:ext cx="103" cy="11"/>
              </a:xfrm>
              <a:prstGeom prst="rect">
                <a:avLst/>
              </a:prstGeom>
              <a:solidFill>
                <a:srgbClr val="FC0128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3371" name="Group 139"/>
              <p:cNvGrpSpPr>
                <a:grpSpLocks/>
              </p:cNvGrpSpPr>
              <p:nvPr/>
            </p:nvGrpSpPr>
            <p:grpSpPr bwMode="auto">
              <a:xfrm>
                <a:off x="4535" y="3021"/>
                <a:ext cx="194" cy="364"/>
                <a:chOff x="4535" y="3021"/>
                <a:chExt cx="194" cy="364"/>
              </a:xfrm>
            </p:grpSpPr>
            <p:sp>
              <p:nvSpPr>
                <p:cNvPr id="13372" name="Oval 140"/>
                <p:cNvSpPr>
                  <a:spLocks noChangeArrowheads="1"/>
                </p:cNvSpPr>
                <p:nvPr/>
              </p:nvSpPr>
              <p:spPr bwMode="auto">
                <a:xfrm>
                  <a:off x="4611" y="3021"/>
                  <a:ext cx="48" cy="48"/>
                </a:xfrm>
                <a:prstGeom prst="ellipse">
                  <a:avLst/>
                </a:prstGeom>
                <a:solidFill>
                  <a:srgbClr val="FC0128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73" name="Freeform 141"/>
                <p:cNvSpPr>
                  <a:spLocks/>
                </p:cNvSpPr>
                <p:nvPr/>
              </p:nvSpPr>
              <p:spPr bwMode="auto">
                <a:xfrm>
                  <a:off x="4535" y="3089"/>
                  <a:ext cx="194" cy="296"/>
                </a:xfrm>
                <a:custGeom>
                  <a:avLst/>
                  <a:gdLst>
                    <a:gd name="T0" fmla="*/ 2 w 194"/>
                    <a:gd name="T1" fmla="*/ 137 h 296"/>
                    <a:gd name="T2" fmla="*/ 1 w 194"/>
                    <a:gd name="T3" fmla="*/ 140 h 296"/>
                    <a:gd name="T4" fmla="*/ 0 w 194"/>
                    <a:gd name="T5" fmla="*/ 145 h 296"/>
                    <a:gd name="T6" fmla="*/ 0 w 194"/>
                    <a:gd name="T7" fmla="*/ 150 h 296"/>
                    <a:gd name="T8" fmla="*/ 2 w 194"/>
                    <a:gd name="T9" fmla="*/ 155 h 296"/>
                    <a:gd name="T10" fmla="*/ 4 w 194"/>
                    <a:gd name="T11" fmla="*/ 159 h 296"/>
                    <a:gd name="T12" fmla="*/ 8 w 194"/>
                    <a:gd name="T13" fmla="*/ 163 h 296"/>
                    <a:gd name="T14" fmla="*/ 12 w 194"/>
                    <a:gd name="T15" fmla="*/ 165 h 296"/>
                    <a:gd name="T16" fmla="*/ 16 w 194"/>
                    <a:gd name="T17" fmla="*/ 166 h 296"/>
                    <a:gd name="T18" fmla="*/ 21 w 194"/>
                    <a:gd name="T19" fmla="*/ 166 h 296"/>
                    <a:gd name="T20" fmla="*/ 126 w 194"/>
                    <a:gd name="T21" fmla="*/ 295 h 296"/>
                    <a:gd name="T22" fmla="*/ 159 w 194"/>
                    <a:gd name="T23" fmla="*/ 142 h 296"/>
                    <a:gd name="T24" fmla="*/ 159 w 194"/>
                    <a:gd name="T25" fmla="*/ 138 h 296"/>
                    <a:gd name="T26" fmla="*/ 157 w 194"/>
                    <a:gd name="T27" fmla="*/ 136 h 296"/>
                    <a:gd name="T28" fmla="*/ 154 w 194"/>
                    <a:gd name="T29" fmla="*/ 133 h 296"/>
                    <a:gd name="T30" fmla="*/ 152 w 194"/>
                    <a:gd name="T31" fmla="*/ 131 h 296"/>
                    <a:gd name="T32" fmla="*/ 148 w 194"/>
                    <a:gd name="T33" fmla="*/ 130 h 296"/>
                    <a:gd name="T34" fmla="*/ 144 w 194"/>
                    <a:gd name="T35" fmla="*/ 129 h 296"/>
                    <a:gd name="T36" fmla="*/ 140 w 194"/>
                    <a:gd name="T37" fmla="*/ 129 h 296"/>
                    <a:gd name="T38" fmla="*/ 137 w 194"/>
                    <a:gd name="T39" fmla="*/ 129 h 296"/>
                    <a:gd name="T40" fmla="*/ 93 w 194"/>
                    <a:gd name="T41" fmla="*/ 75 h 296"/>
                    <a:gd name="T42" fmla="*/ 179 w 194"/>
                    <a:gd name="T43" fmla="*/ 93 h 296"/>
                    <a:gd name="T44" fmla="*/ 183 w 194"/>
                    <a:gd name="T45" fmla="*/ 92 h 296"/>
                    <a:gd name="T46" fmla="*/ 185 w 194"/>
                    <a:gd name="T47" fmla="*/ 91 h 296"/>
                    <a:gd name="T48" fmla="*/ 189 w 194"/>
                    <a:gd name="T49" fmla="*/ 89 h 296"/>
                    <a:gd name="T50" fmla="*/ 191 w 194"/>
                    <a:gd name="T51" fmla="*/ 86 h 296"/>
                    <a:gd name="T52" fmla="*/ 192 w 194"/>
                    <a:gd name="T53" fmla="*/ 83 h 296"/>
                    <a:gd name="T54" fmla="*/ 193 w 194"/>
                    <a:gd name="T55" fmla="*/ 78 h 296"/>
                    <a:gd name="T56" fmla="*/ 192 w 194"/>
                    <a:gd name="T57" fmla="*/ 74 h 296"/>
                    <a:gd name="T58" fmla="*/ 190 w 194"/>
                    <a:gd name="T59" fmla="*/ 70 h 296"/>
                    <a:gd name="T60" fmla="*/ 188 w 194"/>
                    <a:gd name="T61" fmla="*/ 68 h 296"/>
                    <a:gd name="T62" fmla="*/ 184 w 194"/>
                    <a:gd name="T63" fmla="*/ 65 h 296"/>
                    <a:gd name="T64" fmla="*/ 181 w 194"/>
                    <a:gd name="T65" fmla="*/ 64 h 296"/>
                    <a:gd name="T66" fmla="*/ 122 w 194"/>
                    <a:gd name="T67" fmla="*/ 64 h 296"/>
                    <a:gd name="T68" fmla="*/ 112 w 194"/>
                    <a:gd name="T69" fmla="*/ 42 h 296"/>
                    <a:gd name="T70" fmla="*/ 113 w 194"/>
                    <a:gd name="T71" fmla="*/ 37 h 296"/>
                    <a:gd name="T72" fmla="*/ 114 w 194"/>
                    <a:gd name="T73" fmla="*/ 30 h 296"/>
                    <a:gd name="T74" fmla="*/ 114 w 194"/>
                    <a:gd name="T75" fmla="*/ 24 h 296"/>
                    <a:gd name="T76" fmla="*/ 112 w 194"/>
                    <a:gd name="T77" fmla="*/ 19 h 296"/>
                    <a:gd name="T78" fmla="*/ 110 w 194"/>
                    <a:gd name="T79" fmla="*/ 15 h 296"/>
                    <a:gd name="T80" fmla="*/ 107 w 194"/>
                    <a:gd name="T81" fmla="*/ 10 h 296"/>
                    <a:gd name="T82" fmla="*/ 103 w 194"/>
                    <a:gd name="T83" fmla="*/ 7 h 296"/>
                    <a:gd name="T84" fmla="*/ 98 w 194"/>
                    <a:gd name="T85" fmla="*/ 3 h 296"/>
                    <a:gd name="T86" fmla="*/ 93 w 194"/>
                    <a:gd name="T87" fmla="*/ 1 h 296"/>
                    <a:gd name="T88" fmla="*/ 87 w 194"/>
                    <a:gd name="T89" fmla="*/ 0 h 296"/>
                    <a:gd name="T90" fmla="*/ 81 w 194"/>
                    <a:gd name="T91" fmla="*/ 0 h 296"/>
                    <a:gd name="T92" fmla="*/ 75 w 194"/>
                    <a:gd name="T93" fmla="*/ 1 h 296"/>
                    <a:gd name="T94" fmla="*/ 69 w 194"/>
                    <a:gd name="T95" fmla="*/ 3 h 296"/>
                    <a:gd name="T96" fmla="*/ 63 w 194"/>
                    <a:gd name="T97" fmla="*/ 6 h 296"/>
                    <a:gd name="T98" fmla="*/ 59 w 194"/>
                    <a:gd name="T99" fmla="*/ 11 h 296"/>
                    <a:gd name="T100" fmla="*/ 55 w 194"/>
                    <a:gd name="T101" fmla="*/ 17 h 296"/>
                    <a:gd name="T102" fmla="*/ 53 w 194"/>
                    <a:gd name="T103" fmla="*/ 23 h 29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94"/>
                    <a:gd name="T157" fmla="*/ 0 h 296"/>
                    <a:gd name="T158" fmla="*/ 194 w 194"/>
                    <a:gd name="T159" fmla="*/ 296 h 29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94" h="296">
                      <a:moveTo>
                        <a:pt x="53" y="23"/>
                      </a:moveTo>
                      <a:lnTo>
                        <a:pt x="2" y="137"/>
                      </a:lnTo>
                      <a:lnTo>
                        <a:pt x="1" y="138"/>
                      </a:lnTo>
                      <a:lnTo>
                        <a:pt x="1" y="140"/>
                      </a:lnTo>
                      <a:lnTo>
                        <a:pt x="0" y="142"/>
                      </a:lnTo>
                      <a:lnTo>
                        <a:pt x="0" y="145"/>
                      </a:lnTo>
                      <a:lnTo>
                        <a:pt x="0" y="147"/>
                      </a:lnTo>
                      <a:lnTo>
                        <a:pt x="0" y="150"/>
                      </a:lnTo>
                      <a:lnTo>
                        <a:pt x="1" y="152"/>
                      </a:lnTo>
                      <a:lnTo>
                        <a:pt x="2" y="155"/>
                      </a:lnTo>
                      <a:lnTo>
                        <a:pt x="3" y="157"/>
                      </a:lnTo>
                      <a:lnTo>
                        <a:pt x="4" y="159"/>
                      </a:lnTo>
                      <a:lnTo>
                        <a:pt x="6" y="161"/>
                      </a:lnTo>
                      <a:lnTo>
                        <a:pt x="8" y="163"/>
                      </a:lnTo>
                      <a:lnTo>
                        <a:pt x="10" y="164"/>
                      </a:lnTo>
                      <a:lnTo>
                        <a:pt x="12" y="165"/>
                      </a:lnTo>
                      <a:lnTo>
                        <a:pt x="14" y="165"/>
                      </a:lnTo>
                      <a:lnTo>
                        <a:pt x="16" y="166"/>
                      </a:lnTo>
                      <a:lnTo>
                        <a:pt x="18" y="166"/>
                      </a:lnTo>
                      <a:lnTo>
                        <a:pt x="21" y="166"/>
                      </a:lnTo>
                      <a:lnTo>
                        <a:pt x="126" y="166"/>
                      </a:lnTo>
                      <a:lnTo>
                        <a:pt x="126" y="295"/>
                      </a:lnTo>
                      <a:lnTo>
                        <a:pt x="159" y="295"/>
                      </a:lnTo>
                      <a:lnTo>
                        <a:pt x="159" y="142"/>
                      </a:lnTo>
                      <a:lnTo>
                        <a:pt x="159" y="140"/>
                      </a:lnTo>
                      <a:lnTo>
                        <a:pt x="159" y="138"/>
                      </a:lnTo>
                      <a:lnTo>
                        <a:pt x="158" y="137"/>
                      </a:lnTo>
                      <a:lnTo>
                        <a:pt x="157" y="136"/>
                      </a:lnTo>
                      <a:lnTo>
                        <a:pt x="156" y="135"/>
                      </a:lnTo>
                      <a:lnTo>
                        <a:pt x="154" y="133"/>
                      </a:lnTo>
                      <a:lnTo>
                        <a:pt x="153" y="132"/>
                      </a:lnTo>
                      <a:lnTo>
                        <a:pt x="152" y="131"/>
                      </a:lnTo>
                      <a:lnTo>
                        <a:pt x="150" y="131"/>
                      </a:lnTo>
                      <a:lnTo>
                        <a:pt x="148" y="130"/>
                      </a:lnTo>
                      <a:lnTo>
                        <a:pt x="146" y="130"/>
                      </a:lnTo>
                      <a:lnTo>
                        <a:pt x="144" y="129"/>
                      </a:lnTo>
                      <a:lnTo>
                        <a:pt x="142" y="129"/>
                      </a:lnTo>
                      <a:lnTo>
                        <a:pt x="140" y="129"/>
                      </a:lnTo>
                      <a:lnTo>
                        <a:pt x="139" y="129"/>
                      </a:lnTo>
                      <a:lnTo>
                        <a:pt x="137" y="129"/>
                      </a:lnTo>
                      <a:lnTo>
                        <a:pt x="76" y="125"/>
                      </a:lnTo>
                      <a:lnTo>
                        <a:pt x="93" y="75"/>
                      </a:lnTo>
                      <a:lnTo>
                        <a:pt x="105" y="93"/>
                      </a:lnTo>
                      <a:lnTo>
                        <a:pt x="179" y="93"/>
                      </a:lnTo>
                      <a:lnTo>
                        <a:pt x="181" y="92"/>
                      </a:lnTo>
                      <a:lnTo>
                        <a:pt x="183" y="92"/>
                      </a:lnTo>
                      <a:lnTo>
                        <a:pt x="184" y="91"/>
                      </a:lnTo>
                      <a:lnTo>
                        <a:pt x="185" y="91"/>
                      </a:lnTo>
                      <a:lnTo>
                        <a:pt x="187" y="90"/>
                      </a:lnTo>
                      <a:lnTo>
                        <a:pt x="189" y="89"/>
                      </a:lnTo>
                      <a:lnTo>
                        <a:pt x="190" y="87"/>
                      </a:lnTo>
                      <a:lnTo>
                        <a:pt x="191" y="86"/>
                      </a:lnTo>
                      <a:lnTo>
                        <a:pt x="192" y="84"/>
                      </a:lnTo>
                      <a:lnTo>
                        <a:pt x="192" y="83"/>
                      </a:lnTo>
                      <a:lnTo>
                        <a:pt x="193" y="81"/>
                      </a:lnTo>
                      <a:lnTo>
                        <a:pt x="193" y="78"/>
                      </a:lnTo>
                      <a:lnTo>
                        <a:pt x="193" y="76"/>
                      </a:lnTo>
                      <a:lnTo>
                        <a:pt x="192" y="74"/>
                      </a:lnTo>
                      <a:lnTo>
                        <a:pt x="191" y="72"/>
                      </a:lnTo>
                      <a:lnTo>
                        <a:pt x="190" y="70"/>
                      </a:lnTo>
                      <a:lnTo>
                        <a:pt x="189" y="69"/>
                      </a:lnTo>
                      <a:lnTo>
                        <a:pt x="188" y="68"/>
                      </a:lnTo>
                      <a:lnTo>
                        <a:pt x="186" y="66"/>
                      </a:lnTo>
                      <a:lnTo>
                        <a:pt x="184" y="65"/>
                      </a:lnTo>
                      <a:lnTo>
                        <a:pt x="184" y="64"/>
                      </a:lnTo>
                      <a:lnTo>
                        <a:pt x="181" y="64"/>
                      </a:lnTo>
                      <a:lnTo>
                        <a:pt x="179" y="64"/>
                      </a:lnTo>
                      <a:lnTo>
                        <a:pt x="122" y="64"/>
                      </a:lnTo>
                      <a:lnTo>
                        <a:pt x="110" y="44"/>
                      </a:lnTo>
                      <a:lnTo>
                        <a:pt x="112" y="42"/>
                      </a:lnTo>
                      <a:lnTo>
                        <a:pt x="113" y="39"/>
                      </a:lnTo>
                      <a:lnTo>
                        <a:pt x="113" y="37"/>
                      </a:lnTo>
                      <a:lnTo>
                        <a:pt x="114" y="34"/>
                      </a:lnTo>
                      <a:lnTo>
                        <a:pt x="114" y="30"/>
                      </a:lnTo>
                      <a:lnTo>
                        <a:pt x="114" y="28"/>
                      </a:lnTo>
                      <a:lnTo>
                        <a:pt x="114" y="24"/>
                      </a:lnTo>
                      <a:lnTo>
                        <a:pt x="113" y="22"/>
                      </a:lnTo>
                      <a:lnTo>
                        <a:pt x="112" y="19"/>
                      </a:lnTo>
                      <a:lnTo>
                        <a:pt x="111" y="17"/>
                      </a:lnTo>
                      <a:lnTo>
                        <a:pt x="110" y="15"/>
                      </a:lnTo>
                      <a:lnTo>
                        <a:pt x="109" y="13"/>
                      </a:lnTo>
                      <a:lnTo>
                        <a:pt x="107" y="10"/>
                      </a:lnTo>
                      <a:lnTo>
                        <a:pt x="105" y="9"/>
                      </a:lnTo>
                      <a:lnTo>
                        <a:pt x="103" y="7"/>
                      </a:lnTo>
                      <a:lnTo>
                        <a:pt x="101" y="5"/>
                      </a:lnTo>
                      <a:lnTo>
                        <a:pt x="98" y="3"/>
                      </a:lnTo>
                      <a:lnTo>
                        <a:pt x="96" y="3"/>
                      </a:lnTo>
                      <a:lnTo>
                        <a:pt x="93" y="1"/>
                      </a:lnTo>
                      <a:lnTo>
                        <a:pt x="90" y="1"/>
                      </a:lnTo>
                      <a:lnTo>
                        <a:pt x="87" y="0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8" y="0"/>
                      </a:lnTo>
                      <a:lnTo>
                        <a:pt x="75" y="1"/>
                      </a:lnTo>
                      <a:lnTo>
                        <a:pt x="72" y="2"/>
                      </a:lnTo>
                      <a:lnTo>
                        <a:pt x="69" y="3"/>
                      </a:lnTo>
                      <a:lnTo>
                        <a:pt x="66" y="4"/>
                      </a:lnTo>
                      <a:lnTo>
                        <a:pt x="63" y="6"/>
                      </a:lnTo>
                      <a:lnTo>
                        <a:pt x="61" y="9"/>
                      </a:lnTo>
                      <a:lnTo>
                        <a:pt x="59" y="11"/>
                      </a:lnTo>
                      <a:lnTo>
                        <a:pt x="57" y="13"/>
                      </a:lnTo>
                      <a:lnTo>
                        <a:pt x="55" y="17"/>
                      </a:lnTo>
                      <a:lnTo>
                        <a:pt x="53" y="19"/>
                      </a:lnTo>
                      <a:lnTo>
                        <a:pt x="53" y="23"/>
                      </a:lnTo>
                    </a:path>
                  </a:pathLst>
                </a:custGeom>
                <a:solidFill>
                  <a:srgbClr val="FC0128"/>
                </a:solidFill>
                <a:ln w="1270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3363" name="Line 142"/>
            <p:cNvSpPr>
              <a:spLocks noChangeShapeType="1"/>
            </p:cNvSpPr>
            <p:nvPr/>
          </p:nvSpPr>
          <p:spPr bwMode="auto">
            <a:xfrm>
              <a:off x="400" y="1452"/>
              <a:ext cx="0" cy="19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64" name="Rectangle 143"/>
            <p:cNvSpPr>
              <a:spLocks noChangeArrowheads="1"/>
            </p:cNvSpPr>
            <p:nvPr/>
          </p:nvSpPr>
          <p:spPr bwMode="auto">
            <a:xfrm>
              <a:off x="2600" y="961"/>
              <a:ext cx="481" cy="27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1800" i="1">
                  <a:solidFill>
                    <a:schemeClr val="tx1"/>
                  </a:solidFill>
                  <a:latin typeface="Comic Sans MS" pitchFamily="66" charset="0"/>
                </a:rPr>
                <a:t>Time</a:t>
              </a:r>
            </a:p>
          </p:txBody>
        </p:sp>
      </p:grpSp>
      <p:sp>
        <p:nvSpPr>
          <p:cNvPr id="13317" name="Rectangle 144"/>
          <p:cNvSpPr>
            <a:spLocks noChangeArrowheads="1"/>
          </p:cNvSpPr>
          <p:nvPr/>
        </p:nvSpPr>
        <p:spPr bwMode="auto">
          <a:xfrm>
            <a:off x="1752601" y="2667000"/>
            <a:ext cx="460375" cy="25336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kumimoji="1" lang="en-US" altLang="zh-CN" sz="1600" i="1">
                <a:solidFill>
                  <a:schemeClr val="tx1"/>
                </a:solidFill>
                <a:latin typeface="Comic Sans MS" pitchFamily="66" charset="0"/>
              </a:rPr>
              <a:t>T</a:t>
            </a:r>
          </a:p>
          <a:p>
            <a:pPr algn="ctr" eaLnBrk="0" hangingPunct="0"/>
            <a:r>
              <a:rPr kumimoji="1" lang="en-US" altLang="zh-CN" sz="1600" i="1">
                <a:solidFill>
                  <a:schemeClr val="tx1"/>
                </a:solidFill>
                <a:latin typeface="Comic Sans MS" pitchFamily="66" charset="0"/>
              </a:rPr>
              <a:t>a</a:t>
            </a:r>
          </a:p>
          <a:p>
            <a:pPr algn="ctr" eaLnBrk="0" hangingPunct="0"/>
            <a:r>
              <a:rPr kumimoji="1" lang="en-US" altLang="zh-CN" sz="1600" i="1">
                <a:solidFill>
                  <a:schemeClr val="tx1"/>
                </a:solidFill>
                <a:latin typeface="Comic Sans MS" pitchFamily="66" charset="0"/>
              </a:rPr>
              <a:t>s</a:t>
            </a:r>
          </a:p>
          <a:p>
            <a:pPr algn="ctr" eaLnBrk="0" hangingPunct="0"/>
            <a:r>
              <a:rPr kumimoji="1" lang="en-US" altLang="zh-CN" sz="1600" i="1">
                <a:solidFill>
                  <a:schemeClr val="tx1"/>
                </a:solidFill>
                <a:latin typeface="Comic Sans MS" pitchFamily="66" charset="0"/>
              </a:rPr>
              <a:t>k</a:t>
            </a:r>
          </a:p>
          <a:p>
            <a:pPr algn="ctr" eaLnBrk="0" hangingPunct="0"/>
            <a:endParaRPr kumimoji="1" lang="en-US" altLang="zh-CN" sz="1600" i="1">
              <a:solidFill>
                <a:schemeClr val="tx1"/>
              </a:solidFill>
              <a:latin typeface="Comic Sans MS" pitchFamily="66" charset="0"/>
            </a:endParaRPr>
          </a:p>
          <a:p>
            <a:pPr algn="ctr" eaLnBrk="0" hangingPunct="0"/>
            <a:r>
              <a:rPr kumimoji="1" lang="en-US" altLang="zh-CN" sz="1600" i="1">
                <a:solidFill>
                  <a:schemeClr val="tx1"/>
                </a:solidFill>
                <a:latin typeface="Comic Sans MS" pitchFamily="66" charset="0"/>
              </a:rPr>
              <a:t>O</a:t>
            </a:r>
          </a:p>
          <a:p>
            <a:pPr algn="ctr" eaLnBrk="0" hangingPunct="0"/>
            <a:r>
              <a:rPr kumimoji="1" lang="en-US" altLang="zh-CN" sz="1600" i="1">
                <a:solidFill>
                  <a:schemeClr val="tx1"/>
                </a:solidFill>
                <a:latin typeface="Comic Sans MS" pitchFamily="66" charset="0"/>
              </a:rPr>
              <a:t>r</a:t>
            </a:r>
          </a:p>
          <a:p>
            <a:pPr algn="ctr" eaLnBrk="0" hangingPunct="0"/>
            <a:r>
              <a:rPr kumimoji="1" lang="en-US" altLang="zh-CN" sz="1600" i="1">
                <a:solidFill>
                  <a:schemeClr val="tx1"/>
                </a:solidFill>
                <a:latin typeface="Comic Sans MS" pitchFamily="66" charset="0"/>
              </a:rPr>
              <a:t>d</a:t>
            </a:r>
          </a:p>
          <a:p>
            <a:pPr algn="ctr" eaLnBrk="0" hangingPunct="0"/>
            <a:r>
              <a:rPr kumimoji="1" lang="en-US" altLang="zh-CN" sz="1600" i="1">
                <a:solidFill>
                  <a:schemeClr val="tx1"/>
                </a:solidFill>
                <a:latin typeface="Comic Sans MS" pitchFamily="66" charset="0"/>
              </a:rPr>
              <a:t>e</a:t>
            </a:r>
          </a:p>
          <a:p>
            <a:pPr algn="ctr" eaLnBrk="0" hangingPunct="0"/>
            <a:r>
              <a:rPr kumimoji="1" lang="en-US" altLang="zh-CN" sz="1600" i="1">
                <a:solidFill>
                  <a:schemeClr val="tx1"/>
                </a:solidFill>
                <a:latin typeface="Comic Sans MS" pitchFamily="66" charset="0"/>
              </a:rPr>
              <a:t>r</a:t>
            </a:r>
            <a:endParaRPr kumimoji="1" lang="en-US" altLang="zh-CN" sz="1600" b="1" i="1">
              <a:solidFill>
                <a:schemeClr val="tx1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>
    <p:rand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09721" y="1"/>
            <a:ext cx="8621713" cy="93662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Pipelining MIPS instruction set </a:t>
            </a:r>
          </a:p>
        </p:txBody>
      </p:sp>
      <p:sp>
        <p:nvSpPr>
          <p:cNvPr id="7475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703512" y="1196752"/>
            <a:ext cx="9217024" cy="5029200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latin typeface="Comic Sans MS" pitchFamily="66" charset="0"/>
              </a:rPr>
              <a:t>Since there are five separate stages, we can have a pipeline in which one instruction is in each stage. </a:t>
            </a:r>
          </a:p>
          <a:p>
            <a:pPr eaLnBrk="1" hangingPunct="1"/>
            <a:r>
              <a:rPr lang="en-US" altLang="zh-CN" sz="2400" dirty="0">
                <a:latin typeface="Comic Sans MS" pitchFamily="66" charset="0"/>
              </a:rPr>
              <a:t>CPI is decreased to 1, since one instruction will be issued (or finished) each cycle. </a:t>
            </a:r>
          </a:p>
          <a:p>
            <a:pPr eaLnBrk="1" hangingPunct="1"/>
            <a:r>
              <a:rPr lang="en-US" altLang="zh-CN" sz="2400" dirty="0">
                <a:latin typeface="Comic Sans MS" pitchFamily="66" charset="0"/>
              </a:rPr>
              <a:t>During any cycle, one instruction is present in each stage. </a:t>
            </a:r>
          </a:p>
          <a:p>
            <a:pPr eaLnBrk="1" hangingPunct="1"/>
            <a:endParaRPr lang="en-US" altLang="zh-CN" sz="2400" dirty="0">
              <a:latin typeface="Comic Sans MS" pitchFamily="66" charset="0"/>
            </a:endParaRPr>
          </a:p>
          <a:p>
            <a:pPr eaLnBrk="1" hangingPunct="1"/>
            <a:endParaRPr lang="en-US" altLang="zh-CN" sz="2400" dirty="0">
              <a:latin typeface="Comic Sans MS" pitchFamily="66" charset="0"/>
            </a:endParaRPr>
          </a:p>
          <a:p>
            <a:pPr eaLnBrk="1" hangingPunct="1"/>
            <a:endParaRPr lang="en-US" altLang="zh-CN" sz="2400" dirty="0">
              <a:latin typeface="Comic Sans MS" pitchFamily="66" charset="0"/>
            </a:endParaRPr>
          </a:p>
          <a:p>
            <a:pPr eaLnBrk="1" hangingPunct="1"/>
            <a:endParaRPr lang="en-US" altLang="zh-CN" sz="2400" dirty="0">
              <a:latin typeface="Comic Sans MS" pitchFamily="66" charset="0"/>
            </a:endParaRPr>
          </a:p>
          <a:p>
            <a:pPr eaLnBrk="1" hangingPunct="1"/>
            <a:endParaRPr lang="en-US" altLang="zh-CN" sz="2400" dirty="0">
              <a:latin typeface="Comic Sans MS" pitchFamily="66" charset="0"/>
            </a:endParaRPr>
          </a:p>
          <a:p>
            <a:pPr eaLnBrk="1" hangingPunct="1"/>
            <a:endParaRPr lang="en-US" altLang="zh-CN" sz="2400" dirty="0">
              <a:solidFill>
                <a:schemeClr val="tx2"/>
              </a:solidFill>
              <a:latin typeface="Comic Sans MS" pitchFamily="66" charset="0"/>
            </a:endParaRPr>
          </a:p>
          <a:p>
            <a:pPr eaLnBrk="1" hangingPunct="1"/>
            <a:r>
              <a:rPr lang="en-US" altLang="zh-CN" sz="2400" dirty="0">
                <a:solidFill>
                  <a:schemeClr val="tx2"/>
                </a:solidFill>
                <a:latin typeface="Comic Sans MS" pitchFamily="66" charset="0"/>
              </a:rPr>
              <a:t>Ideally, performance is increased</a:t>
            </a:r>
            <a:r>
              <a:rPr lang="en-US" altLang="zh-CN" sz="2400" dirty="0">
                <a:solidFill>
                  <a:srgbClr val="FF3300"/>
                </a:solidFill>
                <a:latin typeface="Comic Sans MS" pitchFamily="66" charset="0"/>
              </a:rPr>
              <a:t> five fold </a:t>
            </a:r>
            <a:r>
              <a:rPr lang="en-US" altLang="zh-CN" sz="2400" dirty="0">
                <a:solidFill>
                  <a:schemeClr val="tx2"/>
                </a:solidFill>
                <a:latin typeface="Comic Sans MS" pitchFamily="66" charset="0"/>
              </a:rPr>
              <a:t>!</a:t>
            </a:r>
            <a:r>
              <a:rPr lang="en-US" altLang="zh-CN" sz="2400" dirty="0">
                <a:latin typeface="Comic Sans MS" pitchFamily="66" charset="0"/>
              </a:rPr>
              <a:t>  </a:t>
            </a:r>
            <a:endParaRPr lang="en-US" altLang="zh-CN" sz="2800" dirty="0">
              <a:latin typeface="Comic Sans MS" pitchFamily="66" charset="0"/>
            </a:endParaRPr>
          </a:p>
        </p:txBody>
      </p:sp>
      <p:pic>
        <p:nvPicPr>
          <p:cNvPr id="74756" name="Picture 5" descr="chap3_1-3n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5680" y="3212976"/>
            <a:ext cx="6477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1" y="1"/>
            <a:ext cx="8893175" cy="857232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5-stage Version of MIPS </a:t>
            </a:r>
            <a:r>
              <a:rPr lang="en-US" altLang="zh-CN" sz="3600" dirty="0" err="1"/>
              <a:t>Datapath</a:t>
            </a:r>
            <a:endParaRPr lang="en-US" altLang="zh-CN" sz="3600" dirty="0">
              <a:solidFill>
                <a:srgbClr val="000000"/>
              </a:solidFill>
            </a:endParaRPr>
          </a:p>
        </p:txBody>
      </p:sp>
      <p:grpSp>
        <p:nvGrpSpPr>
          <p:cNvPr id="75779" name="Group 17"/>
          <p:cNvGrpSpPr>
            <a:grpSpLocks/>
          </p:cNvGrpSpPr>
          <p:nvPr/>
        </p:nvGrpSpPr>
        <p:grpSpPr bwMode="auto">
          <a:xfrm>
            <a:off x="1992313" y="1071547"/>
            <a:ext cx="8305800" cy="5100917"/>
            <a:chOff x="240" y="960"/>
            <a:chExt cx="5232" cy="2955"/>
          </a:xfrm>
        </p:grpSpPr>
        <p:pic>
          <p:nvPicPr>
            <p:cNvPr id="75785" name="Picture 7" descr="chap3_4-5new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0" y="960"/>
              <a:ext cx="5232" cy="27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5786" name="Group 16"/>
            <p:cNvGrpSpPr>
              <a:grpSpLocks/>
            </p:cNvGrpSpPr>
            <p:nvPr/>
          </p:nvGrpSpPr>
          <p:grpSpPr bwMode="auto">
            <a:xfrm>
              <a:off x="3110" y="3002"/>
              <a:ext cx="2254" cy="913"/>
              <a:chOff x="3110" y="3002"/>
              <a:chExt cx="2254" cy="913"/>
            </a:xfrm>
          </p:grpSpPr>
          <p:sp>
            <p:nvSpPr>
              <p:cNvPr id="75787" name="Text Box 13"/>
              <p:cNvSpPr txBox="1">
                <a:spLocks noChangeArrowheads="1"/>
              </p:cNvSpPr>
              <p:nvPr/>
            </p:nvSpPr>
            <p:spPr bwMode="auto">
              <a:xfrm>
                <a:off x="3110" y="3002"/>
                <a:ext cx="522" cy="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 b="1">
                    <a:solidFill>
                      <a:srgbClr val="339966"/>
                    </a:solidFill>
                    <a:latin typeface="Times New Roman" pitchFamily="18" charset="0"/>
                  </a:rPr>
                  <a:t>store</a:t>
                </a:r>
                <a:endParaRPr kumimoji="1" lang="en-US" altLang="zh-CN" sz="240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75788" name="Text Box 14"/>
              <p:cNvSpPr txBox="1">
                <a:spLocks noChangeArrowheads="1"/>
              </p:cNvSpPr>
              <p:nvPr/>
            </p:nvSpPr>
            <p:spPr bwMode="auto">
              <a:xfrm>
                <a:off x="4896" y="3648"/>
                <a:ext cx="468" cy="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1" lang="en-US" altLang="zh-CN" sz="2400" b="1">
                    <a:solidFill>
                      <a:srgbClr val="339966"/>
                    </a:solidFill>
                    <a:latin typeface="Times New Roman" pitchFamily="18" charset="0"/>
                  </a:rPr>
                  <a:t>load</a:t>
                </a:r>
                <a:endParaRPr kumimoji="1" lang="en-US" altLang="zh-CN" sz="240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</p:grp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2135188" y="5013325"/>
            <a:ext cx="3657600" cy="914400"/>
            <a:chOff x="240" y="3408"/>
            <a:chExt cx="2304" cy="576"/>
          </a:xfrm>
        </p:grpSpPr>
        <p:sp>
          <p:nvSpPr>
            <p:cNvPr id="75782" name="Text Box 8"/>
            <p:cNvSpPr txBox="1">
              <a:spLocks noChangeArrowheads="1"/>
            </p:cNvSpPr>
            <p:nvPr/>
          </p:nvSpPr>
          <p:spPr bwMode="auto">
            <a:xfrm>
              <a:off x="240" y="3408"/>
              <a:ext cx="838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tIns="0" rIns="1800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FF00FF"/>
                  </a:solidFill>
                  <a:latin typeface="Times New Roman" pitchFamily="18" charset="0"/>
                </a:rPr>
                <a:t>pipeline </a:t>
              </a:r>
            </a:p>
            <a:p>
              <a:r>
                <a:rPr kumimoji="1" lang="en-US" altLang="zh-CN" sz="2000" b="1">
                  <a:solidFill>
                    <a:srgbClr val="FF00FF"/>
                  </a:solidFill>
                  <a:latin typeface="Times New Roman" pitchFamily="18" charset="0"/>
                </a:rPr>
                <a:t>registers or </a:t>
              </a:r>
              <a:endParaRPr kumimoji="1" lang="en-US" altLang="zh-CN" sz="2400" b="1">
                <a:solidFill>
                  <a:srgbClr val="FF00FF"/>
                </a:solidFill>
                <a:latin typeface="Times New Roman" pitchFamily="18" charset="0"/>
              </a:endParaRPr>
            </a:p>
            <a:p>
              <a:r>
                <a:rPr kumimoji="1" lang="en-US" altLang="zh-CN" sz="2000" b="1">
                  <a:solidFill>
                    <a:srgbClr val="FF00FF"/>
                  </a:solidFill>
                  <a:latin typeface="Times New Roman" pitchFamily="18" charset="0"/>
                </a:rPr>
                <a:t>latches</a:t>
              </a:r>
              <a:r>
                <a:rPr kumimoji="1" lang="en-US" altLang="zh-CN" sz="2000">
                  <a:solidFill>
                    <a:schemeClr val="tx1"/>
                  </a:solidFill>
                  <a:latin typeface="Times New Roman" pitchFamily="18" charset="0"/>
                </a:rPr>
                <a:t>  </a:t>
              </a:r>
            </a:p>
          </p:txBody>
        </p:sp>
        <p:sp>
          <p:nvSpPr>
            <p:cNvPr id="75783" name="Line 9"/>
            <p:cNvSpPr>
              <a:spLocks noChangeShapeType="1"/>
            </p:cNvSpPr>
            <p:nvPr/>
          </p:nvSpPr>
          <p:spPr bwMode="auto">
            <a:xfrm flipV="1">
              <a:off x="912" y="3456"/>
              <a:ext cx="624" cy="192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prstDash val="sysDot"/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784" name="Line 10"/>
            <p:cNvSpPr>
              <a:spLocks noChangeShapeType="1"/>
            </p:cNvSpPr>
            <p:nvPr/>
          </p:nvSpPr>
          <p:spPr bwMode="auto">
            <a:xfrm flipV="1">
              <a:off x="1008" y="3456"/>
              <a:ext cx="1536" cy="24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prstDash val="sysDot"/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7123" name="AutoShape 19"/>
          <p:cNvSpPr>
            <a:spLocks noChangeArrowheads="1"/>
          </p:cNvSpPr>
          <p:nvPr/>
        </p:nvSpPr>
        <p:spPr bwMode="auto">
          <a:xfrm>
            <a:off x="5016501" y="1844675"/>
            <a:ext cx="3959225" cy="2592388"/>
          </a:xfrm>
          <a:prstGeom prst="irregularSeal1">
            <a:avLst/>
          </a:prstGeom>
          <a:solidFill>
            <a:schemeClr val="accent1"/>
          </a:solidFill>
          <a:ln w="12700" cap="sq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2400">
                <a:solidFill>
                  <a:srgbClr val="FF0000"/>
                </a:solidFill>
              </a:rPr>
              <a:t>Why Latches ?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2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What should be latched ?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31504" y="1113694"/>
            <a:ext cx="9722296" cy="5063271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Is register PC a latch </a:t>
            </a:r>
            <a:r>
              <a:rPr lang="zh-CN" altLang="en-US" sz="3200" dirty="0"/>
              <a:t>？</a:t>
            </a:r>
            <a:endParaRPr lang="en-US" altLang="zh-CN" sz="3200" dirty="0"/>
          </a:p>
          <a:p>
            <a:r>
              <a:rPr lang="en-US" altLang="zh-CN" sz="3200" dirty="0"/>
              <a:t>What are stored in latch IF/ID ?</a:t>
            </a:r>
          </a:p>
          <a:p>
            <a:pPr lvl="1"/>
            <a:r>
              <a:rPr lang="en-US" altLang="zh-CN" sz="2800" dirty="0"/>
              <a:t>IR, </a:t>
            </a:r>
            <a:r>
              <a:rPr lang="en-US" altLang="zh-CN" sz="2800" dirty="0" err="1">
                <a:solidFill>
                  <a:srgbClr val="FF0000"/>
                </a:solidFill>
              </a:rPr>
              <a:t>anythingelse</a:t>
            </a:r>
            <a:r>
              <a:rPr lang="en-US" altLang="zh-CN" sz="2800" dirty="0"/>
              <a:t> ?</a:t>
            </a:r>
          </a:p>
          <a:p>
            <a:r>
              <a:rPr lang="en-US" altLang="zh-CN" sz="3200" dirty="0"/>
              <a:t>What are stored in latch ID/EX ?</a:t>
            </a:r>
          </a:p>
          <a:p>
            <a:pPr lvl="1"/>
            <a:r>
              <a:rPr lang="en-US" altLang="zh-CN" sz="2800" dirty="0"/>
              <a:t>A, B, </a:t>
            </a:r>
            <a:r>
              <a:rPr lang="en-US" altLang="zh-CN" sz="2800" dirty="0" err="1"/>
              <a:t>imm</a:t>
            </a:r>
            <a:r>
              <a:rPr lang="en-US" altLang="zh-CN" sz="2800" dirty="0"/>
              <a:t>,  </a:t>
            </a:r>
            <a:r>
              <a:rPr lang="en-US" altLang="zh-CN" sz="2800" dirty="0" err="1">
                <a:solidFill>
                  <a:srgbClr val="FF0000"/>
                </a:solidFill>
              </a:rPr>
              <a:t>anythingelse</a:t>
            </a:r>
            <a:r>
              <a:rPr lang="en-US" altLang="zh-CN" sz="2800" dirty="0"/>
              <a:t> ?</a:t>
            </a:r>
          </a:p>
          <a:p>
            <a:r>
              <a:rPr lang="en-US" altLang="zh-CN" sz="3200" dirty="0"/>
              <a:t>What are stored in latch EX/MEM ?</a:t>
            </a:r>
          </a:p>
          <a:p>
            <a:pPr lvl="1"/>
            <a:r>
              <a:rPr lang="en-US" altLang="zh-CN" sz="2800" dirty="0" err="1"/>
              <a:t>ALUoutput</a:t>
            </a:r>
            <a:r>
              <a:rPr lang="en-US" altLang="zh-CN" sz="2800" dirty="0"/>
              <a:t>, </a:t>
            </a:r>
            <a:r>
              <a:rPr lang="en-US" altLang="zh-CN" sz="2800" dirty="0" err="1">
                <a:solidFill>
                  <a:srgbClr val="FF0000"/>
                </a:solidFill>
              </a:rPr>
              <a:t>anythingelse</a:t>
            </a:r>
            <a:r>
              <a:rPr lang="en-US" altLang="zh-CN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?</a:t>
            </a:r>
          </a:p>
          <a:p>
            <a:r>
              <a:rPr lang="en-US" altLang="zh-CN" sz="3200" dirty="0"/>
              <a:t>What are stored in latch MEM/WB ?</a:t>
            </a:r>
          </a:p>
          <a:p>
            <a:pPr lvl="1"/>
            <a:r>
              <a:rPr lang="en-US" altLang="zh-CN" sz="2800" dirty="0"/>
              <a:t>LMDR, </a:t>
            </a:r>
            <a:r>
              <a:rPr lang="en-US" altLang="zh-CN" sz="2800" dirty="0" err="1"/>
              <a:t>ALUoutput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Wreg</a:t>
            </a:r>
            <a:r>
              <a:rPr lang="en-US" altLang="zh-CN" sz="2800" dirty="0"/>
              <a:t>, </a:t>
            </a:r>
            <a:r>
              <a:rPr lang="en-US" altLang="zh-CN" sz="2800" dirty="0" err="1">
                <a:solidFill>
                  <a:srgbClr val="FF0000"/>
                </a:solidFill>
              </a:rPr>
              <a:t>anythingelse</a:t>
            </a:r>
            <a:r>
              <a:rPr lang="en-US" altLang="zh-CN" sz="2800" dirty="0">
                <a:solidFill>
                  <a:srgbClr val="FF0000"/>
                </a:solidFill>
              </a:rPr>
              <a:t> ?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Feb.13,2012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5929346"/>
      </p:ext>
    </p:extLst>
  </p:cSld>
  <p:clrMapOvr>
    <a:masterClrMapping/>
  </p:clrMapOvr>
  <p:transition>
    <p:rand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1" y="1"/>
            <a:ext cx="9144000" cy="981075"/>
          </a:xfrm>
        </p:spPr>
        <p:txBody>
          <a:bodyPr/>
          <a:lstStyle/>
          <a:p>
            <a:pPr eaLnBrk="1" hangingPunct="1"/>
            <a:r>
              <a:rPr lang="en-US" altLang="zh-CN" sz="3200" dirty="0"/>
              <a:t>Single-cycle implementation vs. pipelining</a:t>
            </a:r>
          </a:p>
        </p:txBody>
      </p:sp>
      <p:sp>
        <p:nvSpPr>
          <p:cNvPr id="53398" name="Rectangle 150"/>
          <p:cNvSpPr>
            <a:spLocks noChangeArrowheads="1"/>
          </p:cNvSpPr>
          <p:nvPr/>
        </p:nvSpPr>
        <p:spPr bwMode="auto">
          <a:xfrm>
            <a:off x="1847850" y="1203325"/>
            <a:ext cx="6705600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kumimoji="1" lang="en-US" altLang="zh-CN" sz="1800" b="1" i="1" u="sng">
                <a:solidFill>
                  <a:srgbClr val="FF0000"/>
                </a:solidFill>
              </a:rPr>
              <a:t>Single Cycle Implementation:</a:t>
            </a:r>
            <a:r>
              <a:rPr kumimoji="1" lang="en-US" altLang="zh-CN" sz="1800" b="1" i="1">
                <a:solidFill>
                  <a:schemeClr val="accent2"/>
                </a:solidFill>
              </a:rPr>
              <a:t>     </a:t>
            </a:r>
            <a:r>
              <a:rPr kumimoji="1" lang="en-US" altLang="zh-CN" sz="1800" b="1">
                <a:solidFill>
                  <a:srgbClr val="FF3300"/>
                </a:solidFill>
                <a:latin typeface="Comic Sans MS" pitchFamily="66" charset="0"/>
              </a:rPr>
              <a:t>CPI=1,   long clock cycle</a:t>
            </a:r>
            <a:r>
              <a:rPr kumimoji="1" lang="en-US" altLang="zh-CN" sz="1800" b="1" i="1" u="sng">
                <a:solidFill>
                  <a:schemeClr val="accent2"/>
                </a:solidFill>
              </a:rPr>
              <a:t> </a:t>
            </a:r>
            <a:endParaRPr kumimoji="1" lang="en-US" altLang="zh-CN" sz="1800" b="1" i="1" u="sng">
              <a:solidFill>
                <a:srgbClr val="000099"/>
              </a:solidFill>
            </a:endParaRPr>
          </a:p>
        </p:txBody>
      </p:sp>
      <p:grpSp>
        <p:nvGrpSpPr>
          <p:cNvPr id="2" name="Group 327"/>
          <p:cNvGrpSpPr>
            <a:grpSpLocks/>
          </p:cNvGrpSpPr>
          <p:nvPr/>
        </p:nvGrpSpPr>
        <p:grpSpPr bwMode="auto">
          <a:xfrm>
            <a:off x="1924050" y="1412876"/>
            <a:ext cx="8237538" cy="1698625"/>
            <a:chOff x="252" y="890"/>
            <a:chExt cx="5189" cy="1070"/>
          </a:xfrm>
        </p:grpSpPr>
        <p:sp>
          <p:nvSpPr>
            <p:cNvPr id="76926" name="Line 140"/>
            <p:cNvSpPr>
              <a:spLocks noChangeShapeType="1"/>
            </p:cNvSpPr>
            <p:nvPr/>
          </p:nvSpPr>
          <p:spPr bwMode="auto">
            <a:xfrm flipV="1">
              <a:off x="5148" y="890"/>
              <a:ext cx="0" cy="976"/>
            </a:xfrm>
            <a:prstGeom prst="line">
              <a:avLst/>
            </a:prstGeom>
            <a:noFill/>
            <a:ln w="25400">
              <a:solidFill>
                <a:srgbClr val="990033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6927" name="Group 326"/>
            <p:cNvGrpSpPr>
              <a:grpSpLocks/>
            </p:cNvGrpSpPr>
            <p:nvPr/>
          </p:nvGrpSpPr>
          <p:grpSpPr bwMode="auto">
            <a:xfrm>
              <a:off x="252" y="1046"/>
              <a:ext cx="5189" cy="728"/>
              <a:chOff x="252" y="792"/>
              <a:chExt cx="5189" cy="728"/>
            </a:xfrm>
          </p:grpSpPr>
          <p:sp>
            <p:nvSpPr>
              <p:cNvPr id="76929" name="Line 135"/>
              <p:cNvSpPr>
                <a:spLocks noChangeShapeType="1"/>
              </p:cNvSpPr>
              <p:nvPr/>
            </p:nvSpPr>
            <p:spPr bwMode="auto">
              <a:xfrm>
                <a:off x="321" y="992"/>
                <a:ext cx="22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30" name="Line 136"/>
              <p:cNvSpPr>
                <a:spLocks noChangeShapeType="1"/>
              </p:cNvSpPr>
              <p:nvPr/>
            </p:nvSpPr>
            <p:spPr bwMode="auto">
              <a:xfrm>
                <a:off x="553" y="1000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31" name="Line 139"/>
              <p:cNvSpPr>
                <a:spLocks noChangeShapeType="1"/>
              </p:cNvSpPr>
              <p:nvPr/>
            </p:nvSpPr>
            <p:spPr bwMode="auto">
              <a:xfrm>
                <a:off x="2809" y="1000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32" name="Line 141"/>
              <p:cNvSpPr>
                <a:spLocks noChangeShapeType="1"/>
              </p:cNvSpPr>
              <p:nvPr/>
            </p:nvSpPr>
            <p:spPr bwMode="auto">
              <a:xfrm>
                <a:off x="5161" y="1000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33" name="Line 142"/>
              <p:cNvSpPr>
                <a:spLocks noChangeShapeType="1"/>
              </p:cNvSpPr>
              <p:nvPr/>
            </p:nvSpPr>
            <p:spPr bwMode="auto">
              <a:xfrm>
                <a:off x="561" y="1136"/>
                <a:ext cx="118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34" name="Line 143"/>
              <p:cNvSpPr>
                <a:spLocks noChangeShapeType="1"/>
              </p:cNvSpPr>
              <p:nvPr/>
            </p:nvSpPr>
            <p:spPr bwMode="auto">
              <a:xfrm>
                <a:off x="1761" y="992"/>
                <a:ext cx="10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35" name="Line 144"/>
              <p:cNvSpPr>
                <a:spLocks noChangeShapeType="1"/>
              </p:cNvSpPr>
              <p:nvPr/>
            </p:nvSpPr>
            <p:spPr bwMode="auto">
              <a:xfrm>
                <a:off x="1753" y="1000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36" name="Line 145"/>
              <p:cNvSpPr>
                <a:spLocks noChangeShapeType="1"/>
              </p:cNvSpPr>
              <p:nvPr/>
            </p:nvSpPr>
            <p:spPr bwMode="auto">
              <a:xfrm>
                <a:off x="2817" y="1136"/>
                <a:ext cx="118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37" name="Line 146"/>
              <p:cNvSpPr>
                <a:spLocks noChangeShapeType="1"/>
              </p:cNvSpPr>
              <p:nvPr/>
            </p:nvSpPr>
            <p:spPr bwMode="auto">
              <a:xfrm>
                <a:off x="4017" y="992"/>
                <a:ext cx="113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38" name="Line 147"/>
              <p:cNvSpPr>
                <a:spLocks noChangeShapeType="1"/>
              </p:cNvSpPr>
              <p:nvPr/>
            </p:nvSpPr>
            <p:spPr bwMode="auto">
              <a:xfrm>
                <a:off x="4009" y="1000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39" name="Line 148"/>
              <p:cNvSpPr>
                <a:spLocks noChangeShapeType="1"/>
              </p:cNvSpPr>
              <p:nvPr/>
            </p:nvSpPr>
            <p:spPr bwMode="auto">
              <a:xfrm>
                <a:off x="5217" y="1136"/>
                <a:ext cx="22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40" name="Rectangle 149"/>
              <p:cNvSpPr>
                <a:spLocks noChangeArrowheads="1"/>
              </p:cNvSpPr>
              <p:nvPr/>
            </p:nvSpPr>
            <p:spPr bwMode="auto">
              <a:xfrm>
                <a:off x="252" y="988"/>
                <a:ext cx="316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  <a:latin typeface="Times New Roman" pitchFamily="18" charset="0"/>
                  </a:rPr>
                  <a:t>Clk</a:t>
                </a:r>
              </a:p>
            </p:txBody>
          </p:sp>
          <p:sp>
            <p:nvSpPr>
              <p:cNvPr id="76941" name="Rectangle 151"/>
              <p:cNvSpPr>
                <a:spLocks noChangeArrowheads="1"/>
              </p:cNvSpPr>
              <p:nvPr/>
            </p:nvSpPr>
            <p:spPr bwMode="auto">
              <a:xfrm>
                <a:off x="540" y="1320"/>
                <a:ext cx="2240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42" name="Rectangle 152"/>
              <p:cNvSpPr>
                <a:spLocks noChangeArrowheads="1"/>
              </p:cNvSpPr>
              <p:nvPr/>
            </p:nvSpPr>
            <p:spPr bwMode="auto">
              <a:xfrm>
                <a:off x="2796" y="1320"/>
                <a:ext cx="2336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43" name="Rectangle 153"/>
              <p:cNvSpPr>
                <a:spLocks noChangeArrowheads="1"/>
              </p:cNvSpPr>
              <p:nvPr/>
            </p:nvSpPr>
            <p:spPr bwMode="auto">
              <a:xfrm>
                <a:off x="1383" y="1308"/>
                <a:ext cx="402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  <a:latin typeface="Times New Roman" pitchFamily="18" charset="0"/>
                  </a:rPr>
                  <a:t>Load</a:t>
                </a:r>
              </a:p>
            </p:txBody>
          </p:sp>
          <p:sp>
            <p:nvSpPr>
              <p:cNvPr id="76944" name="Rectangle 154"/>
              <p:cNvSpPr>
                <a:spLocks noChangeArrowheads="1"/>
              </p:cNvSpPr>
              <p:nvPr/>
            </p:nvSpPr>
            <p:spPr bwMode="auto">
              <a:xfrm>
                <a:off x="3783" y="1308"/>
                <a:ext cx="406" cy="21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  <a:latin typeface="Times New Roman" pitchFamily="18" charset="0"/>
                  </a:rPr>
                  <a:t>Store</a:t>
                </a:r>
              </a:p>
            </p:txBody>
          </p:sp>
          <p:sp>
            <p:nvSpPr>
              <p:cNvPr id="76945" name="Line 155"/>
              <p:cNvSpPr>
                <a:spLocks noChangeShapeType="1"/>
              </p:cNvSpPr>
              <p:nvPr/>
            </p:nvSpPr>
            <p:spPr bwMode="auto">
              <a:xfrm flipV="1">
                <a:off x="4708" y="1304"/>
                <a:ext cx="0" cy="20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46" name="Rectangle 156"/>
              <p:cNvSpPr>
                <a:spLocks noChangeArrowheads="1"/>
              </p:cNvSpPr>
              <p:nvPr/>
            </p:nvSpPr>
            <p:spPr bwMode="auto">
              <a:xfrm>
                <a:off x="4695" y="1308"/>
                <a:ext cx="456" cy="21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  <a:latin typeface="Times New Roman" pitchFamily="18" charset="0"/>
                  </a:rPr>
                  <a:t>Waste</a:t>
                </a:r>
              </a:p>
            </p:txBody>
          </p:sp>
          <p:sp>
            <p:nvSpPr>
              <p:cNvPr id="76947" name="Line 178"/>
              <p:cNvSpPr>
                <a:spLocks noChangeShapeType="1"/>
              </p:cNvSpPr>
              <p:nvPr/>
            </p:nvSpPr>
            <p:spPr bwMode="auto">
              <a:xfrm flipV="1">
                <a:off x="553" y="792"/>
                <a:ext cx="0" cy="20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48" name="Rectangle 179"/>
              <p:cNvSpPr>
                <a:spLocks noChangeArrowheads="1"/>
              </p:cNvSpPr>
              <p:nvPr/>
            </p:nvSpPr>
            <p:spPr bwMode="auto">
              <a:xfrm>
                <a:off x="1500" y="796"/>
                <a:ext cx="521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  <a:latin typeface="Times New Roman" pitchFamily="18" charset="0"/>
                  </a:rPr>
                  <a:t>Cycle 1</a:t>
                </a:r>
              </a:p>
            </p:txBody>
          </p:sp>
          <p:sp>
            <p:nvSpPr>
              <p:cNvPr id="76949" name="Line 180"/>
              <p:cNvSpPr>
                <a:spLocks noChangeShapeType="1"/>
              </p:cNvSpPr>
              <p:nvPr/>
            </p:nvSpPr>
            <p:spPr bwMode="auto">
              <a:xfrm flipV="1">
                <a:off x="2809" y="792"/>
                <a:ext cx="0" cy="208"/>
              </a:xfrm>
              <a:prstGeom prst="line">
                <a:avLst/>
              </a:prstGeom>
              <a:noFill/>
              <a:ln w="25400">
                <a:solidFill>
                  <a:srgbClr val="990033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50" name="Line 181"/>
              <p:cNvSpPr>
                <a:spLocks noChangeShapeType="1"/>
              </p:cNvSpPr>
              <p:nvPr/>
            </p:nvSpPr>
            <p:spPr bwMode="auto">
              <a:xfrm flipV="1">
                <a:off x="5161" y="792"/>
                <a:ext cx="0" cy="20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51" name="Rectangle 182"/>
              <p:cNvSpPr>
                <a:spLocks noChangeArrowheads="1"/>
              </p:cNvSpPr>
              <p:nvPr/>
            </p:nvSpPr>
            <p:spPr bwMode="auto">
              <a:xfrm>
                <a:off x="3756" y="796"/>
                <a:ext cx="521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  <a:latin typeface="Times New Roman" pitchFamily="18" charset="0"/>
                  </a:rPr>
                  <a:t>Cycle 2</a:t>
                </a:r>
              </a:p>
            </p:txBody>
          </p:sp>
          <p:sp>
            <p:nvSpPr>
              <p:cNvPr id="76952" name="Line 183"/>
              <p:cNvSpPr>
                <a:spLocks noChangeShapeType="1"/>
              </p:cNvSpPr>
              <p:nvPr/>
            </p:nvSpPr>
            <p:spPr bwMode="auto">
              <a:xfrm>
                <a:off x="561" y="896"/>
                <a:ext cx="8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53" name="Line 184"/>
              <p:cNvSpPr>
                <a:spLocks noChangeShapeType="1"/>
              </p:cNvSpPr>
              <p:nvPr/>
            </p:nvSpPr>
            <p:spPr bwMode="auto">
              <a:xfrm>
                <a:off x="2817" y="896"/>
                <a:ext cx="8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54" name="Line 185"/>
              <p:cNvSpPr>
                <a:spLocks noChangeShapeType="1"/>
              </p:cNvSpPr>
              <p:nvPr/>
            </p:nvSpPr>
            <p:spPr bwMode="auto">
              <a:xfrm flipH="1">
                <a:off x="4241" y="896"/>
                <a:ext cx="92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955" name="Line 186"/>
              <p:cNvSpPr>
                <a:spLocks noChangeShapeType="1"/>
              </p:cNvSpPr>
              <p:nvPr/>
            </p:nvSpPr>
            <p:spPr bwMode="auto">
              <a:xfrm flipH="1">
                <a:off x="2033" y="896"/>
                <a:ext cx="6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6928" name="Line 187"/>
            <p:cNvSpPr>
              <a:spLocks noChangeShapeType="1"/>
            </p:cNvSpPr>
            <p:nvPr/>
          </p:nvSpPr>
          <p:spPr bwMode="auto">
            <a:xfrm flipV="1">
              <a:off x="2809" y="984"/>
              <a:ext cx="0" cy="976"/>
            </a:xfrm>
            <a:prstGeom prst="line">
              <a:avLst/>
            </a:prstGeom>
            <a:noFill/>
            <a:ln w="25400">
              <a:solidFill>
                <a:srgbClr val="990033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3439" name="Rectangle 191"/>
          <p:cNvSpPr>
            <a:spLocks noChangeArrowheads="1"/>
          </p:cNvSpPr>
          <p:nvPr/>
        </p:nvSpPr>
        <p:spPr bwMode="auto">
          <a:xfrm>
            <a:off x="1847850" y="3184525"/>
            <a:ext cx="8534400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kumimoji="1" lang="en-US" altLang="zh-CN" sz="1800" b="1" i="1" u="sng">
                <a:solidFill>
                  <a:srgbClr val="FF0000"/>
                </a:solidFill>
              </a:rPr>
              <a:t>Pipeline Implementation</a:t>
            </a:r>
            <a:r>
              <a:rPr kumimoji="1" lang="en-US" altLang="zh-CN" sz="1800" b="1" i="1" u="sng">
                <a:solidFill>
                  <a:schemeClr val="accent2"/>
                </a:solidFill>
              </a:rPr>
              <a:t>: </a:t>
            </a:r>
            <a:r>
              <a:rPr kumimoji="1" lang="en-US" altLang="zh-CN" sz="1800" b="1" i="1">
                <a:solidFill>
                  <a:schemeClr val="accent2"/>
                </a:solidFill>
              </a:rPr>
              <a:t>    </a:t>
            </a:r>
            <a:r>
              <a:rPr kumimoji="1" lang="en-US" altLang="zh-CN" sz="1800" b="1">
                <a:solidFill>
                  <a:srgbClr val="FF3300"/>
                </a:solidFill>
                <a:latin typeface="Comic Sans MS" pitchFamily="66" charset="0"/>
              </a:rPr>
              <a:t>CPI=1, clock cycle </a:t>
            </a:r>
            <a:r>
              <a:rPr kumimoji="1" lang="en-US" altLang="zh-CN" sz="1800" b="1">
                <a:solidFill>
                  <a:srgbClr val="FF3300"/>
                </a:solidFill>
                <a:latin typeface="Comic Sans MS" pitchFamily="66" charset="0"/>
                <a:sym typeface="Symbol" pitchFamily="18" charset="2"/>
              </a:rPr>
              <a:t>  long clock cycle/5</a:t>
            </a:r>
            <a:endParaRPr kumimoji="1" lang="en-US" altLang="zh-CN" sz="1800" b="1" i="1" u="sng">
              <a:solidFill>
                <a:srgbClr val="000099"/>
              </a:solidFill>
            </a:endParaRPr>
          </a:p>
        </p:txBody>
      </p:sp>
      <p:grpSp>
        <p:nvGrpSpPr>
          <p:cNvPr id="4" name="Group 328"/>
          <p:cNvGrpSpPr>
            <a:grpSpLocks/>
          </p:cNvGrpSpPr>
          <p:nvPr/>
        </p:nvGrpSpPr>
        <p:grpSpPr bwMode="auto">
          <a:xfrm>
            <a:off x="1847850" y="3357564"/>
            <a:ext cx="8542338" cy="2617787"/>
            <a:chOff x="204" y="2115"/>
            <a:chExt cx="5381" cy="1649"/>
          </a:xfrm>
        </p:grpSpPr>
        <p:grpSp>
          <p:nvGrpSpPr>
            <p:cNvPr id="76807" name="Group 193"/>
            <p:cNvGrpSpPr>
              <a:grpSpLocks/>
            </p:cNvGrpSpPr>
            <p:nvPr/>
          </p:nvGrpSpPr>
          <p:grpSpPr bwMode="auto">
            <a:xfrm>
              <a:off x="204" y="2976"/>
              <a:ext cx="3713" cy="788"/>
              <a:chOff x="192" y="2928"/>
              <a:chExt cx="3713" cy="788"/>
            </a:xfrm>
          </p:grpSpPr>
          <p:sp>
            <p:nvSpPr>
              <p:cNvPr id="76875" name="Rectangle 83"/>
              <p:cNvSpPr>
                <a:spLocks noChangeArrowheads="1"/>
              </p:cNvSpPr>
              <p:nvPr/>
            </p:nvSpPr>
            <p:spPr bwMode="auto">
              <a:xfrm>
                <a:off x="192" y="2928"/>
                <a:ext cx="402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  <a:latin typeface="Times New Roman" pitchFamily="18" charset="0"/>
                  </a:rPr>
                  <a:t>Load</a:t>
                </a:r>
              </a:p>
            </p:txBody>
          </p:sp>
          <p:grpSp>
            <p:nvGrpSpPr>
              <p:cNvPr id="76876" name="Group 84"/>
              <p:cNvGrpSpPr>
                <a:grpSpLocks/>
              </p:cNvGrpSpPr>
              <p:nvPr/>
            </p:nvGrpSpPr>
            <p:grpSpPr bwMode="auto">
              <a:xfrm>
                <a:off x="549" y="2928"/>
                <a:ext cx="2384" cy="212"/>
                <a:chOff x="488" y="3260"/>
                <a:chExt cx="2384" cy="212"/>
              </a:xfrm>
            </p:grpSpPr>
            <p:grpSp>
              <p:nvGrpSpPr>
                <p:cNvPr id="76911" name="Group 85"/>
                <p:cNvGrpSpPr>
                  <a:grpSpLocks/>
                </p:cNvGrpSpPr>
                <p:nvPr/>
              </p:nvGrpSpPr>
              <p:grpSpPr bwMode="auto">
                <a:xfrm>
                  <a:off x="488" y="3260"/>
                  <a:ext cx="464" cy="212"/>
                  <a:chOff x="488" y="3260"/>
                  <a:chExt cx="464" cy="212"/>
                </a:xfrm>
              </p:grpSpPr>
              <p:sp>
                <p:nvSpPr>
                  <p:cNvPr id="76924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488" y="3272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925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515" y="3260"/>
                    <a:ext cx="244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IF</a:t>
                    </a:r>
                  </a:p>
                </p:txBody>
              </p:sp>
            </p:grpSp>
            <p:grpSp>
              <p:nvGrpSpPr>
                <p:cNvPr id="76912" name="Group 88"/>
                <p:cNvGrpSpPr>
                  <a:grpSpLocks/>
                </p:cNvGrpSpPr>
                <p:nvPr/>
              </p:nvGrpSpPr>
              <p:grpSpPr bwMode="auto">
                <a:xfrm>
                  <a:off x="968" y="3260"/>
                  <a:ext cx="464" cy="212"/>
                  <a:chOff x="968" y="3260"/>
                  <a:chExt cx="464" cy="212"/>
                </a:xfrm>
              </p:grpSpPr>
              <p:sp>
                <p:nvSpPr>
                  <p:cNvPr id="76922" name="Rectangle 89"/>
                  <p:cNvSpPr>
                    <a:spLocks noChangeArrowheads="1"/>
                  </p:cNvSpPr>
                  <p:nvPr/>
                </p:nvSpPr>
                <p:spPr bwMode="auto">
                  <a:xfrm>
                    <a:off x="968" y="3272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923" name="Rectangle 90"/>
                  <p:cNvSpPr>
                    <a:spLocks noChangeArrowheads="1"/>
                  </p:cNvSpPr>
                  <p:nvPr/>
                </p:nvSpPr>
                <p:spPr bwMode="auto">
                  <a:xfrm>
                    <a:off x="1043" y="3260"/>
                    <a:ext cx="259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ID</a:t>
                    </a:r>
                  </a:p>
                </p:txBody>
              </p:sp>
            </p:grpSp>
            <p:grpSp>
              <p:nvGrpSpPr>
                <p:cNvPr id="76913" name="Group 91"/>
                <p:cNvGrpSpPr>
                  <a:grpSpLocks/>
                </p:cNvGrpSpPr>
                <p:nvPr/>
              </p:nvGrpSpPr>
              <p:grpSpPr bwMode="auto">
                <a:xfrm>
                  <a:off x="1448" y="3260"/>
                  <a:ext cx="464" cy="212"/>
                  <a:chOff x="1448" y="3260"/>
                  <a:chExt cx="464" cy="212"/>
                </a:xfrm>
              </p:grpSpPr>
              <p:sp>
                <p:nvSpPr>
                  <p:cNvPr id="76920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1448" y="3272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921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1475" y="3260"/>
                    <a:ext cx="294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EX</a:t>
                    </a:r>
                  </a:p>
                </p:txBody>
              </p:sp>
            </p:grpSp>
            <p:grpSp>
              <p:nvGrpSpPr>
                <p:cNvPr id="76914" name="Group 94"/>
                <p:cNvGrpSpPr>
                  <a:grpSpLocks/>
                </p:cNvGrpSpPr>
                <p:nvPr/>
              </p:nvGrpSpPr>
              <p:grpSpPr bwMode="auto">
                <a:xfrm>
                  <a:off x="1928" y="3260"/>
                  <a:ext cx="472" cy="212"/>
                  <a:chOff x="1928" y="3260"/>
                  <a:chExt cx="472" cy="212"/>
                </a:xfrm>
              </p:grpSpPr>
              <p:sp>
                <p:nvSpPr>
                  <p:cNvPr id="76918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928" y="3272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919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1955" y="3260"/>
                    <a:ext cx="445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MEM</a:t>
                    </a:r>
                  </a:p>
                </p:txBody>
              </p:sp>
            </p:grpSp>
            <p:grpSp>
              <p:nvGrpSpPr>
                <p:cNvPr id="76915" name="Group 97"/>
                <p:cNvGrpSpPr>
                  <a:grpSpLocks/>
                </p:cNvGrpSpPr>
                <p:nvPr/>
              </p:nvGrpSpPr>
              <p:grpSpPr bwMode="auto">
                <a:xfrm>
                  <a:off x="2408" y="3260"/>
                  <a:ext cx="464" cy="212"/>
                  <a:chOff x="2408" y="3260"/>
                  <a:chExt cx="464" cy="212"/>
                </a:xfrm>
              </p:grpSpPr>
              <p:sp>
                <p:nvSpPr>
                  <p:cNvPr id="76916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2408" y="3272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917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2483" y="3260"/>
                    <a:ext cx="330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WB</a:t>
                    </a:r>
                  </a:p>
                </p:txBody>
              </p:sp>
            </p:grpSp>
          </p:grpSp>
          <p:grpSp>
            <p:nvGrpSpPr>
              <p:cNvPr id="76877" name="Group 115"/>
              <p:cNvGrpSpPr>
                <a:grpSpLocks/>
              </p:cNvGrpSpPr>
              <p:nvPr/>
            </p:nvGrpSpPr>
            <p:grpSpPr bwMode="auto">
              <a:xfrm>
                <a:off x="1029" y="3216"/>
                <a:ext cx="2384" cy="212"/>
                <a:chOff x="968" y="3548"/>
                <a:chExt cx="2384" cy="212"/>
              </a:xfrm>
            </p:grpSpPr>
            <p:grpSp>
              <p:nvGrpSpPr>
                <p:cNvPr id="76896" name="Group 116"/>
                <p:cNvGrpSpPr>
                  <a:grpSpLocks/>
                </p:cNvGrpSpPr>
                <p:nvPr/>
              </p:nvGrpSpPr>
              <p:grpSpPr bwMode="auto">
                <a:xfrm>
                  <a:off x="968" y="3548"/>
                  <a:ext cx="464" cy="212"/>
                  <a:chOff x="968" y="3548"/>
                  <a:chExt cx="464" cy="212"/>
                </a:xfrm>
              </p:grpSpPr>
              <p:sp>
                <p:nvSpPr>
                  <p:cNvPr id="76909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968" y="3560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910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995" y="3548"/>
                    <a:ext cx="244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IF</a:t>
                    </a:r>
                  </a:p>
                </p:txBody>
              </p:sp>
            </p:grpSp>
            <p:grpSp>
              <p:nvGrpSpPr>
                <p:cNvPr id="76897" name="Group 119"/>
                <p:cNvGrpSpPr>
                  <a:grpSpLocks/>
                </p:cNvGrpSpPr>
                <p:nvPr/>
              </p:nvGrpSpPr>
              <p:grpSpPr bwMode="auto">
                <a:xfrm>
                  <a:off x="1448" y="3548"/>
                  <a:ext cx="464" cy="212"/>
                  <a:chOff x="1448" y="3548"/>
                  <a:chExt cx="464" cy="212"/>
                </a:xfrm>
              </p:grpSpPr>
              <p:sp>
                <p:nvSpPr>
                  <p:cNvPr id="76907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1448" y="3560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908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1523" y="3548"/>
                    <a:ext cx="259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ID</a:t>
                    </a:r>
                  </a:p>
                </p:txBody>
              </p:sp>
            </p:grpSp>
            <p:grpSp>
              <p:nvGrpSpPr>
                <p:cNvPr id="76898" name="Group 122"/>
                <p:cNvGrpSpPr>
                  <a:grpSpLocks/>
                </p:cNvGrpSpPr>
                <p:nvPr/>
              </p:nvGrpSpPr>
              <p:grpSpPr bwMode="auto">
                <a:xfrm>
                  <a:off x="1928" y="3548"/>
                  <a:ext cx="464" cy="212"/>
                  <a:chOff x="1928" y="3548"/>
                  <a:chExt cx="464" cy="212"/>
                </a:xfrm>
              </p:grpSpPr>
              <p:sp>
                <p:nvSpPr>
                  <p:cNvPr id="76905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1928" y="3560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906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1955" y="3548"/>
                    <a:ext cx="294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EX</a:t>
                    </a:r>
                  </a:p>
                </p:txBody>
              </p:sp>
            </p:grpSp>
            <p:grpSp>
              <p:nvGrpSpPr>
                <p:cNvPr id="76899" name="Group 125"/>
                <p:cNvGrpSpPr>
                  <a:grpSpLocks/>
                </p:cNvGrpSpPr>
                <p:nvPr/>
              </p:nvGrpSpPr>
              <p:grpSpPr bwMode="auto">
                <a:xfrm>
                  <a:off x="2408" y="3548"/>
                  <a:ext cx="472" cy="212"/>
                  <a:chOff x="2408" y="3548"/>
                  <a:chExt cx="472" cy="212"/>
                </a:xfrm>
              </p:grpSpPr>
              <p:sp>
                <p:nvSpPr>
                  <p:cNvPr id="76903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2408" y="3560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904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2435" y="3548"/>
                    <a:ext cx="445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MEM</a:t>
                    </a:r>
                  </a:p>
                </p:txBody>
              </p:sp>
            </p:grpSp>
            <p:grpSp>
              <p:nvGrpSpPr>
                <p:cNvPr id="76900" name="Group 128"/>
                <p:cNvGrpSpPr>
                  <a:grpSpLocks/>
                </p:cNvGrpSpPr>
                <p:nvPr/>
              </p:nvGrpSpPr>
              <p:grpSpPr bwMode="auto">
                <a:xfrm>
                  <a:off x="2888" y="3548"/>
                  <a:ext cx="464" cy="212"/>
                  <a:chOff x="2888" y="3548"/>
                  <a:chExt cx="464" cy="212"/>
                </a:xfrm>
              </p:grpSpPr>
              <p:sp>
                <p:nvSpPr>
                  <p:cNvPr id="76901" name="Rectangle 129"/>
                  <p:cNvSpPr>
                    <a:spLocks noChangeArrowheads="1"/>
                  </p:cNvSpPr>
                  <p:nvPr/>
                </p:nvSpPr>
                <p:spPr bwMode="auto">
                  <a:xfrm>
                    <a:off x="2888" y="3560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902" name="Rectangle 130"/>
                  <p:cNvSpPr>
                    <a:spLocks noChangeArrowheads="1"/>
                  </p:cNvSpPr>
                  <p:nvPr/>
                </p:nvSpPr>
                <p:spPr bwMode="auto">
                  <a:xfrm>
                    <a:off x="2963" y="3548"/>
                    <a:ext cx="330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WB</a:t>
                    </a:r>
                  </a:p>
                </p:txBody>
              </p:sp>
            </p:grpSp>
          </p:grpSp>
          <p:sp>
            <p:nvSpPr>
              <p:cNvPr id="76878" name="Rectangle 131"/>
              <p:cNvSpPr>
                <a:spLocks noChangeArrowheads="1"/>
              </p:cNvSpPr>
              <p:nvPr/>
            </p:nvSpPr>
            <p:spPr bwMode="auto">
              <a:xfrm>
                <a:off x="672" y="3216"/>
                <a:ext cx="406" cy="21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  <a:latin typeface="Times New Roman" pitchFamily="18" charset="0"/>
                  </a:rPr>
                  <a:t>Store</a:t>
                </a:r>
              </a:p>
            </p:txBody>
          </p:sp>
          <p:grpSp>
            <p:nvGrpSpPr>
              <p:cNvPr id="76879" name="Group 161"/>
              <p:cNvGrpSpPr>
                <a:grpSpLocks/>
              </p:cNvGrpSpPr>
              <p:nvPr/>
            </p:nvGrpSpPr>
            <p:grpSpPr bwMode="auto">
              <a:xfrm>
                <a:off x="1521" y="3504"/>
                <a:ext cx="2384" cy="212"/>
                <a:chOff x="1496" y="3836"/>
                <a:chExt cx="2384" cy="212"/>
              </a:xfrm>
            </p:grpSpPr>
            <p:grpSp>
              <p:nvGrpSpPr>
                <p:cNvPr id="76881" name="Group 162"/>
                <p:cNvGrpSpPr>
                  <a:grpSpLocks/>
                </p:cNvGrpSpPr>
                <p:nvPr/>
              </p:nvGrpSpPr>
              <p:grpSpPr bwMode="auto">
                <a:xfrm>
                  <a:off x="1496" y="3836"/>
                  <a:ext cx="464" cy="212"/>
                  <a:chOff x="1496" y="3836"/>
                  <a:chExt cx="464" cy="212"/>
                </a:xfrm>
              </p:grpSpPr>
              <p:sp>
                <p:nvSpPr>
                  <p:cNvPr id="76894" name="Rectangle 163"/>
                  <p:cNvSpPr>
                    <a:spLocks noChangeArrowheads="1"/>
                  </p:cNvSpPr>
                  <p:nvPr/>
                </p:nvSpPr>
                <p:spPr bwMode="auto">
                  <a:xfrm>
                    <a:off x="1496" y="3848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895" name="Rectangle 164"/>
                  <p:cNvSpPr>
                    <a:spLocks noChangeArrowheads="1"/>
                  </p:cNvSpPr>
                  <p:nvPr/>
                </p:nvSpPr>
                <p:spPr bwMode="auto">
                  <a:xfrm>
                    <a:off x="1523" y="3836"/>
                    <a:ext cx="244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IF</a:t>
                    </a:r>
                  </a:p>
                </p:txBody>
              </p:sp>
            </p:grpSp>
            <p:grpSp>
              <p:nvGrpSpPr>
                <p:cNvPr id="76882" name="Group 165"/>
                <p:cNvGrpSpPr>
                  <a:grpSpLocks/>
                </p:cNvGrpSpPr>
                <p:nvPr/>
              </p:nvGrpSpPr>
              <p:grpSpPr bwMode="auto">
                <a:xfrm>
                  <a:off x="1976" y="3836"/>
                  <a:ext cx="464" cy="212"/>
                  <a:chOff x="1976" y="3836"/>
                  <a:chExt cx="464" cy="212"/>
                </a:xfrm>
              </p:grpSpPr>
              <p:sp>
                <p:nvSpPr>
                  <p:cNvPr id="76892" name="Rectangle 166"/>
                  <p:cNvSpPr>
                    <a:spLocks noChangeArrowheads="1"/>
                  </p:cNvSpPr>
                  <p:nvPr/>
                </p:nvSpPr>
                <p:spPr bwMode="auto">
                  <a:xfrm>
                    <a:off x="1976" y="3848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893" name="Rectangle 167"/>
                  <p:cNvSpPr>
                    <a:spLocks noChangeArrowheads="1"/>
                  </p:cNvSpPr>
                  <p:nvPr/>
                </p:nvSpPr>
                <p:spPr bwMode="auto">
                  <a:xfrm>
                    <a:off x="2051" y="3836"/>
                    <a:ext cx="259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ID</a:t>
                    </a:r>
                  </a:p>
                </p:txBody>
              </p:sp>
            </p:grpSp>
            <p:grpSp>
              <p:nvGrpSpPr>
                <p:cNvPr id="76883" name="Group 168"/>
                <p:cNvGrpSpPr>
                  <a:grpSpLocks/>
                </p:cNvGrpSpPr>
                <p:nvPr/>
              </p:nvGrpSpPr>
              <p:grpSpPr bwMode="auto">
                <a:xfrm>
                  <a:off x="2456" y="3836"/>
                  <a:ext cx="464" cy="212"/>
                  <a:chOff x="2456" y="3836"/>
                  <a:chExt cx="464" cy="212"/>
                </a:xfrm>
              </p:grpSpPr>
              <p:sp>
                <p:nvSpPr>
                  <p:cNvPr id="76890" name="Rectangle 169"/>
                  <p:cNvSpPr>
                    <a:spLocks noChangeArrowheads="1"/>
                  </p:cNvSpPr>
                  <p:nvPr/>
                </p:nvSpPr>
                <p:spPr bwMode="auto">
                  <a:xfrm>
                    <a:off x="2456" y="3848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891" name="Rectangle 170"/>
                  <p:cNvSpPr>
                    <a:spLocks noChangeArrowheads="1"/>
                  </p:cNvSpPr>
                  <p:nvPr/>
                </p:nvSpPr>
                <p:spPr bwMode="auto">
                  <a:xfrm>
                    <a:off x="2483" y="3836"/>
                    <a:ext cx="294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EX</a:t>
                    </a:r>
                  </a:p>
                </p:txBody>
              </p:sp>
            </p:grpSp>
            <p:grpSp>
              <p:nvGrpSpPr>
                <p:cNvPr id="76884" name="Group 171"/>
                <p:cNvGrpSpPr>
                  <a:grpSpLocks/>
                </p:cNvGrpSpPr>
                <p:nvPr/>
              </p:nvGrpSpPr>
              <p:grpSpPr bwMode="auto">
                <a:xfrm>
                  <a:off x="2936" y="3836"/>
                  <a:ext cx="472" cy="212"/>
                  <a:chOff x="2936" y="3836"/>
                  <a:chExt cx="472" cy="212"/>
                </a:xfrm>
              </p:grpSpPr>
              <p:sp>
                <p:nvSpPr>
                  <p:cNvPr id="76888" name="Rectangle 172"/>
                  <p:cNvSpPr>
                    <a:spLocks noChangeArrowheads="1"/>
                  </p:cNvSpPr>
                  <p:nvPr/>
                </p:nvSpPr>
                <p:spPr bwMode="auto">
                  <a:xfrm>
                    <a:off x="2936" y="3848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889" name="Rectangle 173"/>
                  <p:cNvSpPr>
                    <a:spLocks noChangeArrowheads="1"/>
                  </p:cNvSpPr>
                  <p:nvPr/>
                </p:nvSpPr>
                <p:spPr bwMode="auto">
                  <a:xfrm>
                    <a:off x="2963" y="3836"/>
                    <a:ext cx="445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MEM</a:t>
                    </a:r>
                  </a:p>
                </p:txBody>
              </p:sp>
            </p:grpSp>
            <p:grpSp>
              <p:nvGrpSpPr>
                <p:cNvPr id="76885" name="Group 174"/>
                <p:cNvGrpSpPr>
                  <a:grpSpLocks/>
                </p:cNvGrpSpPr>
                <p:nvPr/>
              </p:nvGrpSpPr>
              <p:grpSpPr bwMode="auto">
                <a:xfrm>
                  <a:off x="3416" y="3836"/>
                  <a:ext cx="464" cy="212"/>
                  <a:chOff x="3416" y="3836"/>
                  <a:chExt cx="464" cy="212"/>
                </a:xfrm>
              </p:grpSpPr>
              <p:sp>
                <p:nvSpPr>
                  <p:cNvPr id="76886" name="Rectangle 175"/>
                  <p:cNvSpPr>
                    <a:spLocks noChangeArrowheads="1"/>
                  </p:cNvSpPr>
                  <p:nvPr/>
                </p:nvSpPr>
                <p:spPr bwMode="auto">
                  <a:xfrm>
                    <a:off x="3416" y="3848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887" name="Rectangle 176"/>
                  <p:cNvSpPr>
                    <a:spLocks noChangeArrowheads="1"/>
                  </p:cNvSpPr>
                  <p:nvPr/>
                </p:nvSpPr>
                <p:spPr bwMode="auto">
                  <a:xfrm>
                    <a:off x="3491" y="3836"/>
                    <a:ext cx="330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WB</a:t>
                    </a:r>
                  </a:p>
                </p:txBody>
              </p:sp>
            </p:grpSp>
          </p:grpSp>
          <p:sp>
            <p:nvSpPr>
              <p:cNvPr id="76880" name="Rectangle 177"/>
              <p:cNvSpPr>
                <a:spLocks noChangeArrowheads="1"/>
              </p:cNvSpPr>
              <p:nvPr/>
            </p:nvSpPr>
            <p:spPr bwMode="auto">
              <a:xfrm>
                <a:off x="1056" y="3504"/>
                <a:ext cx="489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  <a:latin typeface="Times New Roman" pitchFamily="18" charset="0"/>
                  </a:rPr>
                  <a:t>R-type</a:t>
                </a:r>
              </a:p>
            </p:txBody>
          </p:sp>
        </p:grpSp>
        <p:grpSp>
          <p:nvGrpSpPr>
            <p:cNvPr id="76808" name="Group 258"/>
            <p:cNvGrpSpPr>
              <a:grpSpLocks/>
            </p:cNvGrpSpPr>
            <p:nvPr/>
          </p:nvGrpSpPr>
          <p:grpSpPr bwMode="auto">
            <a:xfrm>
              <a:off x="204" y="2115"/>
              <a:ext cx="5381" cy="774"/>
              <a:chOff x="192" y="2226"/>
              <a:chExt cx="5381" cy="774"/>
            </a:xfrm>
          </p:grpSpPr>
          <p:grpSp>
            <p:nvGrpSpPr>
              <p:cNvPr id="76809" name="Group 257"/>
              <p:cNvGrpSpPr>
                <a:grpSpLocks/>
              </p:cNvGrpSpPr>
              <p:nvPr/>
            </p:nvGrpSpPr>
            <p:grpSpPr bwMode="auto">
              <a:xfrm>
                <a:off x="541" y="2226"/>
                <a:ext cx="2400" cy="544"/>
                <a:chOff x="541" y="2112"/>
                <a:chExt cx="2400" cy="544"/>
              </a:xfrm>
            </p:grpSpPr>
            <p:sp>
              <p:nvSpPr>
                <p:cNvPr id="76873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541" y="2120"/>
                  <a:ext cx="0" cy="536"/>
                </a:xfrm>
                <a:prstGeom prst="line">
                  <a:avLst/>
                </a:prstGeom>
                <a:noFill/>
                <a:ln w="25400">
                  <a:solidFill>
                    <a:srgbClr val="990033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74" name="Line 138"/>
                <p:cNvSpPr>
                  <a:spLocks noChangeShapeType="1"/>
                </p:cNvSpPr>
                <p:nvPr/>
              </p:nvSpPr>
              <p:spPr bwMode="auto">
                <a:xfrm flipV="1">
                  <a:off x="2941" y="2112"/>
                  <a:ext cx="0" cy="544"/>
                </a:xfrm>
                <a:prstGeom prst="line">
                  <a:avLst/>
                </a:prstGeom>
                <a:noFill/>
                <a:ln w="25400">
                  <a:solidFill>
                    <a:srgbClr val="990033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810" name="Group 256"/>
              <p:cNvGrpSpPr>
                <a:grpSpLocks/>
              </p:cNvGrpSpPr>
              <p:nvPr/>
            </p:nvGrpSpPr>
            <p:grpSpPr bwMode="auto">
              <a:xfrm>
                <a:off x="192" y="2544"/>
                <a:ext cx="5381" cy="456"/>
                <a:chOff x="192" y="2444"/>
                <a:chExt cx="5381" cy="456"/>
              </a:xfrm>
            </p:grpSpPr>
            <p:sp>
              <p:nvSpPr>
                <p:cNvPr id="76811" name="Rectangle 194"/>
                <p:cNvSpPr>
                  <a:spLocks noChangeArrowheads="1"/>
                </p:cNvSpPr>
                <p:nvPr/>
              </p:nvSpPr>
              <p:spPr bwMode="auto">
                <a:xfrm>
                  <a:off x="192" y="2688"/>
                  <a:ext cx="316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Clk</a:t>
                  </a:r>
                </a:p>
              </p:txBody>
            </p:sp>
            <p:sp>
              <p:nvSpPr>
                <p:cNvPr id="76812" name="Line 195"/>
                <p:cNvSpPr>
                  <a:spLocks noChangeShapeType="1"/>
                </p:cNvSpPr>
                <p:nvPr/>
              </p:nvSpPr>
              <p:spPr bwMode="auto">
                <a:xfrm>
                  <a:off x="54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13" name="Line 196"/>
                <p:cNvSpPr>
                  <a:spLocks noChangeShapeType="1"/>
                </p:cNvSpPr>
                <p:nvPr/>
              </p:nvSpPr>
              <p:spPr bwMode="auto">
                <a:xfrm>
                  <a:off x="54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14" name="Line 197"/>
                <p:cNvSpPr>
                  <a:spLocks noChangeShapeType="1"/>
                </p:cNvSpPr>
                <p:nvPr/>
              </p:nvSpPr>
              <p:spPr bwMode="auto">
                <a:xfrm flipV="1">
                  <a:off x="78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15" name="Line 198"/>
                <p:cNvSpPr>
                  <a:spLocks noChangeShapeType="1"/>
                </p:cNvSpPr>
                <p:nvPr/>
              </p:nvSpPr>
              <p:spPr bwMode="auto">
                <a:xfrm>
                  <a:off x="78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16" name="Line 199"/>
                <p:cNvSpPr>
                  <a:spLocks noChangeShapeType="1"/>
                </p:cNvSpPr>
                <p:nvPr/>
              </p:nvSpPr>
              <p:spPr bwMode="auto">
                <a:xfrm>
                  <a:off x="102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17" name="Line 200"/>
                <p:cNvSpPr>
                  <a:spLocks noChangeShapeType="1"/>
                </p:cNvSpPr>
                <p:nvPr/>
              </p:nvSpPr>
              <p:spPr bwMode="auto">
                <a:xfrm>
                  <a:off x="30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18" name="Rectangle 201"/>
                <p:cNvSpPr>
                  <a:spLocks noChangeArrowheads="1"/>
                </p:cNvSpPr>
                <p:nvPr/>
              </p:nvSpPr>
              <p:spPr bwMode="auto">
                <a:xfrm>
                  <a:off x="528" y="2448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1</a:t>
                  </a:r>
                </a:p>
              </p:txBody>
            </p:sp>
            <p:sp>
              <p:nvSpPr>
                <p:cNvPr id="76819" name="Line 202"/>
                <p:cNvSpPr>
                  <a:spLocks noChangeShapeType="1"/>
                </p:cNvSpPr>
                <p:nvPr/>
              </p:nvSpPr>
              <p:spPr bwMode="auto">
                <a:xfrm>
                  <a:off x="102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20" name="Line 203"/>
                <p:cNvSpPr>
                  <a:spLocks noChangeShapeType="1"/>
                </p:cNvSpPr>
                <p:nvPr/>
              </p:nvSpPr>
              <p:spPr bwMode="auto">
                <a:xfrm flipV="1">
                  <a:off x="126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21" name="Line 204"/>
                <p:cNvSpPr>
                  <a:spLocks noChangeShapeType="1"/>
                </p:cNvSpPr>
                <p:nvPr/>
              </p:nvSpPr>
              <p:spPr bwMode="auto">
                <a:xfrm>
                  <a:off x="126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22" name="Line 205"/>
                <p:cNvSpPr>
                  <a:spLocks noChangeShapeType="1"/>
                </p:cNvSpPr>
                <p:nvPr/>
              </p:nvSpPr>
              <p:spPr bwMode="auto">
                <a:xfrm>
                  <a:off x="150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23" name="Line 206"/>
                <p:cNvSpPr>
                  <a:spLocks noChangeShapeType="1"/>
                </p:cNvSpPr>
                <p:nvPr/>
              </p:nvSpPr>
              <p:spPr bwMode="auto">
                <a:xfrm flipV="1">
                  <a:off x="102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24" name="Rectangle 207"/>
                <p:cNvSpPr>
                  <a:spLocks noChangeArrowheads="1"/>
                </p:cNvSpPr>
                <p:nvPr/>
              </p:nvSpPr>
              <p:spPr bwMode="auto">
                <a:xfrm>
                  <a:off x="1008" y="2448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2</a:t>
                  </a:r>
                </a:p>
              </p:txBody>
            </p:sp>
            <p:sp>
              <p:nvSpPr>
                <p:cNvPr id="76825" name="Line 208"/>
                <p:cNvSpPr>
                  <a:spLocks noChangeShapeType="1"/>
                </p:cNvSpPr>
                <p:nvPr/>
              </p:nvSpPr>
              <p:spPr bwMode="auto">
                <a:xfrm>
                  <a:off x="150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26" name="Line 209"/>
                <p:cNvSpPr>
                  <a:spLocks noChangeShapeType="1"/>
                </p:cNvSpPr>
                <p:nvPr/>
              </p:nvSpPr>
              <p:spPr bwMode="auto">
                <a:xfrm flipV="1">
                  <a:off x="174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27" name="Line 210"/>
                <p:cNvSpPr>
                  <a:spLocks noChangeShapeType="1"/>
                </p:cNvSpPr>
                <p:nvPr/>
              </p:nvSpPr>
              <p:spPr bwMode="auto">
                <a:xfrm>
                  <a:off x="174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28" name="Line 211"/>
                <p:cNvSpPr>
                  <a:spLocks noChangeShapeType="1"/>
                </p:cNvSpPr>
                <p:nvPr/>
              </p:nvSpPr>
              <p:spPr bwMode="auto">
                <a:xfrm>
                  <a:off x="198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29" name="Line 212"/>
                <p:cNvSpPr>
                  <a:spLocks noChangeShapeType="1"/>
                </p:cNvSpPr>
                <p:nvPr/>
              </p:nvSpPr>
              <p:spPr bwMode="auto">
                <a:xfrm flipV="1">
                  <a:off x="150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30" name="Rectangle 213"/>
                <p:cNvSpPr>
                  <a:spLocks noChangeArrowheads="1"/>
                </p:cNvSpPr>
                <p:nvPr/>
              </p:nvSpPr>
              <p:spPr bwMode="auto">
                <a:xfrm>
                  <a:off x="1488" y="2448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3</a:t>
                  </a:r>
                </a:p>
              </p:txBody>
            </p:sp>
            <p:sp>
              <p:nvSpPr>
                <p:cNvPr id="76831" name="Line 214"/>
                <p:cNvSpPr>
                  <a:spLocks noChangeShapeType="1"/>
                </p:cNvSpPr>
                <p:nvPr/>
              </p:nvSpPr>
              <p:spPr bwMode="auto">
                <a:xfrm>
                  <a:off x="198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32" name="Line 215"/>
                <p:cNvSpPr>
                  <a:spLocks noChangeShapeType="1"/>
                </p:cNvSpPr>
                <p:nvPr/>
              </p:nvSpPr>
              <p:spPr bwMode="auto">
                <a:xfrm flipV="1">
                  <a:off x="222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33" name="Line 216"/>
                <p:cNvSpPr>
                  <a:spLocks noChangeShapeType="1"/>
                </p:cNvSpPr>
                <p:nvPr/>
              </p:nvSpPr>
              <p:spPr bwMode="auto">
                <a:xfrm>
                  <a:off x="222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34" name="Line 217"/>
                <p:cNvSpPr>
                  <a:spLocks noChangeShapeType="1"/>
                </p:cNvSpPr>
                <p:nvPr/>
              </p:nvSpPr>
              <p:spPr bwMode="auto">
                <a:xfrm>
                  <a:off x="246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35" name="Line 218"/>
                <p:cNvSpPr>
                  <a:spLocks noChangeShapeType="1"/>
                </p:cNvSpPr>
                <p:nvPr/>
              </p:nvSpPr>
              <p:spPr bwMode="auto">
                <a:xfrm flipV="1">
                  <a:off x="198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36" name="Rectangle 219"/>
                <p:cNvSpPr>
                  <a:spLocks noChangeArrowheads="1"/>
                </p:cNvSpPr>
                <p:nvPr/>
              </p:nvSpPr>
              <p:spPr bwMode="auto">
                <a:xfrm>
                  <a:off x="1968" y="2448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4</a:t>
                  </a:r>
                </a:p>
              </p:txBody>
            </p:sp>
            <p:sp>
              <p:nvSpPr>
                <p:cNvPr id="76837" name="Line 220"/>
                <p:cNvSpPr>
                  <a:spLocks noChangeShapeType="1"/>
                </p:cNvSpPr>
                <p:nvPr/>
              </p:nvSpPr>
              <p:spPr bwMode="auto">
                <a:xfrm>
                  <a:off x="246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38" name="Line 221"/>
                <p:cNvSpPr>
                  <a:spLocks noChangeShapeType="1"/>
                </p:cNvSpPr>
                <p:nvPr/>
              </p:nvSpPr>
              <p:spPr bwMode="auto">
                <a:xfrm flipV="1">
                  <a:off x="270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39" name="Line 222"/>
                <p:cNvSpPr>
                  <a:spLocks noChangeShapeType="1"/>
                </p:cNvSpPr>
                <p:nvPr/>
              </p:nvSpPr>
              <p:spPr bwMode="auto">
                <a:xfrm>
                  <a:off x="270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40" name="Line 223"/>
                <p:cNvSpPr>
                  <a:spLocks noChangeShapeType="1"/>
                </p:cNvSpPr>
                <p:nvPr/>
              </p:nvSpPr>
              <p:spPr bwMode="auto">
                <a:xfrm>
                  <a:off x="294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41" name="Line 224"/>
                <p:cNvSpPr>
                  <a:spLocks noChangeShapeType="1"/>
                </p:cNvSpPr>
                <p:nvPr/>
              </p:nvSpPr>
              <p:spPr bwMode="auto">
                <a:xfrm flipV="1">
                  <a:off x="246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42" name="Rectangle 225"/>
                <p:cNvSpPr>
                  <a:spLocks noChangeArrowheads="1"/>
                </p:cNvSpPr>
                <p:nvPr/>
              </p:nvSpPr>
              <p:spPr bwMode="auto">
                <a:xfrm>
                  <a:off x="2448" y="2448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5</a:t>
                  </a:r>
                </a:p>
              </p:txBody>
            </p:sp>
            <p:sp>
              <p:nvSpPr>
                <p:cNvPr id="76843" name="Line 226"/>
                <p:cNvSpPr>
                  <a:spLocks noChangeShapeType="1"/>
                </p:cNvSpPr>
                <p:nvPr/>
              </p:nvSpPr>
              <p:spPr bwMode="auto">
                <a:xfrm>
                  <a:off x="294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44" name="Line 227"/>
                <p:cNvSpPr>
                  <a:spLocks noChangeShapeType="1"/>
                </p:cNvSpPr>
                <p:nvPr/>
              </p:nvSpPr>
              <p:spPr bwMode="auto">
                <a:xfrm flipV="1">
                  <a:off x="318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45" name="Line 228"/>
                <p:cNvSpPr>
                  <a:spLocks noChangeShapeType="1"/>
                </p:cNvSpPr>
                <p:nvPr/>
              </p:nvSpPr>
              <p:spPr bwMode="auto">
                <a:xfrm>
                  <a:off x="318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46" name="Line 229"/>
                <p:cNvSpPr>
                  <a:spLocks noChangeShapeType="1"/>
                </p:cNvSpPr>
                <p:nvPr/>
              </p:nvSpPr>
              <p:spPr bwMode="auto">
                <a:xfrm>
                  <a:off x="342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47" name="Rectangle 230"/>
                <p:cNvSpPr>
                  <a:spLocks noChangeArrowheads="1"/>
                </p:cNvSpPr>
                <p:nvPr/>
              </p:nvSpPr>
              <p:spPr bwMode="auto">
                <a:xfrm>
                  <a:off x="2928" y="2448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6</a:t>
                  </a:r>
                </a:p>
              </p:txBody>
            </p:sp>
            <p:sp>
              <p:nvSpPr>
                <p:cNvPr id="76848" name="Line 231"/>
                <p:cNvSpPr>
                  <a:spLocks noChangeShapeType="1"/>
                </p:cNvSpPr>
                <p:nvPr/>
              </p:nvSpPr>
              <p:spPr bwMode="auto">
                <a:xfrm>
                  <a:off x="342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49" name="Line 232"/>
                <p:cNvSpPr>
                  <a:spLocks noChangeShapeType="1"/>
                </p:cNvSpPr>
                <p:nvPr/>
              </p:nvSpPr>
              <p:spPr bwMode="auto">
                <a:xfrm flipV="1">
                  <a:off x="366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50" name="Line 233"/>
                <p:cNvSpPr>
                  <a:spLocks noChangeShapeType="1"/>
                </p:cNvSpPr>
                <p:nvPr/>
              </p:nvSpPr>
              <p:spPr bwMode="auto">
                <a:xfrm>
                  <a:off x="366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51" name="Line 234"/>
                <p:cNvSpPr>
                  <a:spLocks noChangeShapeType="1"/>
                </p:cNvSpPr>
                <p:nvPr/>
              </p:nvSpPr>
              <p:spPr bwMode="auto">
                <a:xfrm>
                  <a:off x="390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52" name="Line 235"/>
                <p:cNvSpPr>
                  <a:spLocks noChangeShapeType="1"/>
                </p:cNvSpPr>
                <p:nvPr/>
              </p:nvSpPr>
              <p:spPr bwMode="auto">
                <a:xfrm flipV="1">
                  <a:off x="342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53" name="Rectangle 236"/>
                <p:cNvSpPr>
                  <a:spLocks noChangeArrowheads="1"/>
                </p:cNvSpPr>
                <p:nvPr/>
              </p:nvSpPr>
              <p:spPr bwMode="auto">
                <a:xfrm>
                  <a:off x="3408" y="2448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7</a:t>
                  </a:r>
                </a:p>
              </p:txBody>
            </p:sp>
            <p:sp>
              <p:nvSpPr>
                <p:cNvPr id="76854" name="Line 237"/>
                <p:cNvSpPr>
                  <a:spLocks noChangeShapeType="1"/>
                </p:cNvSpPr>
                <p:nvPr/>
              </p:nvSpPr>
              <p:spPr bwMode="auto">
                <a:xfrm>
                  <a:off x="390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55" name="Line 238"/>
                <p:cNvSpPr>
                  <a:spLocks noChangeShapeType="1"/>
                </p:cNvSpPr>
                <p:nvPr/>
              </p:nvSpPr>
              <p:spPr bwMode="auto">
                <a:xfrm flipV="1">
                  <a:off x="414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56" name="Line 239"/>
                <p:cNvSpPr>
                  <a:spLocks noChangeShapeType="1"/>
                </p:cNvSpPr>
                <p:nvPr/>
              </p:nvSpPr>
              <p:spPr bwMode="auto">
                <a:xfrm>
                  <a:off x="414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57" name="Line 240"/>
                <p:cNvSpPr>
                  <a:spLocks noChangeShapeType="1"/>
                </p:cNvSpPr>
                <p:nvPr/>
              </p:nvSpPr>
              <p:spPr bwMode="auto">
                <a:xfrm>
                  <a:off x="438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58" name="Line 241"/>
                <p:cNvSpPr>
                  <a:spLocks noChangeShapeType="1"/>
                </p:cNvSpPr>
                <p:nvPr/>
              </p:nvSpPr>
              <p:spPr bwMode="auto">
                <a:xfrm flipV="1">
                  <a:off x="390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59" name="Rectangle 242"/>
                <p:cNvSpPr>
                  <a:spLocks noChangeArrowheads="1"/>
                </p:cNvSpPr>
                <p:nvPr/>
              </p:nvSpPr>
              <p:spPr bwMode="auto">
                <a:xfrm>
                  <a:off x="3888" y="2448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8</a:t>
                  </a:r>
                </a:p>
              </p:txBody>
            </p:sp>
            <p:sp>
              <p:nvSpPr>
                <p:cNvPr id="76860" name="Line 243"/>
                <p:cNvSpPr>
                  <a:spLocks noChangeShapeType="1"/>
                </p:cNvSpPr>
                <p:nvPr/>
              </p:nvSpPr>
              <p:spPr bwMode="auto">
                <a:xfrm>
                  <a:off x="438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61" name="Line 244"/>
                <p:cNvSpPr>
                  <a:spLocks noChangeShapeType="1"/>
                </p:cNvSpPr>
                <p:nvPr/>
              </p:nvSpPr>
              <p:spPr bwMode="auto">
                <a:xfrm flipV="1">
                  <a:off x="462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62" name="Line 245"/>
                <p:cNvSpPr>
                  <a:spLocks noChangeShapeType="1"/>
                </p:cNvSpPr>
                <p:nvPr/>
              </p:nvSpPr>
              <p:spPr bwMode="auto">
                <a:xfrm>
                  <a:off x="462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63" name="Line 246"/>
                <p:cNvSpPr>
                  <a:spLocks noChangeShapeType="1"/>
                </p:cNvSpPr>
                <p:nvPr/>
              </p:nvSpPr>
              <p:spPr bwMode="auto">
                <a:xfrm>
                  <a:off x="486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64" name="Line 247"/>
                <p:cNvSpPr>
                  <a:spLocks noChangeShapeType="1"/>
                </p:cNvSpPr>
                <p:nvPr/>
              </p:nvSpPr>
              <p:spPr bwMode="auto">
                <a:xfrm flipV="1">
                  <a:off x="438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65" name="Rectangle 248"/>
                <p:cNvSpPr>
                  <a:spLocks noChangeArrowheads="1"/>
                </p:cNvSpPr>
                <p:nvPr/>
              </p:nvSpPr>
              <p:spPr bwMode="auto">
                <a:xfrm>
                  <a:off x="4368" y="2448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9</a:t>
                  </a:r>
                </a:p>
              </p:txBody>
            </p:sp>
            <p:sp>
              <p:nvSpPr>
                <p:cNvPr id="76866" name="Line 249"/>
                <p:cNvSpPr>
                  <a:spLocks noChangeShapeType="1"/>
                </p:cNvSpPr>
                <p:nvPr/>
              </p:nvSpPr>
              <p:spPr bwMode="auto">
                <a:xfrm>
                  <a:off x="486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67" name="Line 250"/>
                <p:cNvSpPr>
                  <a:spLocks noChangeShapeType="1"/>
                </p:cNvSpPr>
                <p:nvPr/>
              </p:nvSpPr>
              <p:spPr bwMode="auto">
                <a:xfrm flipV="1">
                  <a:off x="510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68" name="Line 251"/>
                <p:cNvSpPr>
                  <a:spLocks noChangeShapeType="1"/>
                </p:cNvSpPr>
                <p:nvPr/>
              </p:nvSpPr>
              <p:spPr bwMode="auto">
                <a:xfrm>
                  <a:off x="510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69" name="Line 252"/>
                <p:cNvSpPr>
                  <a:spLocks noChangeShapeType="1"/>
                </p:cNvSpPr>
                <p:nvPr/>
              </p:nvSpPr>
              <p:spPr bwMode="auto">
                <a:xfrm>
                  <a:off x="534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70" name="Line 253"/>
                <p:cNvSpPr>
                  <a:spLocks noChangeShapeType="1"/>
                </p:cNvSpPr>
                <p:nvPr/>
              </p:nvSpPr>
              <p:spPr bwMode="auto">
                <a:xfrm flipV="1">
                  <a:off x="486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871" name="Rectangle 254"/>
                <p:cNvSpPr>
                  <a:spLocks noChangeArrowheads="1"/>
                </p:cNvSpPr>
                <p:nvPr/>
              </p:nvSpPr>
              <p:spPr bwMode="auto">
                <a:xfrm>
                  <a:off x="4800" y="2448"/>
                  <a:ext cx="586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10</a:t>
                  </a:r>
                </a:p>
              </p:txBody>
            </p:sp>
            <p:sp>
              <p:nvSpPr>
                <p:cNvPr id="76872" name="Line 255"/>
                <p:cNvSpPr>
                  <a:spLocks noChangeShapeType="1"/>
                </p:cNvSpPr>
                <p:nvPr/>
              </p:nvSpPr>
              <p:spPr bwMode="auto">
                <a:xfrm>
                  <a:off x="534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533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5343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98" grpId="0"/>
      <p:bldP spid="5343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1" y="1"/>
            <a:ext cx="8893175" cy="981075"/>
          </a:xfrm>
        </p:spPr>
        <p:txBody>
          <a:bodyPr/>
          <a:lstStyle/>
          <a:p>
            <a:pPr eaLnBrk="1" hangingPunct="1"/>
            <a:r>
              <a:rPr lang="en-US" altLang="zh-CN" sz="3200" dirty="0"/>
              <a:t>Multi-cycle implementation vs. pipelining</a:t>
            </a:r>
          </a:p>
        </p:txBody>
      </p:sp>
      <p:sp>
        <p:nvSpPr>
          <p:cNvPr id="77827" name="Rectangle 112"/>
          <p:cNvSpPr>
            <a:spLocks noChangeArrowheads="1"/>
          </p:cNvSpPr>
          <p:nvPr/>
        </p:nvSpPr>
        <p:spPr bwMode="auto">
          <a:xfrm>
            <a:off x="2308225" y="2157414"/>
            <a:ext cx="637996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1" lang="en-US" altLang="zh-CN" sz="1600" b="1">
                <a:solidFill>
                  <a:schemeClr val="tx1"/>
                </a:solidFill>
                <a:latin typeface="Times New Roman" pitchFamily="18" charset="0"/>
              </a:rPr>
              <a:t>Load</a:t>
            </a:r>
          </a:p>
        </p:txBody>
      </p:sp>
      <p:sp>
        <p:nvSpPr>
          <p:cNvPr id="77828" name="Rectangle 113"/>
          <p:cNvSpPr>
            <a:spLocks noChangeArrowheads="1"/>
          </p:cNvSpPr>
          <p:nvPr/>
        </p:nvSpPr>
        <p:spPr bwMode="auto">
          <a:xfrm>
            <a:off x="6118226" y="2157414"/>
            <a:ext cx="644525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1" lang="en-US" altLang="zh-CN" sz="1600" b="1">
                <a:solidFill>
                  <a:schemeClr val="tx1"/>
                </a:solidFill>
                <a:latin typeface="Times New Roman" pitchFamily="18" charset="0"/>
              </a:rPr>
              <a:t>Store</a:t>
            </a:r>
          </a:p>
        </p:txBody>
      </p:sp>
      <p:sp>
        <p:nvSpPr>
          <p:cNvPr id="77829" name="Line 114"/>
          <p:cNvSpPr>
            <a:spLocks noChangeShapeType="1"/>
          </p:cNvSpPr>
          <p:nvPr/>
        </p:nvSpPr>
        <p:spPr bwMode="auto">
          <a:xfrm flipV="1">
            <a:off x="6138863" y="1554163"/>
            <a:ext cx="0" cy="939800"/>
          </a:xfrm>
          <a:prstGeom prst="line">
            <a:avLst/>
          </a:prstGeom>
          <a:noFill/>
          <a:ln w="25400">
            <a:solidFill>
              <a:srgbClr val="990033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30" name="Line 133"/>
          <p:cNvSpPr>
            <a:spLocks noChangeShapeType="1"/>
          </p:cNvSpPr>
          <p:nvPr/>
        </p:nvSpPr>
        <p:spPr bwMode="auto">
          <a:xfrm flipV="1">
            <a:off x="2328863" y="2760663"/>
            <a:ext cx="0" cy="393700"/>
          </a:xfrm>
          <a:prstGeom prst="line">
            <a:avLst/>
          </a:prstGeom>
          <a:noFill/>
          <a:ln w="25400">
            <a:solidFill>
              <a:srgbClr val="990033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31" name="Line 134"/>
          <p:cNvSpPr>
            <a:spLocks noChangeShapeType="1"/>
          </p:cNvSpPr>
          <p:nvPr/>
        </p:nvSpPr>
        <p:spPr bwMode="auto">
          <a:xfrm flipV="1">
            <a:off x="6138863" y="2773363"/>
            <a:ext cx="0" cy="787400"/>
          </a:xfrm>
          <a:prstGeom prst="line">
            <a:avLst/>
          </a:prstGeom>
          <a:noFill/>
          <a:ln w="25400">
            <a:solidFill>
              <a:srgbClr val="990033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32" name="Line 137"/>
          <p:cNvSpPr>
            <a:spLocks noChangeShapeType="1"/>
          </p:cNvSpPr>
          <p:nvPr/>
        </p:nvSpPr>
        <p:spPr bwMode="auto">
          <a:xfrm flipV="1">
            <a:off x="9186863" y="1541463"/>
            <a:ext cx="0" cy="939800"/>
          </a:xfrm>
          <a:prstGeom prst="line">
            <a:avLst/>
          </a:prstGeom>
          <a:noFill/>
          <a:ln w="25400">
            <a:solidFill>
              <a:srgbClr val="990033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33" name="Rectangle 160"/>
          <p:cNvSpPr>
            <a:spLocks noChangeArrowheads="1"/>
          </p:cNvSpPr>
          <p:nvPr/>
        </p:nvSpPr>
        <p:spPr bwMode="auto">
          <a:xfrm>
            <a:off x="9166225" y="2157414"/>
            <a:ext cx="775854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1" lang="en-US" altLang="zh-CN" sz="1600" b="1">
                <a:solidFill>
                  <a:schemeClr val="tx1"/>
                </a:solidFill>
                <a:latin typeface="Times New Roman" pitchFamily="18" charset="0"/>
              </a:rPr>
              <a:t>R-type</a:t>
            </a:r>
          </a:p>
        </p:txBody>
      </p:sp>
      <p:sp>
        <p:nvSpPr>
          <p:cNvPr id="77834" name="Line 188"/>
          <p:cNvSpPr>
            <a:spLocks noChangeShapeType="1"/>
          </p:cNvSpPr>
          <p:nvPr/>
        </p:nvSpPr>
        <p:spPr bwMode="auto">
          <a:xfrm flipV="1">
            <a:off x="2328863" y="2087563"/>
            <a:ext cx="0" cy="381000"/>
          </a:xfrm>
          <a:prstGeom prst="line">
            <a:avLst/>
          </a:prstGeom>
          <a:noFill/>
          <a:ln w="25400">
            <a:solidFill>
              <a:srgbClr val="990033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596" name="Rectangle 324"/>
          <p:cNvSpPr>
            <a:spLocks noChangeArrowheads="1"/>
          </p:cNvSpPr>
          <p:nvPr/>
        </p:nvSpPr>
        <p:spPr bwMode="auto">
          <a:xfrm>
            <a:off x="1774825" y="1196975"/>
            <a:ext cx="5181600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kumimoji="1" lang="en-US" altLang="zh-CN" sz="1800" b="1" i="1" u="sng">
                <a:solidFill>
                  <a:srgbClr val="FF0000"/>
                </a:solidFill>
              </a:rPr>
              <a:t>Multip-Cycle Implementation:</a:t>
            </a:r>
            <a:r>
              <a:rPr kumimoji="1" lang="en-US" altLang="zh-CN" sz="1800" b="1" i="1">
                <a:solidFill>
                  <a:schemeClr val="accent2"/>
                </a:solidFill>
              </a:rPr>
              <a:t>     </a:t>
            </a:r>
            <a:r>
              <a:rPr kumimoji="1" lang="en-US" altLang="zh-CN" sz="1800" b="1">
                <a:solidFill>
                  <a:srgbClr val="FF3300"/>
                </a:solidFill>
                <a:latin typeface="Comic Sans MS" pitchFamily="66" charset="0"/>
              </a:rPr>
              <a:t>CPI=5,   </a:t>
            </a:r>
            <a:r>
              <a:rPr kumimoji="1" lang="en-US" altLang="zh-CN" sz="1800" b="1" i="1" u="sng">
                <a:solidFill>
                  <a:schemeClr val="accent2"/>
                </a:solidFill>
              </a:rPr>
              <a:t> </a:t>
            </a:r>
            <a:endParaRPr kumimoji="1" lang="en-US" altLang="zh-CN" sz="1800" b="1" i="1" u="sng">
              <a:solidFill>
                <a:srgbClr val="000099"/>
              </a:solidFill>
            </a:endParaRPr>
          </a:p>
        </p:txBody>
      </p:sp>
      <p:sp>
        <p:nvSpPr>
          <p:cNvPr id="54597" name="Rectangle 325"/>
          <p:cNvSpPr>
            <a:spLocks noChangeArrowheads="1"/>
          </p:cNvSpPr>
          <p:nvPr/>
        </p:nvSpPr>
        <p:spPr bwMode="auto">
          <a:xfrm>
            <a:off x="1847850" y="3068639"/>
            <a:ext cx="4038600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kumimoji="1" lang="en-US" altLang="zh-CN" sz="1800" b="1" i="1" u="sng">
                <a:solidFill>
                  <a:srgbClr val="FF0000"/>
                </a:solidFill>
              </a:rPr>
              <a:t>Pipeline Implementation:</a:t>
            </a:r>
            <a:r>
              <a:rPr kumimoji="1" lang="en-US" altLang="zh-CN" sz="1800" b="1" i="1" u="sng">
                <a:solidFill>
                  <a:schemeClr val="accent2"/>
                </a:solidFill>
              </a:rPr>
              <a:t> </a:t>
            </a:r>
            <a:r>
              <a:rPr kumimoji="1" lang="en-US" altLang="zh-CN" sz="1800" b="1" i="1">
                <a:solidFill>
                  <a:schemeClr val="accent2"/>
                </a:solidFill>
              </a:rPr>
              <a:t>    </a:t>
            </a:r>
            <a:r>
              <a:rPr kumimoji="1" lang="en-US" altLang="zh-CN" sz="1800" b="1">
                <a:solidFill>
                  <a:srgbClr val="FF3300"/>
                </a:solidFill>
                <a:latin typeface="Comic Sans MS" pitchFamily="66" charset="0"/>
              </a:rPr>
              <a:t>CPI=1, </a:t>
            </a:r>
            <a:endParaRPr kumimoji="1" lang="en-US" altLang="zh-CN" sz="1800" b="1" i="1" u="sng">
              <a:solidFill>
                <a:srgbClr val="000099"/>
              </a:solidFill>
            </a:endParaRPr>
          </a:p>
        </p:txBody>
      </p:sp>
      <p:grpSp>
        <p:nvGrpSpPr>
          <p:cNvPr id="2" name="Group 414"/>
          <p:cNvGrpSpPr>
            <a:grpSpLocks/>
          </p:cNvGrpSpPr>
          <p:nvPr/>
        </p:nvGrpSpPr>
        <p:grpSpPr bwMode="auto">
          <a:xfrm>
            <a:off x="1774825" y="3065463"/>
            <a:ext cx="8542338" cy="2622550"/>
            <a:chOff x="158" y="1931"/>
            <a:chExt cx="5381" cy="1652"/>
          </a:xfrm>
        </p:grpSpPr>
        <p:grpSp>
          <p:nvGrpSpPr>
            <p:cNvPr id="77939" name="Group 189"/>
            <p:cNvGrpSpPr>
              <a:grpSpLocks/>
            </p:cNvGrpSpPr>
            <p:nvPr/>
          </p:nvGrpSpPr>
          <p:grpSpPr bwMode="auto">
            <a:xfrm>
              <a:off x="158" y="1931"/>
              <a:ext cx="5381" cy="774"/>
              <a:chOff x="192" y="2226"/>
              <a:chExt cx="5381" cy="774"/>
            </a:xfrm>
          </p:grpSpPr>
          <p:grpSp>
            <p:nvGrpSpPr>
              <p:cNvPr id="77992" name="Group 190"/>
              <p:cNvGrpSpPr>
                <a:grpSpLocks/>
              </p:cNvGrpSpPr>
              <p:nvPr/>
            </p:nvGrpSpPr>
            <p:grpSpPr bwMode="auto">
              <a:xfrm>
                <a:off x="541" y="2226"/>
                <a:ext cx="2400" cy="544"/>
                <a:chOff x="541" y="2112"/>
                <a:chExt cx="2400" cy="544"/>
              </a:xfrm>
            </p:grpSpPr>
            <p:sp>
              <p:nvSpPr>
                <p:cNvPr id="78056" name="Line 191"/>
                <p:cNvSpPr>
                  <a:spLocks noChangeShapeType="1"/>
                </p:cNvSpPr>
                <p:nvPr/>
              </p:nvSpPr>
              <p:spPr bwMode="auto">
                <a:xfrm flipV="1">
                  <a:off x="541" y="2120"/>
                  <a:ext cx="0" cy="536"/>
                </a:xfrm>
                <a:prstGeom prst="line">
                  <a:avLst/>
                </a:prstGeom>
                <a:noFill/>
                <a:ln w="25400">
                  <a:solidFill>
                    <a:srgbClr val="990033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57" name="Line 192"/>
                <p:cNvSpPr>
                  <a:spLocks noChangeShapeType="1"/>
                </p:cNvSpPr>
                <p:nvPr/>
              </p:nvSpPr>
              <p:spPr bwMode="auto">
                <a:xfrm flipV="1">
                  <a:off x="2941" y="2112"/>
                  <a:ext cx="0" cy="544"/>
                </a:xfrm>
                <a:prstGeom prst="line">
                  <a:avLst/>
                </a:prstGeom>
                <a:noFill/>
                <a:ln w="25400">
                  <a:solidFill>
                    <a:srgbClr val="990033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993" name="Group 193"/>
              <p:cNvGrpSpPr>
                <a:grpSpLocks/>
              </p:cNvGrpSpPr>
              <p:nvPr/>
            </p:nvGrpSpPr>
            <p:grpSpPr bwMode="auto">
              <a:xfrm>
                <a:off x="192" y="2544"/>
                <a:ext cx="5381" cy="456"/>
                <a:chOff x="192" y="2444"/>
                <a:chExt cx="5381" cy="456"/>
              </a:xfrm>
            </p:grpSpPr>
            <p:sp>
              <p:nvSpPr>
                <p:cNvPr id="77994" name="Rectangle 194"/>
                <p:cNvSpPr>
                  <a:spLocks noChangeArrowheads="1"/>
                </p:cNvSpPr>
                <p:nvPr/>
              </p:nvSpPr>
              <p:spPr bwMode="auto">
                <a:xfrm>
                  <a:off x="192" y="2688"/>
                  <a:ext cx="316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Clk</a:t>
                  </a:r>
                </a:p>
              </p:txBody>
            </p:sp>
            <p:sp>
              <p:nvSpPr>
                <p:cNvPr id="77995" name="Line 195"/>
                <p:cNvSpPr>
                  <a:spLocks noChangeShapeType="1"/>
                </p:cNvSpPr>
                <p:nvPr/>
              </p:nvSpPr>
              <p:spPr bwMode="auto">
                <a:xfrm>
                  <a:off x="54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96" name="Line 196"/>
                <p:cNvSpPr>
                  <a:spLocks noChangeShapeType="1"/>
                </p:cNvSpPr>
                <p:nvPr/>
              </p:nvSpPr>
              <p:spPr bwMode="auto">
                <a:xfrm>
                  <a:off x="54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97" name="Line 197"/>
                <p:cNvSpPr>
                  <a:spLocks noChangeShapeType="1"/>
                </p:cNvSpPr>
                <p:nvPr/>
              </p:nvSpPr>
              <p:spPr bwMode="auto">
                <a:xfrm flipV="1">
                  <a:off x="78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98" name="Line 198"/>
                <p:cNvSpPr>
                  <a:spLocks noChangeShapeType="1"/>
                </p:cNvSpPr>
                <p:nvPr/>
              </p:nvSpPr>
              <p:spPr bwMode="auto">
                <a:xfrm>
                  <a:off x="78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99" name="Line 199"/>
                <p:cNvSpPr>
                  <a:spLocks noChangeShapeType="1"/>
                </p:cNvSpPr>
                <p:nvPr/>
              </p:nvSpPr>
              <p:spPr bwMode="auto">
                <a:xfrm>
                  <a:off x="102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00" name="Line 200"/>
                <p:cNvSpPr>
                  <a:spLocks noChangeShapeType="1"/>
                </p:cNvSpPr>
                <p:nvPr/>
              </p:nvSpPr>
              <p:spPr bwMode="auto">
                <a:xfrm>
                  <a:off x="30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01" name="Rectangle 201"/>
                <p:cNvSpPr>
                  <a:spLocks noChangeArrowheads="1"/>
                </p:cNvSpPr>
                <p:nvPr/>
              </p:nvSpPr>
              <p:spPr bwMode="auto">
                <a:xfrm>
                  <a:off x="528" y="2448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1</a:t>
                  </a:r>
                </a:p>
              </p:txBody>
            </p:sp>
            <p:sp>
              <p:nvSpPr>
                <p:cNvPr id="78002" name="Line 202"/>
                <p:cNvSpPr>
                  <a:spLocks noChangeShapeType="1"/>
                </p:cNvSpPr>
                <p:nvPr/>
              </p:nvSpPr>
              <p:spPr bwMode="auto">
                <a:xfrm>
                  <a:off x="102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03" name="Line 203"/>
                <p:cNvSpPr>
                  <a:spLocks noChangeShapeType="1"/>
                </p:cNvSpPr>
                <p:nvPr/>
              </p:nvSpPr>
              <p:spPr bwMode="auto">
                <a:xfrm flipV="1">
                  <a:off x="126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04" name="Line 204"/>
                <p:cNvSpPr>
                  <a:spLocks noChangeShapeType="1"/>
                </p:cNvSpPr>
                <p:nvPr/>
              </p:nvSpPr>
              <p:spPr bwMode="auto">
                <a:xfrm>
                  <a:off x="126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05" name="Line 205"/>
                <p:cNvSpPr>
                  <a:spLocks noChangeShapeType="1"/>
                </p:cNvSpPr>
                <p:nvPr/>
              </p:nvSpPr>
              <p:spPr bwMode="auto">
                <a:xfrm>
                  <a:off x="150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06" name="Line 206"/>
                <p:cNvSpPr>
                  <a:spLocks noChangeShapeType="1"/>
                </p:cNvSpPr>
                <p:nvPr/>
              </p:nvSpPr>
              <p:spPr bwMode="auto">
                <a:xfrm flipV="1">
                  <a:off x="102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07" name="Rectangle 207"/>
                <p:cNvSpPr>
                  <a:spLocks noChangeArrowheads="1"/>
                </p:cNvSpPr>
                <p:nvPr/>
              </p:nvSpPr>
              <p:spPr bwMode="auto">
                <a:xfrm>
                  <a:off x="1008" y="2448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2</a:t>
                  </a:r>
                </a:p>
              </p:txBody>
            </p:sp>
            <p:sp>
              <p:nvSpPr>
                <p:cNvPr id="78008" name="Line 208"/>
                <p:cNvSpPr>
                  <a:spLocks noChangeShapeType="1"/>
                </p:cNvSpPr>
                <p:nvPr/>
              </p:nvSpPr>
              <p:spPr bwMode="auto">
                <a:xfrm>
                  <a:off x="150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09" name="Line 209"/>
                <p:cNvSpPr>
                  <a:spLocks noChangeShapeType="1"/>
                </p:cNvSpPr>
                <p:nvPr/>
              </p:nvSpPr>
              <p:spPr bwMode="auto">
                <a:xfrm flipV="1">
                  <a:off x="174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10" name="Line 210"/>
                <p:cNvSpPr>
                  <a:spLocks noChangeShapeType="1"/>
                </p:cNvSpPr>
                <p:nvPr/>
              </p:nvSpPr>
              <p:spPr bwMode="auto">
                <a:xfrm>
                  <a:off x="174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11" name="Line 211"/>
                <p:cNvSpPr>
                  <a:spLocks noChangeShapeType="1"/>
                </p:cNvSpPr>
                <p:nvPr/>
              </p:nvSpPr>
              <p:spPr bwMode="auto">
                <a:xfrm>
                  <a:off x="198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12" name="Line 212"/>
                <p:cNvSpPr>
                  <a:spLocks noChangeShapeType="1"/>
                </p:cNvSpPr>
                <p:nvPr/>
              </p:nvSpPr>
              <p:spPr bwMode="auto">
                <a:xfrm flipV="1">
                  <a:off x="150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13" name="Rectangle 213"/>
                <p:cNvSpPr>
                  <a:spLocks noChangeArrowheads="1"/>
                </p:cNvSpPr>
                <p:nvPr/>
              </p:nvSpPr>
              <p:spPr bwMode="auto">
                <a:xfrm>
                  <a:off x="1488" y="2448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3</a:t>
                  </a:r>
                </a:p>
              </p:txBody>
            </p:sp>
            <p:sp>
              <p:nvSpPr>
                <p:cNvPr id="78014" name="Line 214"/>
                <p:cNvSpPr>
                  <a:spLocks noChangeShapeType="1"/>
                </p:cNvSpPr>
                <p:nvPr/>
              </p:nvSpPr>
              <p:spPr bwMode="auto">
                <a:xfrm>
                  <a:off x="198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15" name="Line 215"/>
                <p:cNvSpPr>
                  <a:spLocks noChangeShapeType="1"/>
                </p:cNvSpPr>
                <p:nvPr/>
              </p:nvSpPr>
              <p:spPr bwMode="auto">
                <a:xfrm flipV="1">
                  <a:off x="222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16" name="Line 216"/>
                <p:cNvSpPr>
                  <a:spLocks noChangeShapeType="1"/>
                </p:cNvSpPr>
                <p:nvPr/>
              </p:nvSpPr>
              <p:spPr bwMode="auto">
                <a:xfrm>
                  <a:off x="222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17" name="Line 217"/>
                <p:cNvSpPr>
                  <a:spLocks noChangeShapeType="1"/>
                </p:cNvSpPr>
                <p:nvPr/>
              </p:nvSpPr>
              <p:spPr bwMode="auto">
                <a:xfrm>
                  <a:off x="246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18" name="Line 218"/>
                <p:cNvSpPr>
                  <a:spLocks noChangeShapeType="1"/>
                </p:cNvSpPr>
                <p:nvPr/>
              </p:nvSpPr>
              <p:spPr bwMode="auto">
                <a:xfrm flipV="1">
                  <a:off x="198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19" name="Rectangle 219"/>
                <p:cNvSpPr>
                  <a:spLocks noChangeArrowheads="1"/>
                </p:cNvSpPr>
                <p:nvPr/>
              </p:nvSpPr>
              <p:spPr bwMode="auto">
                <a:xfrm>
                  <a:off x="1968" y="2448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4</a:t>
                  </a:r>
                </a:p>
              </p:txBody>
            </p:sp>
            <p:sp>
              <p:nvSpPr>
                <p:cNvPr id="78020" name="Line 220"/>
                <p:cNvSpPr>
                  <a:spLocks noChangeShapeType="1"/>
                </p:cNvSpPr>
                <p:nvPr/>
              </p:nvSpPr>
              <p:spPr bwMode="auto">
                <a:xfrm>
                  <a:off x="246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21" name="Line 221"/>
                <p:cNvSpPr>
                  <a:spLocks noChangeShapeType="1"/>
                </p:cNvSpPr>
                <p:nvPr/>
              </p:nvSpPr>
              <p:spPr bwMode="auto">
                <a:xfrm flipV="1">
                  <a:off x="270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22" name="Line 222"/>
                <p:cNvSpPr>
                  <a:spLocks noChangeShapeType="1"/>
                </p:cNvSpPr>
                <p:nvPr/>
              </p:nvSpPr>
              <p:spPr bwMode="auto">
                <a:xfrm>
                  <a:off x="270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23" name="Line 223"/>
                <p:cNvSpPr>
                  <a:spLocks noChangeShapeType="1"/>
                </p:cNvSpPr>
                <p:nvPr/>
              </p:nvSpPr>
              <p:spPr bwMode="auto">
                <a:xfrm>
                  <a:off x="294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24" name="Line 224"/>
                <p:cNvSpPr>
                  <a:spLocks noChangeShapeType="1"/>
                </p:cNvSpPr>
                <p:nvPr/>
              </p:nvSpPr>
              <p:spPr bwMode="auto">
                <a:xfrm flipV="1">
                  <a:off x="246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25" name="Rectangle 225"/>
                <p:cNvSpPr>
                  <a:spLocks noChangeArrowheads="1"/>
                </p:cNvSpPr>
                <p:nvPr/>
              </p:nvSpPr>
              <p:spPr bwMode="auto">
                <a:xfrm>
                  <a:off x="2448" y="2448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5</a:t>
                  </a:r>
                </a:p>
              </p:txBody>
            </p:sp>
            <p:sp>
              <p:nvSpPr>
                <p:cNvPr id="78026" name="Line 226"/>
                <p:cNvSpPr>
                  <a:spLocks noChangeShapeType="1"/>
                </p:cNvSpPr>
                <p:nvPr/>
              </p:nvSpPr>
              <p:spPr bwMode="auto">
                <a:xfrm>
                  <a:off x="294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27" name="Line 227"/>
                <p:cNvSpPr>
                  <a:spLocks noChangeShapeType="1"/>
                </p:cNvSpPr>
                <p:nvPr/>
              </p:nvSpPr>
              <p:spPr bwMode="auto">
                <a:xfrm flipV="1">
                  <a:off x="318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28" name="Line 228"/>
                <p:cNvSpPr>
                  <a:spLocks noChangeShapeType="1"/>
                </p:cNvSpPr>
                <p:nvPr/>
              </p:nvSpPr>
              <p:spPr bwMode="auto">
                <a:xfrm>
                  <a:off x="318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29" name="Line 229"/>
                <p:cNvSpPr>
                  <a:spLocks noChangeShapeType="1"/>
                </p:cNvSpPr>
                <p:nvPr/>
              </p:nvSpPr>
              <p:spPr bwMode="auto">
                <a:xfrm>
                  <a:off x="342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30" name="Rectangle 230"/>
                <p:cNvSpPr>
                  <a:spLocks noChangeArrowheads="1"/>
                </p:cNvSpPr>
                <p:nvPr/>
              </p:nvSpPr>
              <p:spPr bwMode="auto">
                <a:xfrm>
                  <a:off x="2928" y="2448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6</a:t>
                  </a:r>
                </a:p>
              </p:txBody>
            </p:sp>
            <p:sp>
              <p:nvSpPr>
                <p:cNvPr id="78031" name="Line 231"/>
                <p:cNvSpPr>
                  <a:spLocks noChangeShapeType="1"/>
                </p:cNvSpPr>
                <p:nvPr/>
              </p:nvSpPr>
              <p:spPr bwMode="auto">
                <a:xfrm>
                  <a:off x="342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32" name="Line 232"/>
                <p:cNvSpPr>
                  <a:spLocks noChangeShapeType="1"/>
                </p:cNvSpPr>
                <p:nvPr/>
              </p:nvSpPr>
              <p:spPr bwMode="auto">
                <a:xfrm flipV="1">
                  <a:off x="366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33" name="Line 233"/>
                <p:cNvSpPr>
                  <a:spLocks noChangeShapeType="1"/>
                </p:cNvSpPr>
                <p:nvPr/>
              </p:nvSpPr>
              <p:spPr bwMode="auto">
                <a:xfrm>
                  <a:off x="366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34" name="Line 234"/>
                <p:cNvSpPr>
                  <a:spLocks noChangeShapeType="1"/>
                </p:cNvSpPr>
                <p:nvPr/>
              </p:nvSpPr>
              <p:spPr bwMode="auto">
                <a:xfrm>
                  <a:off x="390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35" name="Line 235"/>
                <p:cNvSpPr>
                  <a:spLocks noChangeShapeType="1"/>
                </p:cNvSpPr>
                <p:nvPr/>
              </p:nvSpPr>
              <p:spPr bwMode="auto">
                <a:xfrm flipV="1">
                  <a:off x="342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36" name="Rectangle 236"/>
                <p:cNvSpPr>
                  <a:spLocks noChangeArrowheads="1"/>
                </p:cNvSpPr>
                <p:nvPr/>
              </p:nvSpPr>
              <p:spPr bwMode="auto">
                <a:xfrm>
                  <a:off x="3408" y="2448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7</a:t>
                  </a:r>
                </a:p>
              </p:txBody>
            </p:sp>
            <p:sp>
              <p:nvSpPr>
                <p:cNvPr id="78037" name="Line 237"/>
                <p:cNvSpPr>
                  <a:spLocks noChangeShapeType="1"/>
                </p:cNvSpPr>
                <p:nvPr/>
              </p:nvSpPr>
              <p:spPr bwMode="auto">
                <a:xfrm>
                  <a:off x="390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38" name="Line 238"/>
                <p:cNvSpPr>
                  <a:spLocks noChangeShapeType="1"/>
                </p:cNvSpPr>
                <p:nvPr/>
              </p:nvSpPr>
              <p:spPr bwMode="auto">
                <a:xfrm flipV="1">
                  <a:off x="414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39" name="Line 239"/>
                <p:cNvSpPr>
                  <a:spLocks noChangeShapeType="1"/>
                </p:cNvSpPr>
                <p:nvPr/>
              </p:nvSpPr>
              <p:spPr bwMode="auto">
                <a:xfrm>
                  <a:off x="414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40" name="Line 240"/>
                <p:cNvSpPr>
                  <a:spLocks noChangeShapeType="1"/>
                </p:cNvSpPr>
                <p:nvPr/>
              </p:nvSpPr>
              <p:spPr bwMode="auto">
                <a:xfrm>
                  <a:off x="438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41" name="Line 241"/>
                <p:cNvSpPr>
                  <a:spLocks noChangeShapeType="1"/>
                </p:cNvSpPr>
                <p:nvPr/>
              </p:nvSpPr>
              <p:spPr bwMode="auto">
                <a:xfrm flipV="1">
                  <a:off x="390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42" name="Rectangle 242"/>
                <p:cNvSpPr>
                  <a:spLocks noChangeArrowheads="1"/>
                </p:cNvSpPr>
                <p:nvPr/>
              </p:nvSpPr>
              <p:spPr bwMode="auto">
                <a:xfrm>
                  <a:off x="3888" y="2448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8</a:t>
                  </a:r>
                </a:p>
              </p:txBody>
            </p:sp>
            <p:sp>
              <p:nvSpPr>
                <p:cNvPr id="78043" name="Line 243"/>
                <p:cNvSpPr>
                  <a:spLocks noChangeShapeType="1"/>
                </p:cNvSpPr>
                <p:nvPr/>
              </p:nvSpPr>
              <p:spPr bwMode="auto">
                <a:xfrm>
                  <a:off x="438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44" name="Line 244"/>
                <p:cNvSpPr>
                  <a:spLocks noChangeShapeType="1"/>
                </p:cNvSpPr>
                <p:nvPr/>
              </p:nvSpPr>
              <p:spPr bwMode="auto">
                <a:xfrm flipV="1">
                  <a:off x="462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45" name="Line 245"/>
                <p:cNvSpPr>
                  <a:spLocks noChangeShapeType="1"/>
                </p:cNvSpPr>
                <p:nvPr/>
              </p:nvSpPr>
              <p:spPr bwMode="auto">
                <a:xfrm>
                  <a:off x="462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46" name="Line 246"/>
                <p:cNvSpPr>
                  <a:spLocks noChangeShapeType="1"/>
                </p:cNvSpPr>
                <p:nvPr/>
              </p:nvSpPr>
              <p:spPr bwMode="auto">
                <a:xfrm>
                  <a:off x="486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47" name="Line 247"/>
                <p:cNvSpPr>
                  <a:spLocks noChangeShapeType="1"/>
                </p:cNvSpPr>
                <p:nvPr/>
              </p:nvSpPr>
              <p:spPr bwMode="auto">
                <a:xfrm flipV="1">
                  <a:off x="438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48" name="Rectangle 248"/>
                <p:cNvSpPr>
                  <a:spLocks noChangeArrowheads="1"/>
                </p:cNvSpPr>
                <p:nvPr/>
              </p:nvSpPr>
              <p:spPr bwMode="auto">
                <a:xfrm>
                  <a:off x="4368" y="2448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9</a:t>
                  </a:r>
                </a:p>
              </p:txBody>
            </p:sp>
            <p:sp>
              <p:nvSpPr>
                <p:cNvPr id="78049" name="Line 249"/>
                <p:cNvSpPr>
                  <a:spLocks noChangeShapeType="1"/>
                </p:cNvSpPr>
                <p:nvPr/>
              </p:nvSpPr>
              <p:spPr bwMode="auto">
                <a:xfrm>
                  <a:off x="486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50" name="Line 250"/>
                <p:cNvSpPr>
                  <a:spLocks noChangeShapeType="1"/>
                </p:cNvSpPr>
                <p:nvPr/>
              </p:nvSpPr>
              <p:spPr bwMode="auto">
                <a:xfrm flipV="1">
                  <a:off x="510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51" name="Line 251"/>
                <p:cNvSpPr>
                  <a:spLocks noChangeShapeType="1"/>
                </p:cNvSpPr>
                <p:nvPr/>
              </p:nvSpPr>
              <p:spPr bwMode="auto">
                <a:xfrm>
                  <a:off x="510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52" name="Line 252"/>
                <p:cNvSpPr>
                  <a:spLocks noChangeShapeType="1"/>
                </p:cNvSpPr>
                <p:nvPr/>
              </p:nvSpPr>
              <p:spPr bwMode="auto">
                <a:xfrm>
                  <a:off x="534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53" name="Line 253"/>
                <p:cNvSpPr>
                  <a:spLocks noChangeShapeType="1"/>
                </p:cNvSpPr>
                <p:nvPr/>
              </p:nvSpPr>
              <p:spPr bwMode="auto">
                <a:xfrm flipV="1">
                  <a:off x="486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054" name="Rectangle 254"/>
                <p:cNvSpPr>
                  <a:spLocks noChangeArrowheads="1"/>
                </p:cNvSpPr>
                <p:nvPr/>
              </p:nvSpPr>
              <p:spPr bwMode="auto">
                <a:xfrm>
                  <a:off x="4800" y="2448"/>
                  <a:ext cx="586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10</a:t>
                  </a:r>
                </a:p>
              </p:txBody>
            </p:sp>
            <p:sp>
              <p:nvSpPr>
                <p:cNvPr id="78055" name="Line 255"/>
                <p:cNvSpPr>
                  <a:spLocks noChangeShapeType="1"/>
                </p:cNvSpPr>
                <p:nvPr/>
              </p:nvSpPr>
              <p:spPr bwMode="auto">
                <a:xfrm>
                  <a:off x="534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7940" name="Group 412"/>
            <p:cNvGrpSpPr>
              <a:grpSpLocks/>
            </p:cNvGrpSpPr>
            <p:nvPr/>
          </p:nvGrpSpPr>
          <p:grpSpPr bwMode="auto">
            <a:xfrm>
              <a:off x="158" y="2795"/>
              <a:ext cx="3713" cy="788"/>
              <a:chOff x="192" y="3072"/>
              <a:chExt cx="3713" cy="788"/>
            </a:xfrm>
          </p:grpSpPr>
          <p:sp>
            <p:nvSpPr>
              <p:cNvPr id="77941" name="Rectangle 328"/>
              <p:cNvSpPr>
                <a:spLocks noChangeArrowheads="1"/>
              </p:cNvSpPr>
              <p:nvPr/>
            </p:nvSpPr>
            <p:spPr bwMode="auto">
              <a:xfrm>
                <a:off x="192" y="3072"/>
                <a:ext cx="402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  <a:latin typeface="Times New Roman" pitchFamily="18" charset="0"/>
                  </a:rPr>
                  <a:t>Load</a:t>
                </a:r>
              </a:p>
            </p:txBody>
          </p:sp>
          <p:grpSp>
            <p:nvGrpSpPr>
              <p:cNvPr id="77942" name="Group 329"/>
              <p:cNvGrpSpPr>
                <a:grpSpLocks/>
              </p:cNvGrpSpPr>
              <p:nvPr/>
            </p:nvGrpSpPr>
            <p:grpSpPr bwMode="auto">
              <a:xfrm>
                <a:off x="549" y="3072"/>
                <a:ext cx="2384" cy="212"/>
                <a:chOff x="488" y="3260"/>
                <a:chExt cx="2384" cy="212"/>
              </a:xfrm>
            </p:grpSpPr>
            <p:grpSp>
              <p:nvGrpSpPr>
                <p:cNvPr id="77977" name="Group 330"/>
                <p:cNvGrpSpPr>
                  <a:grpSpLocks/>
                </p:cNvGrpSpPr>
                <p:nvPr/>
              </p:nvGrpSpPr>
              <p:grpSpPr bwMode="auto">
                <a:xfrm>
                  <a:off x="488" y="3260"/>
                  <a:ext cx="464" cy="212"/>
                  <a:chOff x="488" y="3260"/>
                  <a:chExt cx="464" cy="212"/>
                </a:xfrm>
              </p:grpSpPr>
              <p:sp>
                <p:nvSpPr>
                  <p:cNvPr id="77990" name="Rectangle 331"/>
                  <p:cNvSpPr>
                    <a:spLocks noChangeArrowheads="1"/>
                  </p:cNvSpPr>
                  <p:nvPr/>
                </p:nvSpPr>
                <p:spPr bwMode="auto">
                  <a:xfrm>
                    <a:off x="488" y="3272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991" name="Rectangle 332"/>
                  <p:cNvSpPr>
                    <a:spLocks noChangeArrowheads="1"/>
                  </p:cNvSpPr>
                  <p:nvPr/>
                </p:nvSpPr>
                <p:spPr bwMode="auto">
                  <a:xfrm>
                    <a:off x="515" y="3260"/>
                    <a:ext cx="244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IF</a:t>
                    </a:r>
                  </a:p>
                </p:txBody>
              </p:sp>
            </p:grpSp>
            <p:grpSp>
              <p:nvGrpSpPr>
                <p:cNvPr id="77978" name="Group 333"/>
                <p:cNvGrpSpPr>
                  <a:grpSpLocks/>
                </p:cNvGrpSpPr>
                <p:nvPr/>
              </p:nvGrpSpPr>
              <p:grpSpPr bwMode="auto">
                <a:xfrm>
                  <a:off x="968" y="3260"/>
                  <a:ext cx="464" cy="212"/>
                  <a:chOff x="968" y="3260"/>
                  <a:chExt cx="464" cy="212"/>
                </a:xfrm>
              </p:grpSpPr>
              <p:sp>
                <p:nvSpPr>
                  <p:cNvPr id="77988" name="Rectangle 334"/>
                  <p:cNvSpPr>
                    <a:spLocks noChangeArrowheads="1"/>
                  </p:cNvSpPr>
                  <p:nvPr/>
                </p:nvSpPr>
                <p:spPr bwMode="auto">
                  <a:xfrm>
                    <a:off x="968" y="3272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989" name="Rectangle 335"/>
                  <p:cNvSpPr>
                    <a:spLocks noChangeArrowheads="1"/>
                  </p:cNvSpPr>
                  <p:nvPr/>
                </p:nvSpPr>
                <p:spPr bwMode="auto">
                  <a:xfrm>
                    <a:off x="1043" y="3260"/>
                    <a:ext cx="259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ID</a:t>
                    </a:r>
                  </a:p>
                </p:txBody>
              </p:sp>
            </p:grpSp>
            <p:grpSp>
              <p:nvGrpSpPr>
                <p:cNvPr id="77979" name="Group 336"/>
                <p:cNvGrpSpPr>
                  <a:grpSpLocks/>
                </p:cNvGrpSpPr>
                <p:nvPr/>
              </p:nvGrpSpPr>
              <p:grpSpPr bwMode="auto">
                <a:xfrm>
                  <a:off x="1448" y="3260"/>
                  <a:ext cx="464" cy="212"/>
                  <a:chOff x="1448" y="3260"/>
                  <a:chExt cx="464" cy="212"/>
                </a:xfrm>
              </p:grpSpPr>
              <p:sp>
                <p:nvSpPr>
                  <p:cNvPr id="77986" name="Rectangle 337"/>
                  <p:cNvSpPr>
                    <a:spLocks noChangeArrowheads="1"/>
                  </p:cNvSpPr>
                  <p:nvPr/>
                </p:nvSpPr>
                <p:spPr bwMode="auto">
                  <a:xfrm>
                    <a:off x="1448" y="3272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987" name="Rectangle 338"/>
                  <p:cNvSpPr>
                    <a:spLocks noChangeArrowheads="1"/>
                  </p:cNvSpPr>
                  <p:nvPr/>
                </p:nvSpPr>
                <p:spPr bwMode="auto">
                  <a:xfrm>
                    <a:off x="1475" y="3260"/>
                    <a:ext cx="294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EX</a:t>
                    </a:r>
                  </a:p>
                </p:txBody>
              </p:sp>
            </p:grpSp>
            <p:grpSp>
              <p:nvGrpSpPr>
                <p:cNvPr id="77980" name="Group 339"/>
                <p:cNvGrpSpPr>
                  <a:grpSpLocks/>
                </p:cNvGrpSpPr>
                <p:nvPr/>
              </p:nvGrpSpPr>
              <p:grpSpPr bwMode="auto">
                <a:xfrm>
                  <a:off x="1928" y="3260"/>
                  <a:ext cx="472" cy="212"/>
                  <a:chOff x="1928" y="3260"/>
                  <a:chExt cx="472" cy="212"/>
                </a:xfrm>
              </p:grpSpPr>
              <p:sp>
                <p:nvSpPr>
                  <p:cNvPr id="77984" name="Rectangle 340"/>
                  <p:cNvSpPr>
                    <a:spLocks noChangeArrowheads="1"/>
                  </p:cNvSpPr>
                  <p:nvPr/>
                </p:nvSpPr>
                <p:spPr bwMode="auto">
                  <a:xfrm>
                    <a:off x="1928" y="3272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985" name="Rectangle 341"/>
                  <p:cNvSpPr>
                    <a:spLocks noChangeArrowheads="1"/>
                  </p:cNvSpPr>
                  <p:nvPr/>
                </p:nvSpPr>
                <p:spPr bwMode="auto">
                  <a:xfrm>
                    <a:off x="1955" y="3260"/>
                    <a:ext cx="445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MEM</a:t>
                    </a:r>
                  </a:p>
                </p:txBody>
              </p:sp>
            </p:grpSp>
            <p:grpSp>
              <p:nvGrpSpPr>
                <p:cNvPr id="77981" name="Group 342"/>
                <p:cNvGrpSpPr>
                  <a:grpSpLocks/>
                </p:cNvGrpSpPr>
                <p:nvPr/>
              </p:nvGrpSpPr>
              <p:grpSpPr bwMode="auto">
                <a:xfrm>
                  <a:off x="2408" y="3260"/>
                  <a:ext cx="464" cy="212"/>
                  <a:chOff x="2408" y="3260"/>
                  <a:chExt cx="464" cy="212"/>
                </a:xfrm>
              </p:grpSpPr>
              <p:sp>
                <p:nvSpPr>
                  <p:cNvPr id="77982" name="Rectangle 343"/>
                  <p:cNvSpPr>
                    <a:spLocks noChangeArrowheads="1"/>
                  </p:cNvSpPr>
                  <p:nvPr/>
                </p:nvSpPr>
                <p:spPr bwMode="auto">
                  <a:xfrm>
                    <a:off x="2408" y="3272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983" name="Rectangle 344"/>
                  <p:cNvSpPr>
                    <a:spLocks noChangeArrowheads="1"/>
                  </p:cNvSpPr>
                  <p:nvPr/>
                </p:nvSpPr>
                <p:spPr bwMode="auto">
                  <a:xfrm>
                    <a:off x="2483" y="3260"/>
                    <a:ext cx="330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WB</a:t>
                    </a:r>
                  </a:p>
                </p:txBody>
              </p:sp>
            </p:grpSp>
          </p:grpSp>
          <p:grpSp>
            <p:nvGrpSpPr>
              <p:cNvPr id="77943" name="Group 345"/>
              <p:cNvGrpSpPr>
                <a:grpSpLocks/>
              </p:cNvGrpSpPr>
              <p:nvPr/>
            </p:nvGrpSpPr>
            <p:grpSpPr bwMode="auto">
              <a:xfrm>
                <a:off x="1029" y="3360"/>
                <a:ext cx="2384" cy="212"/>
                <a:chOff x="968" y="3548"/>
                <a:chExt cx="2384" cy="212"/>
              </a:xfrm>
            </p:grpSpPr>
            <p:grpSp>
              <p:nvGrpSpPr>
                <p:cNvPr id="77962" name="Group 346"/>
                <p:cNvGrpSpPr>
                  <a:grpSpLocks/>
                </p:cNvGrpSpPr>
                <p:nvPr/>
              </p:nvGrpSpPr>
              <p:grpSpPr bwMode="auto">
                <a:xfrm>
                  <a:off x="968" y="3548"/>
                  <a:ext cx="464" cy="212"/>
                  <a:chOff x="968" y="3548"/>
                  <a:chExt cx="464" cy="212"/>
                </a:xfrm>
              </p:grpSpPr>
              <p:sp>
                <p:nvSpPr>
                  <p:cNvPr id="77975" name="Rectangle 347"/>
                  <p:cNvSpPr>
                    <a:spLocks noChangeArrowheads="1"/>
                  </p:cNvSpPr>
                  <p:nvPr/>
                </p:nvSpPr>
                <p:spPr bwMode="auto">
                  <a:xfrm>
                    <a:off x="968" y="3560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976" name="Rectangle 348"/>
                  <p:cNvSpPr>
                    <a:spLocks noChangeArrowheads="1"/>
                  </p:cNvSpPr>
                  <p:nvPr/>
                </p:nvSpPr>
                <p:spPr bwMode="auto">
                  <a:xfrm>
                    <a:off x="995" y="3548"/>
                    <a:ext cx="244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IF</a:t>
                    </a:r>
                  </a:p>
                </p:txBody>
              </p:sp>
            </p:grpSp>
            <p:grpSp>
              <p:nvGrpSpPr>
                <p:cNvPr id="77963" name="Group 349"/>
                <p:cNvGrpSpPr>
                  <a:grpSpLocks/>
                </p:cNvGrpSpPr>
                <p:nvPr/>
              </p:nvGrpSpPr>
              <p:grpSpPr bwMode="auto">
                <a:xfrm>
                  <a:off x="1448" y="3548"/>
                  <a:ext cx="464" cy="212"/>
                  <a:chOff x="1448" y="3548"/>
                  <a:chExt cx="464" cy="212"/>
                </a:xfrm>
              </p:grpSpPr>
              <p:sp>
                <p:nvSpPr>
                  <p:cNvPr id="77973" name="Rectangle 350"/>
                  <p:cNvSpPr>
                    <a:spLocks noChangeArrowheads="1"/>
                  </p:cNvSpPr>
                  <p:nvPr/>
                </p:nvSpPr>
                <p:spPr bwMode="auto">
                  <a:xfrm>
                    <a:off x="1448" y="3560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974" name="Rectangle 351"/>
                  <p:cNvSpPr>
                    <a:spLocks noChangeArrowheads="1"/>
                  </p:cNvSpPr>
                  <p:nvPr/>
                </p:nvSpPr>
                <p:spPr bwMode="auto">
                  <a:xfrm>
                    <a:off x="1523" y="3548"/>
                    <a:ext cx="259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ID</a:t>
                    </a:r>
                  </a:p>
                </p:txBody>
              </p:sp>
            </p:grpSp>
            <p:grpSp>
              <p:nvGrpSpPr>
                <p:cNvPr id="77964" name="Group 352"/>
                <p:cNvGrpSpPr>
                  <a:grpSpLocks/>
                </p:cNvGrpSpPr>
                <p:nvPr/>
              </p:nvGrpSpPr>
              <p:grpSpPr bwMode="auto">
                <a:xfrm>
                  <a:off x="1928" y="3548"/>
                  <a:ext cx="464" cy="212"/>
                  <a:chOff x="1928" y="3548"/>
                  <a:chExt cx="464" cy="212"/>
                </a:xfrm>
              </p:grpSpPr>
              <p:sp>
                <p:nvSpPr>
                  <p:cNvPr id="77971" name="Rectangle 353"/>
                  <p:cNvSpPr>
                    <a:spLocks noChangeArrowheads="1"/>
                  </p:cNvSpPr>
                  <p:nvPr/>
                </p:nvSpPr>
                <p:spPr bwMode="auto">
                  <a:xfrm>
                    <a:off x="1928" y="3560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972" name="Rectangle 354"/>
                  <p:cNvSpPr>
                    <a:spLocks noChangeArrowheads="1"/>
                  </p:cNvSpPr>
                  <p:nvPr/>
                </p:nvSpPr>
                <p:spPr bwMode="auto">
                  <a:xfrm>
                    <a:off x="1955" y="3548"/>
                    <a:ext cx="294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EX</a:t>
                    </a:r>
                  </a:p>
                </p:txBody>
              </p:sp>
            </p:grpSp>
            <p:grpSp>
              <p:nvGrpSpPr>
                <p:cNvPr id="77965" name="Group 355"/>
                <p:cNvGrpSpPr>
                  <a:grpSpLocks/>
                </p:cNvGrpSpPr>
                <p:nvPr/>
              </p:nvGrpSpPr>
              <p:grpSpPr bwMode="auto">
                <a:xfrm>
                  <a:off x="2408" y="3548"/>
                  <a:ext cx="472" cy="212"/>
                  <a:chOff x="2408" y="3548"/>
                  <a:chExt cx="472" cy="212"/>
                </a:xfrm>
              </p:grpSpPr>
              <p:sp>
                <p:nvSpPr>
                  <p:cNvPr id="77969" name="Rectangle 356"/>
                  <p:cNvSpPr>
                    <a:spLocks noChangeArrowheads="1"/>
                  </p:cNvSpPr>
                  <p:nvPr/>
                </p:nvSpPr>
                <p:spPr bwMode="auto">
                  <a:xfrm>
                    <a:off x="2408" y="3560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970" name="Rectangle 357"/>
                  <p:cNvSpPr>
                    <a:spLocks noChangeArrowheads="1"/>
                  </p:cNvSpPr>
                  <p:nvPr/>
                </p:nvSpPr>
                <p:spPr bwMode="auto">
                  <a:xfrm>
                    <a:off x="2435" y="3548"/>
                    <a:ext cx="445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MEM</a:t>
                    </a:r>
                  </a:p>
                </p:txBody>
              </p:sp>
            </p:grpSp>
            <p:grpSp>
              <p:nvGrpSpPr>
                <p:cNvPr id="77966" name="Group 358"/>
                <p:cNvGrpSpPr>
                  <a:grpSpLocks/>
                </p:cNvGrpSpPr>
                <p:nvPr/>
              </p:nvGrpSpPr>
              <p:grpSpPr bwMode="auto">
                <a:xfrm>
                  <a:off x="2888" y="3548"/>
                  <a:ext cx="464" cy="212"/>
                  <a:chOff x="2888" y="3548"/>
                  <a:chExt cx="464" cy="212"/>
                </a:xfrm>
              </p:grpSpPr>
              <p:sp>
                <p:nvSpPr>
                  <p:cNvPr id="77967" name="Rectangle 359"/>
                  <p:cNvSpPr>
                    <a:spLocks noChangeArrowheads="1"/>
                  </p:cNvSpPr>
                  <p:nvPr/>
                </p:nvSpPr>
                <p:spPr bwMode="auto">
                  <a:xfrm>
                    <a:off x="2888" y="3560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968" name="Rectangle 360"/>
                  <p:cNvSpPr>
                    <a:spLocks noChangeArrowheads="1"/>
                  </p:cNvSpPr>
                  <p:nvPr/>
                </p:nvSpPr>
                <p:spPr bwMode="auto">
                  <a:xfrm>
                    <a:off x="2963" y="3548"/>
                    <a:ext cx="330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WB</a:t>
                    </a:r>
                  </a:p>
                </p:txBody>
              </p:sp>
            </p:grpSp>
          </p:grpSp>
          <p:sp>
            <p:nvSpPr>
              <p:cNvPr id="77944" name="Rectangle 361"/>
              <p:cNvSpPr>
                <a:spLocks noChangeArrowheads="1"/>
              </p:cNvSpPr>
              <p:nvPr/>
            </p:nvSpPr>
            <p:spPr bwMode="auto">
              <a:xfrm>
                <a:off x="672" y="3360"/>
                <a:ext cx="406" cy="21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  <a:latin typeface="Times New Roman" pitchFamily="18" charset="0"/>
                  </a:rPr>
                  <a:t>Store</a:t>
                </a:r>
              </a:p>
            </p:txBody>
          </p:sp>
          <p:grpSp>
            <p:nvGrpSpPr>
              <p:cNvPr id="77945" name="Group 362"/>
              <p:cNvGrpSpPr>
                <a:grpSpLocks/>
              </p:cNvGrpSpPr>
              <p:nvPr/>
            </p:nvGrpSpPr>
            <p:grpSpPr bwMode="auto">
              <a:xfrm>
                <a:off x="1521" y="3648"/>
                <a:ext cx="2384" cy="212"/>
                <a:chOff x="1496" y="3836"/>
                <a:chExt cx="2384" cy="212"/>
              </a:xfrm>
            </p:grpSpPr>
            <p:grpSp>
              <p:nvGrpSpPr>
                <p:cNvPr id="77947" name="Group 363"/>
                <p:cNvGrpSpPr>
                  <a:grpSpLocks/>
                </p:cNvGrpSpPr>
                <p:nvPr/>
              </p:nvGrpSpPr>
              <p:grpSpPr bwMode="auto">
                <a:xfrm>
                  <a:off x="1496" y="3836"/>
                  <a:ext cx="464" cy="212"/>
                  <a:chOff x="1496" y="3836"/>
                  <a:chExt cx="464" cy="212"/>
                </a:xfrm>
              </p:grpSpPr>
              <p:sp>
                <p:nvSpPr>
                  <p:cNvPr id="77960" name="Rectangle 364"/>
                  <p:cNvSpPr>
                    <a:spLocks noChangeArrowheads="1"/>
                  </p:cNvSpPr>
                  <p:nvPr/>
                </p:nvSpPr>
                <p:spPr bwMode="auto">
                  <a:xfrm>
                    <a:off x="1496" y="3848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961" name="Rectangle 365"/>
                  <p:cNvSpPr>
                    <a:spLocks noChangeArrowheads="1"/>
                  </p:cNvSpPr>
                  <p:nvPr/>
                </p:nvSpPr>
                <p:spPr bwMode="auto">
                  <a:xfrm>
                    <a:off x="1523" y="3836"/>
                    <a:ext cx="244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IF</a:t>
                    </a:r>
                  </a:p>
                </p:txBody>
              </p:sp>
            </p:grpSp>
            <p:grpSp>
              <p:nvGrpSpPr>
                <p:cNvPr id="77948" name="Group 366"/>
                <p:cNvGrpSpPr>
                  <a:grpSpLocks/>
                </p:cNvGrpSpPr>
                <p:nvPr/>
              </p:nvGrpSpPr>
              <p:grpSpPr bwMode="auto">
                <a:xfrm>
                  <a:off x="1976" y="3836"/>
                  <a:ext cx="464" cy="212"/>
                  <a:chOff x="1976" y="3836"/>
                  <a:chExt cx="464" cy="212"/>
                </a:xfrm>
              </p:grpSpPr>
              <p:sp>
                <p:nvSpPr>
                  <p:cNvPr id="77958" name="Rectangle 367"/>
                  <p:cNvSpPr>
                    <a:spLocks noChangeArrowheads="1"/>
                  </p:cNvSpPr>
                  <p:nvPr/>
                </p:nvSpPr>
                <p:spPr bwMode="auto">
                  <a:xfrm>
                    <a:off x="1976" y="3848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959" name="Rectangle 368"/>
                  <p:cNvSpPr>
                    <a:spLocks noChangeArrowheads="1"/>
                  </p:cNvSpPr>
                  <p:nvPr/>
                </p:nvSpPr>
                <p:spPr bwMode="auto">
                  <a:xfrm>
                    <a:off x="2051" y="3836"/>
                    <a:ext cx="259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ID</a:t>
                    </a:r>
                  </a:p>
                </p:txBody>
              </p:sp>
            </p:grpSp>
            <p:grpSp>
              <p:nvGrpSpPr>
                <p:cNvPr id="77949" name="Group 369"/>
                <p:cNvGrpSpPr>
                  <a:grpSpLocks/>
                </p:cNvGrpSpPr>
                <p:nvPr/>
              </p:nvGrpSpPr>
              <p:grpSpPr bwMode="auto">
                <a:xfrm>
                  <a:off x="2456" y="3836"/>
                  <a:ext cx="464" cy="212"/>
                  <a:chOff x="2456" y="3836"/>
                  <a:chExt cx="464" cy="212"/>
                </a:xfrm>
              </p:grpSpPr>
              <p:sp>
                <p:nvSpPr>
                  <p:cNvPr id="77956" name="Rectangle 370"/>
                  <p:cNvSpPr>
                    <a:spLocks noChangeArrowheads="1"/>
                  </p:cNvSpPr>
                  <p:nvPr/>
                </p:nvSpPr>
                <p:spPr bwMode="auto">
                  <a:xfrm>
                    <a:off x="2456" y="3848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957" name="Rectangle 371"/>
                  <p:cNvSpPr>
                    <a:spLocks noChangeArrowheads="1"/>
                  </p:cNvSpPr>
                  <p:nvPr/>
                </p:nvSpPr>
                <p:spPr bwMode="auto">
                  <a:xfrm>
                    <a:off x="2483" y="3836"/>
                    <a:ext cx="294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EX</a:t>
                    </a:r>
                  </a:p>
                </p:txBody>
              </p:sp>
            </p:grpSp>
            <p:grpSp>
              <p:nvGrpSpPr>
                <p:cNvPr id="77950" name="Group 372"/>
                <p:cNvGrpSpPr>
                  <a:grpSpLocks/>
                </p:cNvGrpSpPr>
                <p:nvPr/>
              </p:nvGrpSpPr>
              <p:grpSpPr bwMode="auto">
                <a:xfrm>
                  <a:off x="2936" y="3836"/>
                  <a:ext cx="472" cy="212"/>
                  <a:chOff x="2936" y="3836"/>
                  <a:chExt cx="472" cy="212"/>
                </a:xfrm>
              </p:grpSpPr>
              <p:sp>
                <p:nvSpPr>
                  <p:cNvPr id="77954" name="Rectangle 373"/>
                  <p:cNvSpPr>
                    <a:spLocks noChangeArrowheads="1"/>
                  </p:cNvSpPr>
                  <p:nvPr/>
                </p:nvSpPr>
                <p:spPr bwMode="auto">
                  <a:xfrm>
                    <a:off x="2936" y="3848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955" name="Rectangle 374"/>
                  <p:cNvSpPr>
                    <a:spLocks noChangeArrowheads="1"/>
                  </p:cNvSpPr>
                  <p:nvPr/>
                </p:nvSpPr>
                <p:spPr bwMode="auto">
                  <a:xfrm>
                    <a:off x="2963" y="3836"/>
                    <a:ext cx="445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MEM</a:t>
                    </a:r>
                  </a:p>
                </p:txBody>
              </p:sp>
            </p:grpSp>
            <p:grpSp>
              <p:nvGrpSpPr>
                <p:cNvPr id="77951" name="Group 375"/>
                <p:cNvGrpSpPr>
                  <a:grpSpLocks/>
                </p:cNvGrpSpPr>
                <p:nvPr/>
              </p:nvGrpSpPr>
              <p:grpSpPr bwMode="auto">
                <a:xfrm>
                  <a:off x="3416" y="3836"/>
                  <a:ext cx="464" cy="212"/>
                  <a:chOff x="3416" y="3836"/>
                  <a:chExt cx="464" cy="212"/>
                </a:xfrm>
              </p:grpSpPr>
              <p:sp>
                <p:nvSpPr>
                  <p:cNvPr id="77952" name="Rectangle 376"/>
                  <p:cNvSpPr>
                    <a:spLocks noChangeArrowheads="1"/>
                  </p:cNvSpPr>
                  <p:nvPr/>
                </p:nvSpPr>
                <p:spPr bwMode="auto">
                  <a:xfrm>
                    <a:off x="3416" y="3848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953" name="Rectangle 377"/>
                  <p:cNvSpPr>
                    <a:spLocks noChangeArrowheads="1"/>
                  </p:cNvSpPr>
                  <p:nvPr/>
                </p:nvSpPr>
                <p:spPr bwMode="auto">
                  <a:xfrm>
                    <a:off x="3491" y="3836"/>
                    <a:ext cx="330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WB</a:t>
                    </a:r>
                  </a:p>
                </p:txBody>
              </p:sp>
            </p:grpSp>
          </p:grpSp>
          <p:sp>
            <p:nvSpPr>
              <p:cNvPr id="77946" name="Rectangle 378"/>
              <p:cNvSpPr>
                <a:spLocks noChangeArrowheads="1"/>
              </p:cNvSpPr>
              <p:nvPr/>
            </p:nvSpPr>
            <p:spPr bwMode="auto">
              <a:xfrm>
                <a:off x="1056" y="3648"/>
                <a:ext cx="489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  <a:latin typeface="Times New Roman" pitchFamily="18" charset="0"/>
                  </a:rPr>
                  <a:t>R-type</a:t>
                </a:r>
              </a:p>
            </p:txBody>
          </p:sp>
        </p:grpSp>
      </p:grpSp>
      <p:grpSp>
        <p:nvGrpSpPr>
          <p:cNvPr id="25" name="Group 413"/>
          <p:cNvGrpSpPr>
            <a:grpSpLocks/>
          </p:cNvGrpSpPr>
          <p:nvPr/>
        </p:nvGrpSpPr>
        <p:grpSpPr bwMode="auto">
          <a:xfrm>
            <a:off x="1774825" y="1084263"/>
            <a:ext cx="8542338" cy="1708150"/>
            <a:chOff x="158" y="683"/>
            <a:chExt cx="5381" cy="1076"/>
          </a:xfrm>
        </p:grpSpPr>
        <p:grpSp>
          <p:nvGrpSpPr>
            <p:cNvPr id="77839" name="Group 257"/>
            <p:cNvGrpSpPr>
              <a:grpSpLocks/>
            </p:cNvGrpSpPr>
            <p:nvPr/>
          </p:nvGrpSpPr>
          <p:grpSpPr bwMode="auto">
            <a:xfrm>
              <a:off x="158" y="683"/>
              <a:ext cx="5381" cy="774"/>
              <a:chOff x="192" y="2226"/>
              <a:chExt cx="5381" cy="774"/>
            </a:xfrm>
          </p:grpSpPr>
          <p:grpSp>
            <p:nvGrpSpPr>
              <p:cNvPr id="77873" name="Group 258"/>
              <p:cNvGrpSpPr>
                <a:grpSpLocks/>
              </p:cNvGrpSpPr>
              <p:nvPr/>
            </p:nvGrpSpPr>
            <p:grpSpPr bwMode="auto">
              <a:xfrm>
                <a:off x="541" y="2226"/>
                <a:ext cx="2400" cy="544"/>
                <a:chOff x="541" y="2112"/>
                <a:chExt cx="2400" cy="544"/>
              </a:xfrm>
            </p:grpSpPr>
            <p:sp>
              <p:nvSpPr>
                <p:cNvPr id="77937" name="Line 259"/>
                <p:cNvSpPr>
                  <a:spLocks noChangeShapeType="1"/>
                </p:cNvSpPr>
                <p:nvPr/>
              </p:nvSpPr>
              <p:spPr bwMode="auto">
                <a:xfrm flipV="1">
                  <a:off x="541" y="2120"/>
                  <a:ext cx="0" cy="536"/>
                </a:xfrm>
                <a:prstGeom prst="line">
                  <a:avLst/>
                </a:prstGeom>
                <a:noFill/>
                <a:ln w="25400">
                  <a:solidFill>
                    <a:srgbClr val="990033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38" name="Line 260"/>
                <p:cNvSpPr>
                  <a:spLocks noChangeShapeType="1"/>
                </p:cNvSpPr>
                <p:nvPr/>
              </p:nvSpPr>
              <p:spPr bwMode="auto">
                <a:xfrm flipV="1">
                  <a:off x="2941" y="2112"/>
                  <a:ext cx="0" cy="544"/>
                </a:xfrm>
                <a:prstGeom prst="line">
                  <a:avLst/>
                </a:prstGeom>
                <a:noFill/>
                <a:ln w="25400">
                  <a:solidFill>
                    <a:srgbClr val="990033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874" name="Group 261"/>
              <p:cNvGrpSpPr>
                <a:grpSpLocks/>
              </p:cNvGrpSpPr>
              <p:nvPr/>
            </p:nvGrpSpPr>
            <p:grpSpPr bwMode="auto">
              <a:xfrm>
                <a:off x="192" y="2544"/>
                <a:ext cx="5381" cy="456"/>
                <a:chOff x="192" y="2444"/>
                <a:chExt cx="5381" cy="456"/>
              </a:xfrm>
            </p:grpSpPr>
            <p:sp>
              <p:nvSpPr>
                <p:cNvPr id="77875" name="Rectangle 262"/>
                <p:cNvSpPr>
                  <a:spLocks noChangeArrowheads="1"/>
                </p:cNvSpPr>
                <p:nvPr/>
              </p:nvSpPr>
              <p:spPr bwMode="auto">
                <a:xfrm>
                  <a:off x="192" y="2688"/>
                  <a:ext cx="316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Clk</a:t>
                  </a:r>
                </a:p>
              </p:txBody>
            </p:sp>
            <p:sp>
              <p:nvSpPr>
                <p:cNvPr id="77876" name="Line 263"/>
                <p:cNvSpPr>
                  <a:spLocks noChangeShapeType="1"/>
                </p:cNvSpPr>
                <p:nvPr/>
              </p:nvSpPr>
              <p:spPr bwMode="auto">
                <a:xfrm>
                  <a:off x="54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77" name="Line 264"/>
                <p:cNvSpPr>
                  <a:spLocks noChangeShapeType="1"/>
                </p:cNvSpPr>
                <p:nvPr/>
              </p:nvSpPr>
              <p:spPr bwMode="auto">
                <a:xfrm>
                  <a:off x="54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78" name="Line 265"/>
                <p:cNvSpPr>
                  <a:spLocks noChangeShapeType="1"/>
                </p:cNvSpPr>
                <p:nvPr/>
              </p:nvSpPr>
              <p:spPr bwMode="auto">
                <a:xfrm flipV="1">
                  <a:off x="78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79" name="Line 266"/>
                <p:cNvSpPr>
                  <a:spLocks noChangeShapeType="1"/>
                </p:cNvSpPr>
                <p:nvPr/>
              </p:nvSpPr>
              <p:spPr bwMode="auto">
                <a:xfrm>
                  <a:off x="78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80" name="Line 267"/>
                <p:cNvSpPr>
                  <a:spLocks noChangeShapeType="1"/>
                </p:cNvSpPr>
                <p:nvPr/>
              </p:nvSpPr>
              <p:spPr bwMode="auto">
                <a:xfrm>
                  <a:off x="102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81" name="Line 268"/>
                <p:cNvSpPr>
                  <a:spLocks noChangeShapeType="1"/>
                </p:cNvSpPr>
                <p:nvPr/>
              </p:nvSpPr>
              <p:spPr bwMode="auto">
                <a:xfrm>
                  <a:off x="30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82" name="Rectangle 269"/>
                <p:cNvSpPr>
                  <a:spLocks noChangeArrowheads="1"/>
                </p:cNvSpPr>
                <p:nvPr/>
              </p:nvSpPr>
              <p:spPr bwMode="auto">
                <a:xfrm>
                  <a:off x="528" y="2448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1</a:t>
                  </a:r>
                </a:p>
              </p:txBody>
            </p:sp>
            <p:sp>
              <p:nvSpPr>
                <p:cNvPr id="77883" name="Line 270"/>
                <p:cNvSpPr>
                  <a:spLocks noChangeShapeType="1"/>
                </p:cNvSpPr>
                <p:nvPr/>
              </p:nvSpPr>
              <p:spPr bwMode="auto">
                <a:xfrm>
                  <a:off x="102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84" name="Line 271"/>
                <p:cNvSpPr>
                  <a:spLocks noChangeShapeType="1"/>
                </p:cNvSpPr>
                <p:nvPr/>
              </p:nvSpPr>
              <p:spPr bwMode="auto">
                <a:xfrm flipV="1">
                  <a:off x="126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85" name="Line 272"/>
                <p:cNvSpPr>
                  <a:spLocks noChangeShapeType="1"/>
                </p:cNvSpPr>
                <p:nvPr/>
              </p:nvSpPr>
              <p:spPr bwMode="auto">
                <a:xfrm>
                  <a:off x="126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86" name="Line 273"/>
                <p:cNvSpPr>
                  <a:spLocks noChangeShapeType="1"/>
                </p:cNvSpPr>
                <p:nvPr/>
              </p:nvSpPr>
              <p:spPr bwMode="auto">
                <a:xfrm>
                  <a:off x="150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87" name="Line 274"/>
                <p:cNvSpPr>
                  <a:spLocks noChangeShapeType="1"/>
                </p:cNvSpPr>
                <p:nvPr/>
              </p:nvSpPr>
              <p:spPr bwMode="auto">
                <a:xfrm flipV="1">
                  <a:off x="102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88" name="Rectangle 275"/>
                <p:cNvSpPr>
                  <a:spLocks noChangeArrowheads="1"/>
                </p:cNvSpPr>
                <p:nvPr/>
              </p:nvSpPr>
              <p:spPr bwMode="auto">
                <a:xfrm>
                  <a:off x="1008" y="2448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2</a:t>
                  </a:r>
                </a:p>
              </p:txBody>
            </p:sp>
            <p:sp>
              <p:nvSpPr>
                <p:cNvPr id="77889" name="Line 276"/>
                <p:cNvSpPr>
                  <a:spLocks noChangeShapeType="1"/>
                </p:cNvSpPr>
                <p:nvPr/>
              </p:nvSpPr>
              <p:spPr bwMode="auto">
                <a:xfrm>
                  <a:off x="150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90" name="Line 277"/>
                <p:cNvSpPr>
                  <a:spLocks noChangeShapeType="1"/>
                </p:cNvSpPr>
                <p:nvPr/>
              </p:nvSpPr>
              <p:spPr bwMode="auto">
                <a:xfrm flipV="1">
                  <a:off x="174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91" name="Line 278"/>
                <p:cNvSpPr>
                  <a:spLocks noChangeShapeType="1"/>
                </p:cNvSpPr>
                <p:nvPr/>
              </p:nvSpPr>
              <p:spPr bwMode="auto">
                <a:xfrm>
                  <a:off x="174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92" name="Line 279"/>
                <p:cNvSpPr>
                  <a:spLocks noChangeShapeType="1"/>
                </p:cNvSpPr>
                <p:nvPr/>
              </p:nvSpPr>
              <p:spPr bwMode="auto">
                <a:xfrm>
                  <a:off x="198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93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150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94" name="Rectangle 281"/>
                <p:cNvSpPr>
                  <a:spLocks noChangeArrowheads="1"/>
                </p:cNvSpPr>
                <p:nvPr/>
              </p:nvSpPr>
              <p:spPr bwMode="auto">
                <a:xfrm>
                  <a:off x="1488" y="2448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3</a:t>
                  </a:r>
                </a:p>
              </p:txBody>
            </p:sp>
            <p:sp>
              <p:nvSpPr>
                <p:cNvPr id="77895" name="Line 282"/>
                <p:cNvSpPr>
                  <a:spLocks noChangeShapeType="1"/>
                </p:cNvSpPr>
                <p:nvPr/>
              </p:nvSpPr>
              <p:spPr bwMode="auto">
                <a:xfrm>
                  <a:off x="198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96" name="Line 283"/>
                <p:cNvSpPr>
                  <a:spLocks noChangeShapeType="1"/>
                </p:cNvSpPr>
                <p:nvPr/>
              </p:nvSpPr>
              <p:spPr bwMode="auto">
                <a:xfrm flipV="1">
                  <a:off x="222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97" name="Line 284"/>
                <p:cNvSpPr>
                  <a:spLocks noChangeShapeType="1"/>
                </p:cNvSpPr>
                <p:nvPr/>
              </p:nvSpPr>
              <p:spPr bwMode="auto">
                <a:xfrm>
                  <a:off x="222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98" name="Line 285"/>
                <p:cNvSpPr>
                  <a:spLocks noChangeShapeType="1"/>
                </p:cNvSpPr>
                <p:nvPr/>
              </p:nvSpPr>
              <p:spPr bwMode="auto">
                <a:xfrm>
                  <a:off x="246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99" name="Line 286"/>
                <p:cNvSpPr>
                  <a:spLocks noChangeShapeType="1"/>
                </p:cNvSpPr>
                <p:nvPr/>
              </p:nvSpPr>
              <p:spPr bwMode="auto">
                <a:xfrm flipV="1">
                  <a:off x="198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00" name="Rectangle 287"/>
                <p:cNvSpPr>
                  <a:spLocks noChangeArrowheads="1"/>
                </p:cNvSpPr>
                <p:nvPr/>
              </p:nvSpPr>
              <p:spPr bwMode="auto">
                <a:xfrm>
                  <a:off x="1968" y="2448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4</a:t>
                  </a:r>
                </a:p>
              </p:txBody>
            </p:sp>
            <p:sp>
              <p:nvSpPr>
                <p:cNvPr id="77901" name="Line 288"/>
                <p:cNvSpPr>
                  <a:spLocks noChangeShapeType="1"/>
                </p:cNvSpPr>
                <p:nvPr/>
              </p:nvSpPr>
              <p:spPr bwMode="auto">
                <a:xfrm>
                  <a:off x="246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02" name="Line 289"/>
                <p:cNvSpPr>
                  <a:spLocks noChangeShapeType="1"/>
                </p:cNvSpPr>
                <p:nvPr/>
              </p:nvSpPr>
              <p:spPr bwMode="auto">
                <a:xfrm flipV="1">
                  <a:off x="270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03" name="Line 290"/>
                <p:cNvSpPr>
                  <a:spLocks noChangeShapeType="1"/>
                </p:cNvSpPr>
                <p:nvPr/>
              </p:nvSpPr>
              <p:spPr bwMode="auto">
                <a:xfrm>
                  <a:off x="270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04" name="Line 291"/>
                <p:cNvSpPr>
                  <a:spLocks noChangeShapeType="1"/>
                </p:cNvSpPr>
                <p:nvPr/>
              </p:nvSpPr>
              <p:spPr bwMode="auto">
                <a:xfrm>
                  <a:off x="294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05" name="Line 292"/>
                <p:cNvSpPr>
                  <a:spLocks noChangeShapeType="1"/>
                </p:cNvSpPr>
                <p:nvPr/>
              </p:nvSpPr>
              <p:spPr bwMode="auto">
                <a:xfrm flipV="1">
                  <a:off x="246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06" name="Rectangle 293"/>
                <p:cNvSpPr>
                  <a:spLocks noChangeArrowheads="1"/>
                </p:cNvSpPr>
                <p:nvPr/>
              </p:nvSpPr>
              <p:spPr bwMode="auto">
                <a:xfrm>
                  <a:off x="2448" y="2448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5</a:t>
                  </a:r>
                </a:p>
              </p:txBody>
            </p:sp>
            <p:sp>
              <p:nvSpPr>
                <p:cNvPr id="77907" name="Line 294"/>
                <p:cNvSpPr>
                  <a:spLocks noChangeShapeType="1"/>
                </p:cNvSpPr>
                <p:nvPr/>
              </p:nvSpPr>
              <p:spPr bwMode="auto">
                <a:xfrm>
                  <a:off x="294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08" name="Line 295"/>
                <p:cNvSpPr>
                  <a:spLocks noChangeShapeType="1"/>
                </p:cNvSpPr>
                <p:nvPr/>
              </p:nvSpPr>
              <p:spPr bwMode="auto">
                <a:xfrm flipV="1">
                  <a:off x="318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09" name="Line 296"/>
                <p:cNvSpPr>
                  <a:spLocks noChangeShapeType="1"/>
                </p:cNvSpPr>
                <p:nvPr/>
              </p:nvSpPr>
              <p:spPr bwMode="auto">
                <a:xfrm>
                  <a:off x="318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10" name="Line 297"/>
                <p:cNvSpPr>
                  <a:spLocks noChangeShapeType="1"/>
                </p:cNvSpPr>
                <p:nvPr/>
              </p:nvSpPr>
              <p:spPr bwMode="auto">
                <a:xfrm>
                  <a:off x="342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11" name="Rectangle 298"/>
                <p:cNvSpPr>
                  <a:spLocks noChangeArrowheads="1"/>
                </p:cNvSpPr>
                <p:nvPr/>
              </p:nvSpPr>
              <p:spPr bwMode="auto">
                <a:xfrm>
                  <a:off x="2928" y="2448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6</a:t>
                  </a:r>
                </a:p>
              </p:txBody>
            </p:sp>
            <p:sp>
              <p:nvSpPr>
                <p:cNvPr id="77912" name="Line 299"/>
                <p:cNvSpPr>
                  <a:spLocks noChangeShapeType="1"/>
                </p:cNvSpPr>
                <p:nvPr/>
              </p:nvSpPr>
              <p:spPr bwMode="auto">
                <a:xfrm>
                  <a:off x="342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13" name="Line 300"/>
                <p:cNvSpPr>
                  <a:spLocks noChangeShapeType="1"/>
                </p:cNvSpPr>
                <p:nvPr/>
              </p:nvSpPr>
              <p:spPr bwMode="auto">
                <a:xfrm flipV="1">
                  <a:off x="366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14" name="Line 301"/>
                <p:cNvSpPr>
                  <a:spLocks noChangeShapeType="1"/>
                </p:cNvSpPr>
                <p:nvPr/>
              </p:nvSpPr>
              <p:spPr bwMode="auto">
                <a:xfrm>
                  <a:off x="366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15" name="Line 302"/>
                <p:cNvSpPr>
                  <a:spLocks noChangeShapeType="1"/>
                </p:cNvSpPr>
                <p:nvPr/>
              </p:nvSpPr>
              <p:spPr bwMode="auto">
                <a:xfrm>
                  <a:off x="390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16" name="Line 303"/>
                <p:cNvSpPr>
                  <a:spLocks noChangeShapeType="1"/>
                </p:cNvSpPr>
                <p:nvPr/>
              </p:nvSpPr>
              <p:spPr bwMode="auto">
                <a:xfrm flipV="1">
                  <a:off x="342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17" name="Rectangle 304"/>
                <p:cNvSpPr>
                  <a:spLocks noChangeArrowheads="1"/>
                </p:cNvSpPr>
                <p:nvPr/>
              </p:nvSpPr>
              <p:spPr bwMode="auto">
                <a:xfrm>
                  <a:off x="3408" y="2448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7</a:t>
                  </a:r>
                </a:p>
              </p:txBody>
            </p:sp>
            <p:sp>
              <p:nvSpPr>
                <p:cNvPr id="77918" name="Line 305"/>
                <p:cNvSpPr>
                  <a:spLocks noChangeShapeType="1"/>
                </p:cNvSpPr>
                <p:nvPr/>
              </p:nvSpPr>
              <p:spPr bwMode="auto">
                <a:xfrm>
                  <a:off x="390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19" name="Line 306"/>
                <p:cNvSpPr>
                  <a:spLocks noChangeShapeType="1"/>
                </p:cNvSpPr>
                <p:nvPr/>
              </p:nvSpPr>
              <p:spPr bwMode="auto">
                <a:xfrm flipV="1">
                  <a:off x="414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20" name="Line 307"/>
                <p:cNvSpPr>
                  <a:spLocks noChangeShapeType="1"/>
                </p:cNvSpPr>
                <p:nvPr/>
              </p:nvSpPr>
              <p:spPr bwMode="auto">
                <a:xfrm>
                  <a:off x="414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21" name="Line 308"/>
                <p:cNvSpPr>
                  <a:spLocks noChangeShapeType="1"/>
                </p:cNvSpPr>
                <p:nvPr/>
              </p:nvSpPr>
              <p:spPr bwMode="auto">
                <a:xfrm>
                  <a:off x="438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22" name="Line 309"/>
                <p:cNvSpPr>
                  <a:spLocks noChangeShapeType="1"/>
                </p:cNvSpPr>
                <p:nvPr/>
              </p:nvSpPr>
              <p:spPr bwMode="auto">
                <a:xfrm flipV="1">
                  <a:off x="390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23" name="Rectangle 310"/>
                <p:cNvSpPr>
                  <a:spLocks noChangeArrowheads="1"/>
                </p:cNvSpPr>
                <p:nvPr/>
              </p:nvSpPr>
              <p:spPr bwMode="auto">
                <a:xfrm>
                  <a:off x="3888" y="2448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8</a:t>
                  </a:r>
                </a:p>
              </p:txBody>
            </p:sp>
            <p:sp>
              <p:nvSpPr>
                <p:cNvPr id="77924" name="Line 311"/>
                <p:cNvSpPr>
                  <a:spLocks noChangeShapeType="1"/>
                </p:cNvSpPr>
                <p:nvPr/>
              </p:nvSpPr>
              <p:spPr bwMode="auto">
                <a:xfrm>
                  <a:off x="438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25" name="Line 312"/>
                <p:cNvSpPr>
                  <a:spLocks noChangeShapeType="1"/>
                </p:cNvSpPr>
                <p:nvPr/>
              </p:nvSpPr>
              <p:spPr bwMode="auto">
                <a:xfrm flipV="1">
                  <a:off x="462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26" name="Line 313"/>
                <p:cNvSpPr>
                  <a:spLocks noChangeShapeType="1"/>
                </p:cNvSpPr>
                <p:nvPr/>
              </p:nvSpPr>
              <p:spPr bwMode="auto">
                <a:xfrm>
                  <a:off x="462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27" name="Line 314"/>
                <p:cNvSpPr>
                  <a:spLocks noChangeShapeType="1"/>
                </p:cNvSpPr>
                <p:nvPr/>
              </p:nvSpPr>
              <p:spPr bwMode="auto">
                <a:xfrm>
                  <a:off x="486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28" name="Line 315"/>
                <p:cNvSpPr>
                  <a:spLocks noChangeShapeType="1"/>
                </p:cNvSpPr>
                <p:nvPr/>
              </p:nvSpPr>
              <p:spPr bwMode="auto">
                <a:xfrm flipV="1">
                  <a:off x="438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29" name="Rectangle 316"/>
                <p:cNvSpPr>
                  <a:spLocks noChangeArrowheads="1"/>
                </p:cNvSpPr>
                <p:nvPr/>
              </p:nvSpPr>
              <p:spPr bwMode="auto">
                <a:xfrm>
                  <a:off x="4368" y="2448"/>
                  <a:ext cx="521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9</a:t>
                  </a:r>
                </a:p>
              </p:txBody>
            </p:sp>
            <p:sp>
              <p:nvSpPr>
                <p:cNvPr id="77930" name="Line 317"/>
                <p:cNvSpPr>
                  <a:spLocks noChangeShapeType="1"/>
                </p:cNvSpPr>
                <p:nvPr/>
              </p:nvSpPr>
              <p:spPr bwMode="auto">
                <a:xfrm>
                  <a:off x="486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31" name="Line 318"/>
                <p:cNvSpPr>
                  <a:spLocks noChangeShapeType="1"/>
                </p:cNvSpPr>
                <p:nvPr/>
              </p:nvSpPr>
              <p:spPr bwMode="auto">
                <a:xfrm flipV="1">
                  <a:off x="510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32" name="Line 319"/>
                <p:cNvSpPr>
                  <a:spLocks noChangeShapeType="1"/>
                </p:cNvSpPr>
                <p:nvPr/>
              </p:nvSpPr>
              <p:spPr bwMode="auto">
                <a:xfrm>
                  <a:off x="510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33" name="Line 320"/>
                <p:cNvSpPr>
                  <a:spLocks noChangeShapeType="1"/>
                </p:cNvSpPr>
                <p:nvPr/>
              </p:nvSpPr>
              <p:spPr bwMode="auto">
                <a:xfrm>
                  <a:off x="534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34" name="Line 321"/>
                <p:cNvSpPr>
                  <a:spLocks noChangeShapeType="1"/>
                </p:cNvSpPr>
                <p:nvPr/>
              </p:nvSpPr>
              <p:spPr bwMode="auto">
                <a:xfrm flipV="1">
                  <a:off x="486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935" name="Rectangle 322"/>
                <p:cNvSpPr>
                  <a:spLocks noChangeArrowheads="1"/>
                </p:cNvSpPr>
                <p:nvPr/>
              </p:nvSpPr>
              <p:spPr bwMode="auto">
                <a:xfrm>
                  <a:off x="4800" y="2448"/>
                  <a:ext cx="586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  <a:latin typeface="Times New Roman" pitchFamily="18" charset="0"/>
                    </a:rPr>
                    <a:t>Cycle 10</a:t>
                  </a:r>
                </a:p>
              </p:txBody>
            </p:sp>
            <p:sp>
              <p:nvSpPr>
                <p:cNvPr id="77936" name="Line 323"/>
                <p:cNvSpPr>
                  <a:spLocks noChangeShapeType="1"/>
                </p:cNvSpPr>
                <p:nvPr/>
              </p:nvSpPr>
              <p:spPr bwMode="auto">
                <a:xfrm>
                  <a:off x="534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7840" name="Group 411"/>
            <p:cNvGrpSpPr>
              <a:grpSpLocks/>
            </p:cNvGrpSpPr>
            <p:nvPr/>
          </p:nvGrpSpPr>
          <p:grpSpPr bwMode="auto">
            <a:xfrm>
              <a:off x="514" y="1547"/>
              <a:ext cx="4789" cy="212"/>
              <a:chOff x="548" y="1824"/>
              <a:chExt cx="4789" cy="212"/>
            </a:xfrm>
          </p:grpSpPr>
          <p:grpSp>
            <p:nvGrpSpPr>
              <p:cNvPr id="77841" name="Group 379"/>
              <p:cNvGrpSpPr>
                <a:grpSpLocks/>
              </p:cNvGrpSpPr>
              <p:nvPr/>
            </p:nvGrpSpPr>
            <p:grpSpPr bwMode="auto">
              <a:xfrm>
                <a:off x="548" y="1824"/>
                <a:ext cx="2384" cy="212"/>
                <a:chOff x="1496" y="3836"/>
                <a:chExt cx="2384" cy="212"/>
              </a:xfrm>
            </p:grpSpPr>
            <p:grpSp>
              <p:nvGrpSpPr>
                <p:cNvPr id="77858" name="Group 380"/>
                <p:cNvGrpSpPr>
                  <a:grpSpLocks/>
                </p:cNvGrpSpPr>
                <p:nvPr/>
              </p:nvGrpSpPr>
              <p:grpSpPr bwMode="auto">
                <a:xfrm>
                  <a:off x="1496" y="3836"/>
                  <a:ext cx="464" cy="212"/>
                  <a:chOff x="1496" y="3836"/>
                  <a:chExt cx="464" cy="212"/>
                </a:xfrm>
              </p:grpSpPr>
              <p:sp>
                <p:nvSpPr>
                  <p:cNvPr id="77871" name="Rectangle 381"/>
                  <p:cNvSpPr>
                    <a:spLocks noChangeArrowheads="1"/>
                  </p:cNvSpPr>
                  <p:nvPr/>
                </p:nvSpPr>
                <p:spPr bwMode="auto">
                  <a:xfrm>
                    <a:off x="1496" y="3848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872" name="Rectangle 382"/>
                  <p:cNvSpPr>
                    <a:spLocks noChangeArrowheads="1"/>
                  </p:cNvSpPr>
                  <p:nvPr/>
                </p:nvSpPr>
                <p:spPr bwMode="auto">
                  <a:xfrm>
                    <a:off x="1523" y="3836"/>
                    <a:ext cx="244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IF</a:t>
                    </a:r>
                  </a:p>
                </p:txBody>
              </p:sp>
            </p:grpSp>
            <p:grpSp>
              <p:nvGrpSpPr>
                <p:cNvPr id="77859" name="Group 383"/>
                <p:cNvGrpSpPr>
                  <a:grpSpLocks/>
                </p:cNvGrpSpPr>
                <p:nvPr/>
              </p:nvGrpSpPr>
              <p:grpSpPr bwMode="auto">
                <a:xfrm>
                  <a:off x="1976" y="3836"/>
                  <a:ext cx="464" cy="212"/>
                  <a:chOff x="1976" y="3836"/>
                  <a:chExt cx="464" cy="212"/>
                </a:xfrm>
              </p:grpSpPr>
              <p:sp>
                <p:nvSpPr>
                  <p:cNvPr id="77869" name="Rectangle 384"/>
                  <p:cNvSpPr>
                    <a:spLocks noChangeArrowheads="1"/>
                  </p:cNvSpPr>
                  <p:nvPr/>
                </p:nvSpPr>
                <p:spPr bwMode="auto">
                  <a:xfrm>
                    <a:off x="1976" y="3848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870" name="Rectangle 385"/>
                  <p:cNvSpPr>
                    <a:spLocks noChangeArrowheads="1"/>
                  </p:cNvSpPr>
                  <p:nvPr/>
                </p:nvSpPr>
                <p:spPr bwMode="auto">
                  <a:xfrm>
                    <a:off x="2051" y="3836"/>
                    <a:ext cx="259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ID</a:t>
                    </a:r>
                  </a:p>
                </p:txBody>
              </p:sp>
            </p:grpSp>
            <p:grpSp>
              <p:nvGrpSpPr>
                <p:cNvPr id="77860" name="Group 386"/>
                <p:cNvGrpSpPr>
                  <a:grpSpLocks/>
                </p:cNvGrpSpPr>
                <p:nvPr/>
              </p:nvGrpSpPr>
              <p:grpSpPr bwMode="auto">
                <a:xfrm>
                  <a:off x="2456" y="3836"/>
                  <a:ext cx="464" cy="212"/>
                  <a:chOff x="2456" y="3836"/>
                  <a:chExt cx="464" cy="212"/>
                </a:xfrm>
              </p:grpSpPr>
              <p:sp>
                <p:nvSpPr>
                  <p:cNvPr id="77867" name="Rectangle 387"/>
                  <p:cNvSpPr>
                    <a:spLocks noChangeArrowheads="1"/>
                  </p:cNvSpPr>
                  <p:nvPr/>
                </p:nvSpPr>
                <p:spPr bwMode="auto">
                  <a:xfrm>
                    <a:off x="2456" y="3848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868" name="Rectangle 388"/>
                  <p:cNvSpPr>
                    <a:spLocks noChangeArrowheads="1"/>
                  </p:cNvSpPr>
                  <p:nvPr/>
                </p:nvSpPr>
                <p:spPr bwMode="auto">
                  <a:xfrm>
                    <a:off x="2483" y="3836"/>
                    <a:ext cx="294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EX</a:t>
                    </a:r>
                  </a:p>
                </p:txBody>
              </p:sp>
            </p:grpSp>
            <p:grpSp>
              <p:nvGrpSpPr>
                <p:cNvPr id="77861" name="Group 389"/>
                <p:cNvGrpSpPr>
                  <a:grpSpLocks/>
                </p:cNvGrpSpPr>
                <p:nvPr/>
              </p:nvGrpSpPr>
              <p:grpSpPr bwMode="auto">
                <a:xfrm>
                  <a:off x="2936" y="3836"/>
                  <a:ext cx="472" cy="212"/>
                  <a:chOff x="2936" y="3836"/>
                  <a:chExt cx="472" cy="212"/>
                </a:xfrm>
              </p:grpSpPr>
              <p:sp>
                <p:nvSpPr>
                  <p:cNvPr id="77865" name="Rectangle 390"/>
                  <p:cNvSpPr>
                    <a:spLocks noChangeArrowheads="1"/>
                  </p:cNvSpPr>
                  <p:nvPr/>
                </p:nvSpPr>
                <p:spPr bwMode="auto">
                  <a:xfrm>
                    <a:off x="2936" y="3848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866" name="Rectangle 391"/>
                  <p:cNvSpPr>
                    <a:spLocks noChangeArrowheads="1"/>
                  </p:cNvSpPr>
                  <p:nvPr/>
                </p:nvSpPr>
                <p:spPr bwMode="auto">
                  <a:xfrm>
                    <a:off x="2963" y="3836"/>
                    <a:ext cx="445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MEM</a:t>
                    </a:r>
                  </a:p>
                </p:txBody>
              </p:sp>
            </p:grpSp>
            <p:grpSp>
              <p:nvGrpSpPr>
                <p:cNvPr id="77862" name="Group 392"/>
                <p:cNvGrpSpPr>
                  <a:grpSpLocks/>
                </p:cNvGrpSpPr>
                <p:nvPr/>
              </p:nvGrpSpPr>
              <p:grpSpPr bwMode="auto">
                <a:xfrm>
                  <a:off x="3416" y="3836"/>
                  <a:ext cx="464" cy="212"/>
                  <a:chOff x="3416" y="3836"/>
                  <a:chExt cx="464" cy="212"/>
                </a:xfrm>
              </p:grpSpPr>
              <p:sp>
                <p:nvSpPr>
                  <p:cNvPr id="77863" name="Rectangle 393"/>
                  <p:cNvSpPr>
                    <a:spLocks noChangeArrowheads="1"/>
                  </p:cNvSpPr>
                  <p:nvPr/>
                </p:nvSpPr>
                <p:spPr bwMode="auto">
                  <a:xfrm>
                    <a:off x="3416" y="3848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864" name="Rectangle 394"/>
                  <p:cNvSpPr>
                    <a:spLocks noChangeArrowheads="1"/>
                  </p:cNvSpPr>
                  <p:nvPr/>
                </p:nvSpPr>
                <p:spPr bwMode="auto">
                  <a:xfrm>
                    <a:off x="3491" y="3836"/>
                    <a:ext cx="330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WB</a:t>
                    </a:r>
                  </a:p>
                </p:txBody>
              </p:sp>
            </p:grpSp>
          </p:grpSp>
          <p:grpSp>
            <p:nvGrpSpPr>
              <p:cNvPr id="77842" name="Group 395"/>
              <p:cNvGrpSpPr>
                <a:grpSpLocks/>
              </p:cNvGrpSpPr>
              <p:nvPr/>
            </p:nvGrpSpPr>
            <p:grpSpPr bwMode="auto">
              <a:xfrm>
                <a:off x="2953" y="1824"/>
                <a:ext cx="2384" cy="212"/>
                <a:chOff x="1496" y="3836"/>
                <a:chExt cx="2384" cy="212"/>
              </a:xfrm>
            </p:grpSpPr>
            <p:grpSp>
              <p:nvGrpSpPr>
                <p:cNvPr id="77843" name="Group 396"/>
                <p:cNvGrpSpPr>
                  <a:grpSpLocks/>
                </p:cNvGrpSpPr>
                <p:nvPr/>
              </p:nvGrpSpPr>
              <p:grpSpPr bwMode="auto">
                <a:xfrm>
                  <a:off x="1496" y="3836"/>
                  <a:ext cx="464" cy="212"/>
                  <a:chOff x="1496" y="3836"/>
                  <a:chExt cx="464" cy="212"/>
                </a:xfrm>
              </p:grpSpPr>
              <p:sp>
                <p:nvSpPr>
                  <p:cNvPr id="77856" name="Rectangle 397"/>
                  <p:cNvSpPr>
                    <a:spLocks noChangeArrowheads="1"/>
                  </p:cNvSpPr>
                  <p:nvPr/>
                </p:nvSpPr>
                <p:spPr bwMode="auto">
                  <a:xfrm>
                    <a:off x="1496" y="3848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857" name="Rectangle 398"/>
                  <p:cNvSpPr>
                    <a:spLocks noChangeArrowheads="1"/>
                  </p:cNvSpPr>
                  <p:nvPr/>
                </p:nvSpPr>
                <p:spPr bwMode="auto">
                  <a:xfrm>
                    <a:off x="1523" y="3836"/>
                    <a:ext cx="244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IF</a:t>
                    </a:r>
                  </a:p>
                </p:txBody>
              </p:sp>
            </p:grpSp>
            <p:grpSp>
              <p:nvGrpSpPr>
                <p:cNvPr id="77844" name="Group 399"/>
                <p:cNvGrpSpPr>
                  <a:grpSpLocks/>
                </p:cNvGrpSpPr>
                <p:nvPr/>
              </p:nvGrpSpPr>
              <p:grpSpPr bwMode="auto">
                <a:xfrm>
                  <a:off x="1976" y="3836"/>
                  <a:ext cx="464" cy="212"/>
                  <a:chOff x="1976" y="3836"/>
                  <a:chExt cx="464" cy="212"/>
                </a:xfrm>
              </p:grpSpPr>
              <p:sp>
                <p:nvSpPr>
                  <p:cNvPr id="77854" name="Rectangle 400"/>
                  <p:cNvSpPr>
                    <a:spLocks noChangeArrowheads="1"/>
                  </p:cNvSpPr>
                  <p:nvPr/>
                </p:nvSpPr>
                <p:spPr bwMode="auto">
                  <a:xfrm>
                    <a:off x="1976" y="3848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855" name="Rectangle 401"/>
                  <p:cNvSpPr>
                    <a:spLocks noChangeArrowheads="1"/>
                  </p:cNvSpPr>
                  <p:nvPr/>
                </p:nvSpPr>
                <p:spPr bwMode="auto">
                  <a:xfrm>
                    <a:off x="2051" y="3836"/>
                    <a:ext cx="259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ID</a:t>
                    </a:r>
                  </a:p>
                </p:txBody>
              </p:sp>
            </p:grpSp>
            <p:grpSp>
              <p:nvGrpSpPr>
                <p:cNvPr id="77845" name="Group 402"/>
                <p:cNvGrpSpPr>
                  <a:grpSpLocks/>
                </p:cNvGrpSpPr>
                <p:nvPr/>
              </p:nvGrpSpPr>
              <p:grpSpPr bwMode="auto">
                <a:xfrm>
                  <a:off x="2456" y="3836"/>
                  <a:ext cx="464" cy="212"/>
                  <a:chOff x="2456" y="3836"/>
                  <a:chExt cx="464" cy="212"/>
                </a:xfrm>
              </p:grpSpPr>
              <p:sp>
                <p:nvSpPr>
                  <p:cNvPr id="77852" name="Rectangle 403"/>
                  <p:cNvSpPr>
                    <a:spLocks noChangeArrowheads="1"/>
                  </p:cNvSpPr>
                  <p:nvPr/>
                </p:nvSpPr>
                <p:spPr bwMode="auto">
                  <a:xfrm>
                    <a:off x="2456" y="3848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853" name="Rectangle 404"/>
                  <p:cNvSpPr>
                    <a:spLocks noChangeArrowheads="1"/>
                  </p:cNvSpPr>
                  <p:nvPr/>
                </p:nvSpPr>
                <p:spPr bwMode="auto">
                  <a:xfrm>
                    <a:off x="2483" y="3836"/>
                    <a:ext cx="294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EX</a:t>
                    </a:r>
                  </a:p>
                </p:txBody>
              </p:sp>
            </p:grpSp>
            <p:grpSp>
              <p:nvGrpSpPr>
                <p:cNvPr id="77846" name="Group 405"/>
                <p:cNvGrpSpPr>
                  <a:grpSpLocks/>
                </p:cNvGrpSpPr>
                <p:nvPr/>
              </p:nvGrpSpPr>
              <p:grpSpPr bwMode="auto">
                <a:xfrm>
                  <a:off x="2936" y="3836"/>
                  <a:ext cx="472" cy="212"/>
                  <a:chOff x="2936" y="3836"/>
                  <a:chExt cx="472" cy="212"/>
                </a:xfrm>
              </p:grpSpPr>
              <p:sp>
                <p:nvSpPr>
                  <p:cNvPr id="77850" name="Rectangle 406"/>
                  <p:cNvSpPr>
                    <a:spLocks noChangeArrowheads="1"/>
                  </p:cNvSpPr>
                  <p:nvPr/>
                </p:nvSpPr>
                <p:spPr bwMode="auto">
                  <a:xfrm>
                    <a:off x="2936" y="3848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851" name="Rectangle 407"/>
                  <p:cNvSpPr>
                    <a:spLocks noChangeArrowheads="1"/>
                  </p:cNvSpPr>
                  <p:nvPr/>
                </p:nvSpPr>
                <p:spPr bwMode="auto">
                  <a:xfrm>
                    <a:off x="2963" y="3836"/>
                    <a:ext cx="445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MEM</a:t>
                    </a:r>
                  </a:p>
                </p:txBody>
              </p:sp>
            </p:grpSp>
            <p:grpSp>
              <p:nvGrpSpPr>
                <p:cNvPr id="77847" name="Group 408"/>
                <p:cNvGrpSpPr>
                  <a:grpSpLocks/>
                </p:cNvGrpSpPr>
                <p:nvPr/>
              </p:nvGrpSpPr>
              <p:grpSpPr bwMode="auto">
                <a:xfrm>
                  <a:off x="3416" y="3836"/>
                  <a:ext cx="464" cy="212"/>
                  <a:chOff x="3416" y="3836"/>
                  <a:chExt cx="464" cy="212"/>
                </a:xfrm>
              </p:grpSpPr>
              <p:sp>
                <p:nvSpPr>
                  <p:cNvPr id="77848" name="Rectangle 409"/>
                  <p:cNvSpPr>
                    <a:spLocks noChangeArrowheads="1"/>
                  </p:cNvSpPr>
                  <p:nvPr/>
                </p:nvSpPr>
                <p:spPr bwMode="auto">
                  <a:xfrm>
                    <a:off x="3416" y="3848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849" name="Rectangle 410"/>
                  <p:cNvSpPr>
                    <a:spLocks noChangeArrowheads="1"/>
                  </p:cNvSpPr>
                  <p:nvPr/>
                </p:nvSpPr>
                <p:spPr bwMode="auto">
                  <a:xfrm>
                    <a:off x="3491" y="3836"/>
                    <a:ext cx="330" cy="21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eaLnBrk="0" hangingPunct="0"/>
                    <a:r>
                      <a:rPr kumimoji="1" lang="en-US" altLang="zh-CN" sz="1600" b="1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WB</a:t>
                    </a:r>
                  </a:p>
                </p:txBody>
              </p:sp>
            </p:grpSp>
          </p:grpSp>
        </p:grp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545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545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96" grpId="0"/>
      <p:bldP spid="5459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1" y="1"/>
            <a:ext cx="9396413" cy="981075"/>
          </a:xfrm>
        </p:spPr>
        <p:txBody>
          <a:bodyPr/>
          <a:lstStyle/>
          <a:p>
            <a:pPr eaLnBrk="1" hangingPunct="1"/>
            <a:r>
              <a:rPr lang="en-US" altLang="zh-CN" sz="3200" dirty="0"/>
              <a:t>How pipelining decrease execution time?</a:t>
            </a:r>
          </a:p>
        </p:txBody>
      </p:sp>
      <p:sp>
        <p:nvSpPr>
          <p:cNvPr id="78851" name="Rectangle 3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dirty="0"/>
              <a:t>    </a:t>
            </a:r>
            <a:r>
              <a:rPr lang="en-US" altLang="zh-CN" sz="2800" dirty="0">
                <a:latin typeface="Comic Sans MS" pitchFamily="66" charset="0"/>
              </a:rPr>
              <a:t>If your starting point  is </a:t>
            </a:r>
          </a:p>
          <a:p>
            <a:pPr eaLnBrk="1" hangingPunct="1"/>
            <a:endParaRPr lang="en-US" altLang="zh-CN" sz="2800" dirty="0">
              <a:latin typeface="Comic Sans MS" pitchFamily="66" charset="0"/>
            </a:endParaRPr>
          </a:p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a single clock cycle per instruction machine then </a:t>
            </a:r>
          </a:p>
          <a:p>
            <a:pPr lvl="1" eaLnBrk="1" hangingPunct="1"/>
            <a:r>
              <a:rPr lang="en-US" altLang="zh-CN" sz="4000" dirty="0">
                <a:latin typeface="Comic Sans MS" pitchFamily="66" charset="0"/>
              </a:rPr>
              <a:t>pipelining decreases cycle time.</a:t>
            </a:r>
            <a:r>
              <a:rPr lang="en-US" altLang="zh-CN" sz="2400" dirty="0"/>
              <a:t> </a:t>
            </a:r>
          </a:p>
          <a:p>
            <a:pPr lvl="1" eaLnBrk="1" hangingPunct="1"/>
            <a:endParaRPr lang="en-US" altLang="zh-CN" sz="2400" dirty="0">
              <a:latin typeface="Comic Sans MS" pitchFamily="66" charset="0"/>
            </a:endParaRPr>
          </a:p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a </a:t>
            </a:r>
            <a:r>
              <a:rPr lang="en-US" altLang="zh-CN" sz="2800" dirty="0">
                <a:solidFill>
                  <a:srgbClr val="FF0000"/>
                </a:solidFill>
                <a:latin typeface="Comic Sans MS" pitchFamily="66" charset="0"/>
              </a:rPr>
              <a:t>multiple clock cycle per instruction machine</a:t>
            </a:r>
            <a:r>
              <a:rPr lang="en-US" altLang="zh-CN" sz="2800" dirty="0">
                <a:latin typeface="Comic Sans MS" pitchFamily="66" charset="0"/>
              </a:rPr>
              <a:t> then </a:t>
            </a:r>
          </a:p>
          <a:p>
            <a:pPr lvl="1" eaLnBrk="1" hangingPunct="1"/>
            <a:r>
              <a:rPr lang="en-US" altLang="zh-CN" sz="4000" dirty="0">
                <a:latin typeface="Comic Sans MS" pitchFamily="66" charset="0"/>
              </a:rPr>
              <a:t>pipelining decreases </a:t>
            </a:r>
            <a:r>
              <a:rPr lang="en-US" altLang="zh-CN" sz="4000" dirty="0">
                <a:solidFill>
                  <a:srgbClr val="FF3300"/>
                </a:solidFill>
                <a:latin typeface="Comic Sans MS" pitchFamily="66" charset="0"/>
              </a:rPr>
              <a:t>CPI</a:t>
            </a:r>
            <a:r>
              <a:rPr lang="en-US" altLang="zh-CN" sz="4000" dirty="0">
                <a:latin typeface="Comic Sans MS" pitchFamily="66" charset="0"/>
              </a:rPr>
              <a:t>.</a:t>
            </a:r>
            <a:r>
              <a:rPr lang="en-US" altLang="zh-CN" sz="2400" dirty="0">
                <a:latin typeface="Comic Sans MS" pitchFamily="66" charset="0"/>
              </a:rPr>
              <a:t> </a:t>
            </a:r>
          </a:p>
        </p:txBody>
      </p:sp>
    </p:spTree>
  </p:cSld>
  <p:clrMapOvr>
    <a:masterClrMapping/>
  </p:clrMapOvr>
  <p:transition>
    <p:rand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右箭头 149"/>
          <p:cNvSpPr>
            <a:spLocks noChangeArrowheads="1"/>
          </p:cNvSpPr>
          <p:nvPr/>
        </p:nvSpPr>
        <p:spPr bwMode="auto">
          <a:xfrm>
            <a:off x="2247901" y="1884364"/>
            <a:ext cx="7800975" cy="255587"/>
          </a:xfrm>
          <a:prstGeom prst="rightArrow">
            <a:avLst>
              <a:gd name="adj1" fmla="val 50000"/>
              <a:gd name="adj2" fmla="val 50163"/>
            </a:avLst>
          </a:prstGeom>
          <a:solidFill>
            <a:srgbClr val="92D050"/>
          </a:solidFill>
          <a:ln w="9525" algn="ctr">
            <a:solidFill>
              <a:srgbClr val="92D050"/>
            </a:solidFill>
            <a:round/>
            <a:headEnd type="none" w="sm" len="sm"/>
            <a:tailEnd type="none" w="sm" len="sm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zh-CN" altLang="en-US" sz="4400">
              <a:solidFill>
                <a:srgbClr val="E40000"/>
              </a:solidFill>
            </a:endParaRPr>
          </a:p>
        </p:txBody>
      </p:sp>
      <p:sp>
        <p:nvSpPr>
          <p:cNvPr id="4096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Instruction pipeline</a:t>
            </a:r>
            <a:endParaRPr lang="zh-CN" altLang="en-US"/>
          </a:p>
        </p:txBody>
      </p:sp>
      <p:sp>
        <p:nvSpPr>
          <p:cNvPr id="146" name="矩形 145"/>
          <p:cNvSpPr/>
          <p:nvPr/>
        </p:nvSpPr>
        <p:spPr bwMode="auto">
          <a:xfrm>
            <a:off x="5470525" y="1628776"/>
            <a:ext cx="800100" cy="41767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/>
          <a:lstStyle/>
          <a:p>
            <a:pPr>
              <a:defRPr/>
            </a:pPr>
            <a:endParaRPr lang="zh-CN" altLang="en-US">
              <a:solidFill>
                <a:srgbClr val="E40000"/>
              </a:solidFill>
              <a:latin typeface="Arial" panose="020B0604020202020204" pitchFamily="34" charset="0"/>
            </a:endParaRPr>
          </a:p>
        </p:txBody>
      </p:sp>
      <p:sp>
        <p:nvSpPr>
          <p:cNvPr id="151" name="矩形 150"/>
          <p:cNvSpPr>
            <a:spLocks noChangeArrowheads="1"/>
          </p:cNvSpPr>
          <p:nvPr/>
        </p:nvSpPr>
        <p:spPr bwMode="auto">
          <a:xfrm>
            <a:off x="1836738" y="3824289"/>
            <a:ext cx="6464300" cy="50323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zh-CN" altLang="en-US" sz="4400">
              <a:solidFill>
                <a:srgbClr val="E40000"/>
              </a:solidFill>
            </a:endParaRPr>
          </a:p>
        </p:txBody>
      </p:sp>
      <p:grpSp>
        <p:nvGrpSpPr>
          <p:cNvPr id="40966" name="Group 13"/>
          <p:cNvGrpSpPr>
            <a:grpSpLocks/>
          </p:cNvGrpSpPr>
          <p:nvPr/>
        </p:nvGrpSpPr>
        <p:grpSpPr bwMode="auto">
          <a:xfrm>
            <a:off x="1870075" y="1628775"/>
            <a:ext cx="8547100" cy="2673350"/>
            <a:chOff x="155" y="1931"/>
            <a:chExt cx="5384" cy="1684"/>
          </a:xfrm>
        </p:grpSpPr>
        <p:grpSp>
          <p:nvGrpSpPr>
            <p:cNvPr id="40989" name="Group 14"/>
            <p:cNvGrpSpPr>
              <a:grpSpLocks/>
            </p:cNvGrpSpPr>
            <p:nvPr/>
          </p:nvGrpSpPr>
          <p:grpSpPr bwMode="auto">
            <a:xfrm>
              <a:off x="158" y="1931"/>
              <a:ext cx="5381" cy="774"/>
              <a:chOff x="192" y="2226"/>
              <a:chExt cx="5381" cy="774"/>
            </a:xfrm>
          </p:grpSpPr>
          <p:grpSp>
            <p:nvGrpSpPr>
              <p:cNvPr id="41042" name="Group 15"/>
              <p:cNvGrpSpPr>
                <a:grpSpLocks/>
              </p:cNvGrpSpPr>
              <p:nvPr/>
            </p:nvGrpSpPr>
            <p:grpSpPr bwMode="auto">
              <a:xfrm>
                <a:off x="541" y="2226"/>
                <a:ext cx="2400" cy="544"/>
                <a:chOff x="541" y="2112"/>
                <a:chExt cx="2400" cy="544"/>
              </a:xfrm>
            </p:grpSpPr>
            <p:sp>
              <p:nvSpPr>
                <p:cNvPr id="41106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541" y="2120"/>
                  <a:ext cx="0" cy="536"/>
                </a:xfrm>
                <a:prstGeom prst="line">
                  <a:avLst/>
                </a:prstGeom>
                <a:noFill/>
                <a:ln w="25400">
                  <a:solidFill>
                    <a:srgbClr val="990033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107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2941" y="2112"/>
                  <a:ext cx="0" cy="544"/>
                </a:xfrm>
                <a:prstGeom prst="line">
                  <a:avLst/>
                </a:prstGeom>
                <a:noFill/>
                <a:ln w="25400">
                  <a:solidFill>
                    <a:srgbClr val="990033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1043" name="Group 18"/>
              <p:cNvGrpSpPr>
                <a:grpSpLocks/>
              </p:cNvGrpSpPr>
              <p:nvPr/>
            </p:nvGrpSpPr>
            <p:grpSpPr bwMode="auto">
              <a:xfrm>
                <a:off x="192" y="2544"/>
                <a:ext cx="5381" cy="456"/>
                <a:chOff x="192" y="2444"/>
                <a:chExt cx="5381" cy="456"/>
              </a:xfrm>
            </p:grpSpPr>
            <p:sp>
              <p:nvSpPr>
                <p:cNvPr id="41044" name="Rectangle 19"/>
                <p:cNvSpPr>
                  <a:spLocks noChangeArrowheads="1"/>
                </p:cNvSpPr>
                <p:nvPr/>
              </p:nvSpPr>
              <p:spPr bwMode="auto">
                <a:xfrm>
                  <a:off x="192" y="2688"/>
                  <a:ext cx="31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q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0" hangingPunct="0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1600" b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Clk</a:t>
                  </a:r>
                </a:p>
              </p:txBody>
            </p:sp>
            <p:sp>
              <p:nvSpPr>
                <p:cNvPr id="41045" name="Line 20"/>
                <p:cNvSpPr>
                  <a:spLocks noChangeShapeType="1"/>
                </p:cNvSpPr>
                <p:nvPr/>
              </p:nvSpPr>
              <p:spPr bwMode="auto">
                <a:xfrm>
                  <a:off x="54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46" name="Line 21"/>
                <p:cNvSpPr>
                  <a:spLocks noChangeShapeType="1"/>
                </p:cNvSpPr>
                <p:nvPr/>
              </p:nvSpPr>
              <p:spPr bwMode="auto">
                <a:xfrm>
                  <a:off x="54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47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78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48" name="Line 23"/>
                <p:cNvSpPr>
                  <a:spLocks noChangeShapeType="1"/>
                </p:cNvSpPr>
                <p:nvPr/>
              </p:nvSpPr>
              <p:spPr bwMode="auto">
                <a:xfrm>
                  <a:off x="78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49" name="Line 24"/>
                <p:cNvSpPr>
                  <a:spLocks noChangeShapeType="1"/>
                </p:cNvSpPr>
                <p:nvPr/>
              </p:nvSpPr>
              <p:spPr bwMode="auto">
                <a:xfrm>
                  <a:off x="102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50" name="Line 25"/>
                <p:cNvSpPr>
                  <a:spLocks noChangeShapeType="1"/>
                </p:cNvSpPr>
                <p:nvPr/>
              </p:nvSpPr>
              <p:spPr bwMode="auto">
                <a:xfrm>
                  <a:off x="30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51" name="Rectangle 26"/>
                <p:cNvSpPr>
                  <a:spLocks noChangeArrowheads="1"/>
                </p:cNvSpPr>
                <p:nvPr/>
              </p:nvSpPr>
              <p:spPr bwMode="auto">
                <a:xfrm>
                  <a:off x="528" y="2448"/>
                  <a:ext cx="521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q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0" hangingPunct="0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1600" b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Cycle 1</a:t>
                  </a:r>
                </a:p>
              </p:txBody>
            </p:sp>
            <p:sp>
              <p:nvSpPr>
                <p:cNvPr id="41052" name="Line 27"/>
                <p:cNvSpPr>
                  <a:spLocks noChangeShapeType="1"/>
                </p:cNvSpPr>
                <p:nvPr/>
              </p:nvSpPr>
              <p:spPr bwMode="auto">
                <a:xfrm>
                  <a:off x="102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53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126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54" name="Line 29"/>
                <p:cNvSpPr>
                  <a:spLocks noChangeShapeType="1"/>
                </p:cNvSpPr>
                <p:nvPr/>
              </p:nvSpPr>
              <p:spPr bwMode="auto">
                <a:xfrm>
                  <a:off x="126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55" name="Line 30"/>
                <p:cNvSpPr>
                  <a:spLocks noChangeShapeType="1"/>
                </p:cNvSpPr>
                <p:nvPr/>
              </p:nvSpPr>
              <p:spPr bwMode="auto">
                <a:xfrm>
                  <a:off x="150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56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102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57" name="Rectangle 32"/>
                <p:cNvSpPr>
                  <a:spLocks noChangeArrowheads="1"/>
                </p:cNvSpPr>
                <p:nvPr/>
              </p:nvSpPr>
              <p:spPr bwMode="auto">
                <a:xfrm>
                  <a:off x="1008" y="2448"/>
                  <a:ext cx="521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q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0" hangingPunct="0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1600" b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Cycle 2</a:t>
                  </a:r>
                </a:p>
              </p:txBody>
            </p:sp>
            <p:sp>
              <p:nvSpPr>
                <p:cNvPr id="41058" name="Line 33"/>
                <p:cNvSpPr>
                  <a:spLocks noChangeShapeType="1"/>
                </p:cNvSpPr>
                <p:nvPr/>
              </p:nvSpPr>
              <p:spPr bwMode="auto">
                <a:xfrm>
                  <a:off x="150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59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174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60" name="Line 35"/>
                <p:cNvSpPr>
                  <a:spLocks noChangeShapeType="1"/>
                </p:cNvSpPr>
                <p:nvPr/>
              </p:nvSpPr>
              <p:spPr bwMode="auto">
                <a:xfrm>
                  <a:off x="174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61" name="Line 36"/>
                <p:cNvSpPr>
                  <a:spLocks noChangeShapeType="1"/>
                </p:cNvSpPr>
                <p:nvPr/>
              </p:nvSpPr>
              <p:spPr bwMode="auto">
                <a:xfrm>
                  <a:off x="198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62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150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63" name="Rectangle 38"/>
                <p:cNvSpPr>
                  <a:spLocks noChangeArrowheads="1"/>
                </p:cNvSpPr>
                <p:nvPr/>
              </p:nvSpPr>
              <p:spPr bwMode="auto">
                <a:xfrm>
                  <a:off x="1488" y="2448"/>
                  <a:ext cx="521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q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0" hangingPunct="0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1600" b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Cycle 3</a:t>
                  </a:r>
                </a:p>
              </p:txBody>
            </p:sp>
            <p:sp>
              <p:nvSpPr>
                <p:cNvPr id="41064" name="Line 39"/>
                <p:cNvSpPr>
                  <a:spLocks noChangeShapeType="1"/>
                </p:cNvSpPr>
                <p:nvPr/>
              </p:nvSpPr>
              <p:spPr bwMode="auto">
                <a:xfrm>
                  <a:off x="198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65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222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66" name="Line 41"/>
                <p:cNvSpPr>
                  <a:spLocks noChangeShapeType="1"/>
                </p:cNvSpPr>
                <p:nvPr/>
              </p:nvSpPr>
              <p:spPr bwMode="auto">
                <a:xfrm>
                  <a:off x="222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67" name="Line 42"/>
                <p:cNvSpPr>
                  <a:spLocks noChangeShapeType="1"/>
                </p:cNvSpPr>
                <p:nvPr/>
              </p:nvSpPr>
              <p:spPr bwMode="auto">
                <a:xfrm>
                  <a:off x="246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68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198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69" name="Rectangle 44"/>
                <p:cNvSpPr>
                  <a:spLocks noChangeArrowheads="1"/>
                </p:cNvSpPr>
                <p:nvPr/>
              </p:nvSpPr>
              <p:spPr bwMode="auto">
                <a:xfrm>
                  <a:off x="1968" y="2448"/>
                  <a:ext cx="521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q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0" hangingPunct="0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1600" b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Cycle 4</a:t>
                  </a:r>
                </a:p>
              </p:txBody>
            </p:sp>
            <p:sp>
              <p:nvSpPr>
                <p:cNvPr id="41070" name="Line 45"/>
                <p:cNvSpPr>
                  <a:spLocks noChangeShapeType="1"/>
                </p:cNvSpPr>
                <p:nvPr/>
              </p:nvSpPr>
              <p:spPr bwMode="auto">
                <a:xfrm>
                  <a:off x="246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71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70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72" name="Line 47"/>
                <p:cNvSpPr>
                  <a:spLocks noChangeShapeType="1"/>
                </p:cNvSpPr>
                <p:nvPr/>
              </p:nvSpPr>
              <p:spPr bwMode="auto">
                <a:xfrm>
                  <a:off x="270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73" name="Line 48"/>
                <p:cNvSpPr>
                  <a:spLocks noChangeShapeType="1"/>
                </p:cNvSpPr>
                <p:nvPr/>
              </p:nvSpPr>
              <p:spPr bwMode="auto">
                <a:xfrm>
                  <a:off x="294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74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246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75" name="Rectangle 50"/>
                <p:cNvSpPr>
                  <a:spLocks noChangeArrowheads="1"/>
                </p:cNvSpPr>
                <p:nvPr/>
              </p:nvSpPr>
              <p:spPr bwMode="auto">
                <a:xfrm>
                  <a:off x="2448" y="2448"/>
                  <a:ext cx="521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q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0" hangingPunct="0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1600" b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Cycle 5</a:t>
                  </a:r>
                </a:p>
              </p:txBody>
            </p:sp>
            <p:sp>
              <p:nvSpPr>
                <p:cNvPr id="41076" name="Line 51"/>
                <p:cNvSpPr>
                  <a:spLocks noChangeShapeType="1"/>
                </p:cNvSpPr>
                <p:nvPr/>
              </p:nvSpPr>
              <p:spPr bwMode="auto">
                <a:xfrm>
                  <a:off x="294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77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318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78" name="Line 53"/>
                <p:cNvSpPr>
                  <a:spLocks noChangeShapeType="1"/>
                </p:cNvSpPr>
                <p:nvPr/>
              </p:nvSpPr>
              <p:spPr bwMode="auto">
                <a:xfrm>
                  <a:off x="318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79" name="Line 54"/>
                <p:cNvSpPr>
                  <a:spLocks noChangeShapeType="1"/>
                </p:cNvSpPr>
                <p:nvPr/>
              </p:nvSpPr>
              <p:spPr bwMode="auto">
                <a:xfrm>
                  <a:off x="342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80" name="Rectangle 55"/>
                <p:cNvSpPr>
                  <a:spLocks noChangeArrowheads="1"/>
                </p:cNvSpPr>
                <p:nvPr/>
              </p:nvSpPr>
              <p:spPr bwMode="auto">
                <a:xfrm>
                  <a:off x="2928" y="2448"/>
                  <a:ext cx="521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q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0" hangingPunct="0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1600" b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Cycle 6</a:t>
                  </a:r>
                </a:p>
              </p:txBody>
            </p:sp>
            <p:sp>
              <p:nvSpPr>
                <p:cNvPr id="41081" name="Line 56"/>
                <p:cNvSpPr>
                  <a:spLocks noChangeShapeType="1"/>
                </p:cNvSpPr>
                <p:nvPr/>
              </p:nvSpPr>
              <p:spPr bwMode="auto">
                <a:xfrm>
                  <a:off x="342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82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366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83" name="Line 58"/>
                <p:cNvSpPr>
                  <a:spLocks noChangeShapeType="1"/>
                </p:cNvSpPr>
                <p:nvPr/>
              </p:nvSpPr>
              <p:spPr bwMode="auto">
                <a:xfrm>
                  <a:off x="366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84" name="Line 59"/>
                <p:cNvSpPr>
                  <a:spLocks noChangeShapeType="1"/>
                </p:cNvSpPr>
                <p:nvPr/>
              </p:nvSpPr>
              <p:spPr bwMode="auto">
                <a:xfrm>
                  <a:off x="390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85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342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86" name="Rectangle 61"/>
                <p:cNvSpPr>
                  <a:spLocks noChangeArrowheads="1"/>
                </p:cNvSpPr>
                <p:nvPr/>
              </p:nvSpPr>
              <p:spPr bwMode="auto">
                <a:xfrm>
                  <a:off x="3408" y="2448"/>
                  <a:ext cx="521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q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0" hangingPunct="0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1600" b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Cycle 7</a:t>
                  </a:r>
                </a:p>
              </p:txBody>
            </p:sp>
            <p:sp>
              <p:nvSpPr>
                <p:cNvPr id="41087" name="Line 62"/>
                <p:cNvSpPr>
                  <a:spLocks noChangeShapeType="1"/>
                </p:cNvSpPr>
                <p:nvPr/>
              </p:nvSpPr>
              <p:spPr bwMode="auto">
                <a:xfrm>
                  <a:off x="390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88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414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89" name="Line 64"/>
                <p:cNvSpPr>
                  <a:spLocks noChangeShapeType="1"/>
                </p:cNvSpPr>
                <p:nvPr/>
              </p:nvSpPr>
              <p:spPr bwMode="auto">
                <a:xfrm>
                  <a:off x="414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90" name="Line 65"/>
                <p:cNvSpPr>
                  <a:spLocks noChangeShapeType="1"/>
                </p:cNvSpPr>
                <p:nvPr/>
              </p:nvSpPr>
              <p:spPr bwMode="auto">
                <a:xfrm>
                  <a:off x="438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91" name="Line 66"/>
                <p:cNvSpPr>
                  <a:spLocks noChangeShapeType="1"/>
                </p:cNvSpPr>
                <p:nvPr/>
              </p:nvSpPr>
              <p:spPr bwMode="auto">
                <a:xfrm flipV="1">
                  <a:off x="390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92" name="Rectangle 67"/>
                <p:cNvSpPr>
                  <a:spLocks noChangeArrowheads="1"/>
                </p:cNvSpPr>
                <p:nvPr/>
              </p:nvSpPr>
              <p:spPr bwMode="auto">
                <a:xfrm>
                  <a:off x="3888" y="2448"/>
                  <a:ext cx="521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q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0" hangingPunct="0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1600" b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Cycle 8</a:t>
                  </a:r>
                </a:p>
              </p:txBody>
            </p:sp>
            <p:sp>
              <p:nvSpPr>
                <p:cNvPr id="41093" name="Line 68"/>
                <p:cNvSpPr>
                  <a:spLocks noChangeShapeType="1"/>
                </p:cNvSpPr>
                <p:nvPr/>
              </p:nvSpPr>
              <p:spPr bwMode="auto">
                <a:xfrm>
                  <a:off x="438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94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462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95" name="Line 70"/>
                <p:cNvSpPr>
                  <a:spLocks noChangeShapeType="1"/>
                </p:cNvSpPr>
                <p:nvPr/>
              </p:nvSpPr>
              <p:spPr bwMode="auto">
                <a:xfrm>
                  <a:off x="462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96" name="Line 71"/>
                <p:cNvSpPr>
                  <a:spLocks noChangeShapeType="1"/>
                </p:cNvSpPr>
                <p:nvPr/>
              </p:nvSpPr>
              <p:spPr bwMode="auto">
                <a:xfrm>
                  <a:off x="486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97" name="Line 72"/>
                <p:cNvSpPr>
                  <a:spLocks noChangeShapeType="1"/>
                </p:cNvSpPr>
                <p:nvPr/>
              </p:nvSpPr>
              <p:spPr bwMode="auto">
                <a:xfrm flipV="1">
                  <a:off x="438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098" name="Rectangle 73"/>
                <p:cNvSpPr>
                  <a:spLocks noChangeArrowheads="1"/>
                </p:cNvSpPr>
                <p:nvPr/>
              </p:nvSpPr>
              <p:spPr bwMode="auto">
                <a:xfrm>
                  <a:off x="4368" y="2448"/>
                  <a:ext cx="521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q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0" hangingPunct="0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1600" b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Cycle 9</a:t>
                  </a:r>
                </a:p>
              </p:txBody>
            </p:sp>
            <p:sp>
              <p:nvSpPr>
                <p:cNvPr id="41099" name="Line 74"/>
                <p:cNvSpPr>
                  <a:spLocks noChangeShapeType="1"/>
                </p:cNvSpPr>
                <p:nvPr/>
              </p:nvSpPr>
              <p:spPr bwMode="auto">
                <a:xfrm>
                  <a:off x="486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100" name="Line 75"/>
                <p:cNvSpPr>
                  <a:spLocks noChangeShapeType="1"/>
                </p:cNvSpPr>
                <p:nvPr/>
              </p:nvSpPr>
              <p:spPr bwMode="auto">
                <a:xfrm flipV="1">
                  <a:off x="5101" y="2684"/>
                  <a:ext cx="0" cy="16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101" name="Line 76"/>
                <p:cNvSpPr>
                  <a:spLocks noChangeShapeType="1"/>
                </p:cNvSpPr>
                <p:nvPr/>
              </p:nvSpPr>
              <p:spPr bwMode="auto">
                <a:xfrm>
                  <a:off x="5109" y="2692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102" name="Line 77"/>
                <p:cNvSpPr>
                  <a:spLocks noChangeShapeType="1"/>
                </p:cNvSpPr>
                <p:nvPr/>
              </p:nvSpPr>
              <p:spPr bwMode="auto">
                <a:xfrm>
                  <a:off x="5341" y="2700"/>
                  <a:ext cx="0" cy="12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103" name="Line 78"/>
                <p:cNvSpPr>
                  <a:spLocks noChangeShapeType="1"/>
                </p:cNvSpPr>
                <p:nvPr/>
              </p:nvSpPr>
              <p:spPr bwMode="auto">
                <a:xfrm flipV="1">
                  <a:off x="4861" y="2444"/>
                  <a:ext cx="0" cy="20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104" name="Rectangle 79"/>
                <p:cNvSpPr>
                  <a:spLocks noChangeArrowheads="1"/>
                </p:cNvSpPr>
                <p:nvPr/>
              </p:nvSpPr>
              <p:spPr bwMode="auto">
                <a:xfrm>
                  <a:off x="4800" y="2448"/>
                  <a:ext cx="58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q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0" hangingPunct="0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1600" b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Cycle 10</a:t>
                  </a:r>
                </a:p>
              </p:txBody>
            </p:sp>
            <p:sp>
              <p:nvSpPr>
                <p:cNvPr id="41105" name="Line 80"/>
                <p:cNvSpPr>
                  <a:spLocks noChangeShapeType="1"/>
                </p:cNvSpPr>
                <p:nvPr/>
              </p:nvSpPr>
              <p:spPr bwMode="auto">
                <a:xfrm>
                  <a:off x="5349" y="2836"/>
                  <a:ext cx="22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zh-CN" altLang="en-US">
                    <a:solidFill>
                      <a:srgbClr val="E4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0990" name="Group 81"/>
            <p:cNvGrpSpPr>
              <a:grpSpLocks/>
            </p:cNvGrpSpPr>
            <p:nvPr/>
          </p:nvGrpSpPr>
          <p:grpSpPr bwMode="auto">
            <a:xfrm>
              <a:off x="155" y="2795"/>
              <a:ext cx="3716" cy="820"/>
              <a:chOff x="189" y="3072"/>
              <a:chExt cx="3716" cy="820"/>
            </a:xfrm>
          </p:grpSpPr>
          <p:sp>
            <p:nvSpPr>
              <p:cNvPr id="40991" name="Rectangle 82"/>
              <p:cNvSpPr>
                <a:spLocks noChangeArrowheads="1"/>
              </p:cNvSpPr>
              <p:nvPr/>
            </p:nvSpPr>
            <p:spPr bwMode="auto">
              <a:xfrm>
                <a:off x="192" y="3072"/>
                <a:ext cx="23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q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6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I1</a:t>
                </a:r>
              </a:p>
            </p:txBody>
          </p:sp>
          <p:grpSp>
            <p:nvGrpSpPr>
              <p:cNvPr id="40992" name="Group 83"/>
              <p:cNvGrpSpPr>
                <a:grpSpLocks/>
              </p:cNvGrpSpPr>
              <p:nvPr/>
            </p:nvGrpSpPr>
            <p:grpSpPr bwMode="auto">
              <a:xfrm>
                <a:off x="549" y="3072"/>
                <a:ext cx="2384" cy="212"/>
                <a:chOff x="488" y="3260"/>
                <a:chExt cx="2384" cy="212"/>
              </a:xfrm>
            </p:grpSpPr>
            <p:grpSp>
              <p:nvGrpSpPr>
                <p:cNvPr id="41027" name="Group 84"/>
                <p:cNvGrpSpPr>
                  <a:grpSpLocks/>
                </p:cNvGrpSpPr>
                <p:nvPr/>
              </p:nvGrpSpPr>
              <p:grpSpPr bwMode="auto">
                <a:xfrm>
                  <a:off x="488" y="3260"/>
                  <a:ext cx="464" cy="212"/>
                  <a:chOff x="488" y="3260"/>
                  <a:chExt cx="464" cy="212"/>
                </a:xfrm>
              </p:grpSpPr>
              <p:sp>
                <p:nvSpPr>
                  <p:cNvPr id="41040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488" y="3272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4400">
                      <a:solidFill>
                        <a:srgbClr val="E40000"/>
                      </a:solidFill>
                    </a:endParaRPr>
                  </a:p>
                </p:txBody>
              </p:sp>
              <p:sp>
                <p:nvSpPr>
                  <p:cNvPr id="41041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515" y="3260"/>
                    <a:ext cx="244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488" tIns="44450" rIns="90488" bIns="4445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0" hangingPunct="0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16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</a:rPr>
                      <a:t>IF</a:t>
                    </a:r>
                  </a:p>
                </p:txBody>
              </p:sp>
            </p:grpSp>
            <p:grpSp>
              <p:nvGrpSpPr>
                <p:cNvPr id="41028" name="Group 87"/>
                <p:cNvGrpSpPr>
                  <a:grpSpLocks/>
                </p:cNvGrpSpPr>
                <p:nvPr/>
              </p:nvGrpSpPr>
              <p:grpSpPr bwMode="auto">
                <a:xfrm>
                  <a:off x="968" y="3260"/>
                  <a:ext cx="464" cy="212"/>
                  <a:chOff x="968" y="3260"/>
                  <a:chExt cx="464" cy="212"/>
                </a:xfrm>
              </p:grpSpPr>
              <p:sp>
                <p:nvSpPr>
                  <p:cNvPr id="41038" name="Rectangle 88"/>
                  <p:cNvSpPr>
                    <a:spLocks noChangeArrowheads="1"/>
                  </p:cNvSpPr>
                  <p:nvPr/>
                </p:nvSpPr>
                <p:spPr bwMode="auto">
                  <a:xfrm>
                    <a:off x="968" y="3272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4400">
                      <a:solidFill>
                        <a:srgbClr val="E40000"/>
                      </a:solidFill>
                    </a:endParaRPr>
                  </a:p>
                </p:txBody>
              </p:sp>
              <p:sp>
                <p:nvSpPr>
                  <p:cNvPr id="41039" name="Rectangle 89"/>
                  <p:cNvSpPr>
                    <a:spLocks noChangeArrowheads="1"/>
                  </p:cNvSpPr>
                  <p:nvPr/>
                </p:nvSpPr>
                <p:spPr bwMode="auto">
                  <a:xfrm>
                    <a:off x="1043" y="3260"/>
                    <a:ext cx="259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488" tIns="44450" rIns="90488" bIns="4445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0" hangingPunct="0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16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</a:rPr>
                      <a:t>ID</a:t>
                    </a:r>
                  </a:p>
                </p:txBody>
              </p:sp>
            </p:grpSp>
            <p:grpSp>
              <p:nvGrpSpPr>
                <p:cNvPr id="41029" name="Group 90"/>
                <p:cNvGrpSpPr>
                  <a:grpSpLocks/>
                </p:cNvGrpSpPr>
                <p:nvPr/>
              </p:nvGrpSpPr>
              <p:grpSpPr bwMode="auto">
                <a:xfrm>
                  <a:off x="1448" y="3260"/>
                  <a:ext cx="464" cy="212"/>
                  <a:chOff x="1448" y="3260"/>
                  <a:chExt cx="464" cy="212"/>
                </a:xfrm>
              </p:grpSpPr>
              <p:sp>
                <p:nvSpPr>
                  <p:cNvPr id="41036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1448" y="3272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4400">
                      <a:solidFill>
                        <a:srgbClr val="E40000"/>
                      </a:solidFill>
                    </a:endParaRPr>
                  </a:p>
                </p:txBody>
              </p:sp>
              <p:sp>
                <p:nvSpPr>
                  <p:cNvPr id="41037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1475" y="3260"/>
                    <a:ext cx="294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488" tIns="44450" rIns="90488" bIns="4445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0" hangingPunct="0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16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</a:rPr>
                      <a:t>EX</a:t>
                    </a:r>
                  </a:p>
                </p:txBody>
              </p:sp>
            </p:grpSp>
            <p:grpSp>
              <p:nvGrpSpPr>
                <p:cNvPr id="41030" name="Group 93"/>
                <p:cNvGrpSpPr>
                  <a:grpSpLocks/>
                </p:cNvGrpSpPr>
                <p:nvPr/>
              </p:nvGrpSpPr>
              <p:grpSpPr bwMode="auto">
                <a:xfrm>
                  <a:off x="1928" y="3260"/>
                  <a:ext cx="472" cy="212"/>
                  <a:chOff x="1928" y="3260"/>
                  <a:chExt cx="472" cy="212"/>
                </a:xfrm>
              </p:grpSpPr>
              <p:sp>
                <p:nvSpPr>
                  <p:cNvPr id="41034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1928" y="3272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4400">
                      <a:solidFill>
                        <a:srgbClr val="E40000"/>
                      </a:solidFill>
                    </a:endParaRPr>
                  </a:p>
                </p:txBody>
              </p:sp>
              <p:sp>
                <p:nvSpPr>
                  <p:cNvPr id="4103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955" y="3260"/>
                    <a:ext cx="445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488" tIns="44450" rIns="90488" bIns="4445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0" hangingPunct="0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16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</a:rPr>
                      <a:t>MEM</a:t>
                    </a:r>
                  </a:p>
                </p:txBody>
              </p:sp>
            </p:grpSp>
            <p:grpSp>
              <p:nvGrpSpPr>
                <p:cNvPr id="41031" name="Group 96"/>
                <p:cNvGrpSpPr>
                  <a:grpSpLocks/>
                </p:cNvGrpSpPr>
                <p:nvPr/>
              </p:nvGrpSpPr>
              <p:grpSpPr bwMode="auto">
                <a:xfrm>
                  <a:off x="2408" y="3260"/>
                  <a:ext cx="464" cy="212"/>
                  <a:chOff x="2408" y="3260"/>
                  <a:chExt cx="464" cy="212"/>
                </a:xfrm>
              </p:grpSpPr>
              <p:sp>
                <p:nvSpPr>
                  <p:cNvPr id="41032" name="Rectangle 97"/>
                  <p:cNvSpPr>
                    <a:spLocks noChangeArrowheads="1"/>
                  </p:cNvSpPr>
                  <p:nvPr/>
                </p:nvSpPr>
                <p:spPr bwMode="auto">
                  <a:xfrm>
                    <a:off x="2408" y="3272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4400">
                      <a:solidFill>
                        <a:srgbClr val="E40000"/>
                      </a:solidFill>
                    </a:endParaRPr>
                  </a:p>
                </p:txBody>
              </p:sp>
              <p:sp>
                <p:nvSpPr>
                  <p:cNvPr id="41033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2483" y="3260"/>
                    <a:ext cx="330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488" tIns="44450" rIns="90488" bIns="4445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0" hangingPunct="0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16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</a:rPr>
                      <a:t>WB</a:t>
                    </a:r>
                  </a:p>
                </p:txBody>
              </p:sp>
            </p:grpSp>
          </p:grpSp>
          <p:grpSp>
            <p:nvGrpSpPr>
              <p:cNvPr id="40993" name="Group 99"/>
              <p:cNvGrpSpPr>
                <a:grpSpLocks/>
              </p:cNvGrpSpPr>
              <p:nvPr/>
            </p:nvGrpSpPr>
            <p:grpSpPr bwMode="auto">
              <a:xfrm>
                <a:off x="1029" y="3360"/>
                <a:ext cx="2384" cy="212"/>
                <a:chOff x="968" y="3548"/>
                <a:chExt cx="2384" cy="212"/>
              </a:xfrm>
            </p:grpSpPr>
            <p:grpSp>
              <p:nvGrpSpPr>
                <p:cNvPr id="41012" name="Group 100"/>
                <p:cNvGrpSpPr>
                  <a:grpSpLocks/>
                </p:cNvGrpSpPr>
                <p:nvPr/>
              </p:nvGrpSpPr>
              <p:grpSpPr bwMode="auto">
                <a:xfrm>
                  <a:off x="968" y="3548"/>
                  <a:ext cx="464" cy="212"/>
                  <a:chOff x="968" y="3548"/>
                  <a:chExt cx="464" cy="212"/>
                </a:xfrm>
              </p:grpSpPr>
              <p:sp>
                <p:nvSpPr>
                  <p:cNvPr id="41025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968" y="3560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4400">
                      <a:solidFill>
                        <a:srgbClr val="E40000"/>
                      </a:solidFill>
                    </a:endParaRPr>
                  </a:p>
                </p:txBody>
              </p:sp>
              <p:sp>
                <p:nvSpPr>
                  <p:cNvPr id="41026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995" y="3548"/>
                    <a:ext cx="244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488" tIns="44450" rIns="90488" bIns="4445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0" hangingPunct="0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16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</a:rPr>
                      <a:t>IF</a:t>
                    </a:r>
                  </a:p>
                </p:txBody>
              </p:sp>
            </p:grpSp>
            <p:grpSp>
              <p:nvGrpSpPr>
                <p:cNvPr id="41013" name="Group 103"/>
                <p:cNvGrpSpPr>
                  <a:grpSpLocks/>
                </p:cNvGrpSpPr>
                <p:nvPr/>
              </p:nvGrpSpPr>
              <p:grpSpPr bwMode="auto">
                <a:xfrm>
                  <a:off x="1448" y="3548"/>
                  <a:ext cx="464" cy="212"/>
                  <a:chOff x="1448" y="3548"/>
                  <a:chExt cx="464" cy="212"/>
                </a:xfrm>
              </p:grpSpPr>
              <p:sp>
                <p:nvSpPr>
                  <p:cNvPr id="41023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1448" y="3560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4400">
                      <a:solidFill>
                        <a:srgbClr val="E40000"/>
                      </a:solidFill>
                    </a:endParaRPr>
                  </a:p>
                </p:txBody>
              </p:sp>
              <p:sp>
                <p:nvSpPr>
                  <p:cNvPr id="41024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1523" y="3548"/>
                    <a:ext cx="259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488" tIns="44450" rIns="90488" bIns="4445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0" hangingPunct="0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16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</a:rPr>
                      <a:t>ID</a:t>
                    </a:r>
                  </a:p>
                </p:txBody>
              </p:sp>
            </p:grpSp>
            <p:grpSp>
              <p:nvGrpSpPr>
                <p:cNvPr id="41014" name="Group 106"/>
                <p:cNvGrpSpPr>
                  <a:grpSpLocks/>
                </p:cNvGrpSpPr>
                <p:nvPr/>
              </p:nvGrpSpPr>
              <p:grpSpPr bwMode="auto">
                <a:xfrm>
                  <a:off x="1928" y="3548"/>
                  <a:ext cx="464" cy="212"/>
                  <a:chOff x="1928" y="3548"/>
                  <a:chExt cx="464" cy="212"/>
                </a:xfrm>
              </p:grpSpPr>
              <p:sp>
                <p:nvSpPr>
                  <p:cNvPr id="41021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1928" y="3560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4400">
                      <a:solidFill>
                        <a:srgbClr val="E40000"/>
                      </a:solidFill>
                    </a:endParaRPr>
                  </a:p>
                </p:txBody>
              </p:sp>
              <p:sp>
                <p:nvSpPr>
                  <p:cNvPr id="41022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1955" y="3548"/>
                    <a:ext cx="294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488" tIns="44450" rIns="90488" bIns="4445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0" hangingPunct="0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16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</a:rPr>
                      <a:t>EX</a:t>
                    </a:r>
                  </a:p>
                </p:txBody>
              </p:sp>
            </p:grpSp>
            <p:grpSp>
              <p:nvGrpSpPr>
                <p:cNvPr id="41015" name="Group 109"/>
                <p:cNvGrpSpPr>
                  <a:grpSpLocks/>
                </p:cNvGrpSpPr>
                <p:nvPr/>
              </p:nvGrpSpPr>
              <p:grpSpPr bwMode="auto">
                <a:xfrm>
                  <a:off x="2408" y="3548"/>
                  <a:ext cx="472" cy="212"/>
                  <a:chOff x="2408" y="3548"/>
                  <a:chExt cx="472" cy="212"/>
                </a:xfrm>
              </p:grpSpPr>
              <p:sp>
                <p:nvSpPr>
                  <p:cNvPr id="41019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2408" y="3560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4400">
                      <a:solidFill>
                        <a:srgbClr val="E40000"/>
                      </a:solidFill>
                    </a:endParaRPr>
                  </a:p>
                </p:txBody>
              </p:sp>
              <p:sp>
                <p:nvSpPr>
                  <p:cNvPr id="41020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2435" y="3548"/>
                    <a:ext cx="445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488" tIns="44450" rIns="90488" bIns="4445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0" hangingPunct="0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16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</a:rPr>
                      <a:t>MEM</a:t>
                    </a:r>
                  </a:p>
                </p:txBody>
              </p:sp>
            </p:grpSp>
            <p:grpSp>
              <p:nvGrpSpPr>
                <p:cNvPr id="41016" name="Group 112"/>
                <p:cNvGrpSpPr>
                  <a:grpSpLocks/>
                </p:cNvGrpSpPr>
                <p:nvPr/>
              </p:nvGrpSpPr>
              <p:grpSpPr bwMode="auto">
                <a:xfrm>
                  <a:off x="2888" y="3548"/>
                  <a:ext cx="464" cy="212"/>
                  <a:chOff x="2888" y="3548"/>
                  <a:chExt cx="464" cy="212"/>
                </a:xfrm>
              </p:grpSpPr>
              <p:sp>
                <p:nvSpPr>
                  <p:cNvPr id="41017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888" y="3560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4400">
                      <a:solidFill>
                        <a:srgbClr val="E40000"/>
                      </a:solidFill>
                    </a:endParaRPr>
                  </a:p>
                </p:txBody>
              </p:sp>
              <p:sp>
                <p:nvSpPr>
                  <p:cNvPr id="41018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2963" y="3548"/>
                    <a:ext cx="330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488" tIns="44450" rIns="90488" bIns="4445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0" hangingPunct="0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16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</a:rPr>
                      <a:t>WB</a:t>
                    </a:r>
                  </a:p>
                </p:txBody>
              </p:sp>
            </p:grpSp>
          </p:grpSp>
          <p:sp>
            <p:nvSpPr>
              <p:cNvPr id="40994" name="Rectangle 115"/>
              <p:cNvSpPr>
                <a:spLocks noChangeArrowheads="1"/>
              </p:cNvSpPr>
              <p:nvPr/>
            </p:nvSpPr>
            <p:spPr bwMode="auto">
              <a:xfrm>
                <a:off x="189" y="3383"/>
                <a:ext cx="23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q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6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I2</a:t>
                </a:r>
              </a:p>
            </p:txBody>
          </p:sp>
          <p:grpSp>
            <p:nvGrpSpPr>
              <p:cNvPr id="40995" name="Group 116"/>
              <p:cNvGrpSpPr>
                <a:grpSpLocks/>
              </p:cNvGrpSpPr>
              <p:nvPr/>
            </p:nvGrpSpPr>
            <p:grpSpPr bwMode="auto">
              <a:xfrm>
                <a:off x="1521" y="3648"/>
                <a:ext cx="2384" cy="212"/>
                <a:chOff x="1496" y="3836"/>
                <a:chExt cx="2384" cy="212"/>
              </a:xfrm>
            </p:grpSpPr>
            <p:grpSp>
              <p:nvGrpSpPr>
                <p:cNvPr id="40997" name="Group 117"/>
                <p:cNvGrpSpPr>
                  <a:grpSpLocks/>
                </p:cNvGrpSpPr>
                <p:nvPr/>
              </p:nvGrpSpPr>
              <p:grpSpPr bwMode="auto">
                <a:xfrm>
                  <a:off x="1496" y="3836"/>
                  <a:ext cx="464" cy="212"/>
                  <a:chOff x="1496" y="3836"/>
                  <a:chExt cx="464" cy="212"/>
                </a:xfrm>
              </p:grpSpPr>
              <p:sp>
                <p:nvSpPr>
                  <p:cNvPr id="41010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1496" y="3848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4400">
                      <a:solidFill>
                        <a:srgbClr val="E40000"/>
                      </a:solidFill>
                    </a:endParaRPr>
                  </a:p>
                </p:txBody>
              </p:sp>
              <p:sp>
                <p:nvSpPr>
                  <p:cNvPr id="41011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1523" y="3836"/>
                    <a:ext cx="244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488" tIns="44450" rIns="90488" bIns="4445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0" hangingPunct="0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16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</a:rPr>
                      <a:t>IF</a:t>
                    </a:r>
                  </a:p>
                </p:txBody>
              </p:sp>
            </p:grpSp>
            <p:grpSp>
              <p:nvGrpSpPr>
                <p:cNvPr id="40998" name="Group 120"/>
                <p:cNvGrpSpPr>
                  <a:grpSpLocks/>
                </p:cNvGrpSpPr>
                <p:nvPr/>
              </p:nvGrpSpPr>
              <p:grpSpPr bwMode="auto">
                <a:xfrm>
                  <a:off x="1976" y="3836"/>
                  <a:ext cx="464" cy="212"/>
                  <a:chOff x="1976" y="3836"/>
                  <a:chExt cx="464" cy="212"/>
                </a:xfrm>
              </p:grpSpPr>
              <p:sp>
                <p:nvSpPr>
                  <p:cNvPr id="41008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1976" y="3848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4400">
                      <a:solidFill>
                        <a:srgbClr val="E40000"/>
                      </a:solidFill>
                    </a:endParaRPr>
                  </a:p>
                </p:txBody>
              </p:sp>
              <p:sp>
                <p:nvSpPr>
                  <p:cNvPr id="41009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2051" y="3836"/>
                    <a:ext cx="259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488" tIns="44450" rIns="90488" bIns="4445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0" hangingPunct="0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16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</a:rPr>
                      <a:t>ID</a:t>
                    </a:r>
                  </a:p>
                </p:txBody>
              </p:sp>
            </p:grpSp>
            <p:grpSp>
              <p:nvGrpSpPr>
                <p:cNvPr id="40999" name="Group 123"/>
                <p:cNvGrpSpPr>
                  <a:grpSpLocks/>
                </p:cNvGrpSpPr>
                <p:nvPr/>
              </p:nvGrpSpPr>
              <p:grpSpPr bwMode="auto">
                <a:xfrm>
                  <a:off x="2456" y="3836"/>
                  <a:ext cx="464" cy="212"/>
                  <a:chOff x="2456" y="3836"/>
                  <a:chExt cx="464" cy="212"/>
                </a:xfrm>
              </p:grpSpPr>
              <p:sp>
                <p:nvSpPr>
                  <p:cNvPr id="41006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2456" y="3848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4400">
                      <a:solidFill>
                        <a:srgbClr val="E40000"/>
                      </a:solidFill>
                    </a:endParaRPr>
                  </a:p>
                </p:txBody>
              </p:sp>
              <p:sp>
                <p:nvSpPr>
                  <p:cNvPr id="41007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2483" y="3836"/>
                    <a:ext cx="294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488" tIns="44450" rIns="90488" bIns="4445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0" hangingPunct="0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16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</a:rPr>
                      <a:t>EX</a:t>
                    </a:r>
                  </a:p>
                </p:txBody>
              </p:sp>
            </p:grpSp>
            <p:grpSp>
              <p:nvGrpSpPr>
                <p:cNvPr id="41000" name="Group 126"/>
                <p:cNvGrpSpPr>
                  <a:grpSpLocks/>
                </p:cNvGrpSpPr>
                <p:nvPr/>
              </p:nvGrpSpPr>
              <p:grpSpPr bwMode="auto">
                <a:xfrm>
                  <a:off x="2936" y="3836"/>
                  <a:ext cx="472" cy="212"/>
                  <a:chOff x="2936" y="3836"/>
                  <a:chExt cx="472" cy="212"/>
                </a:xfrm>
              </p:grpSpPr>
              <p:sp>
                <p:nvSpPr>
                  <p:cNvPr id="41004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2936" y="3848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4400">
                      <a:solidFill>
                        <a:srgbClr val="E40000"/>
                      </a:solidFill>
                    </a:endParaRPr>
                  </a:p>
                </p:txBody>
              </p:sp>
              <p:sp>
                <p:nvSpPr>
                  <p:cNvPr id="41005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2963" y="3836"/>
                    <a:ext cx="445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488" tIns="44450" rIns="90488" bIns="4445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0" hangingPunct="0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16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</a:rPr>
                      <a:t>MEM</a:t>
                    </a:r>
                  </a:p>
                </p:txBody>
              </p:sp>
            </p:grpSp>
            <p:grpSp>
              <p:nvGrpSpPr>
                <p:cNvPr id="41001" name="Group 129"/>
                <p:cNvGrpSpPr>
                  <a:grpSpLocks/>
                </p:cNvGrpSpPr>
                <p:nvPr/>
              </p:nvGrpSpPr>
              <p:grpSpPr bwMode="auto">
                <a:xfrm>
                  <a:off x="3416" y="3836"/>
                  <a:ext cx="464" cy="212"/>
                  <a:chOff x="3416" y="3836"/>
                  <a:chExt cx="464" cy="212"/>
                </a:xfrm>
              </p:grpSpPr>
              <p:sp>
                <p:nvSpPr>
                  <p:cNvPr id="41002" name="Rectangle 130"/>
                  <p:cNvSpPr>
                    <a:spLocks noChangeArrowheads="1"/>
                  </p:cNvSpPr>
                  <p:nvPr/>
                </p:nvSpPr>
                <p:spPr bwMode="auto">
                  <a:xfrm>
                    <a:off x="3416" y="3848"/>
                    <a:ext cx="464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4400">
                      <a:solidFill>
                        <a:srgbClr val="E40000"/>
                      </a:solidFill>
                    </a:endParaRPr>
                  </a:p>
                </p:txBody>
              </p:sp>
              <p:sp>
                <p:nvSpPr>
                  <p:cNvPr id="41003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491" y="3836"/>
                    <a:ext cx="330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488" tIns="44450" rIns="90488" bIns="4445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anose="05000000000000000000" pitchFamily="2" charset="2"/>
                      <a:buChar char="q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85000"/>
                      <a:buFont typeface="Wingdings" panose="05000000000000000000" pitchFamily="2" charset="2"/>
                      <a:buChar char="Ø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95000"/>
                      <a:buFont typeface="Wingdings 2" panose="05020102010507070707" pitchFamily="18" charset="2"/>
                      <a:buChar char="¡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90000"/>
                      <a:buFont typeface="Wingdings" panose="05000000000000000000" pitchFamily="2" charset="2"/>
                      <a:buChar char="Ø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 2" panose="05020102010507070707" pitchFamily="18" charset="2"/>
                      <a:buChar char="¡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0" hangingPunct="0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16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</a:rPr>
                      <a:t>WB</a:t>
                    </a:r>
                  </a:p>
                </p:txBody>
              </p:sp>
            </p:grpSp>
          </p:grpSp>
          <p:sp>
            <p:nvSpPr>
              <p:cNvPr id="40996" name="Rectangle 132"/>
              <p:cNvSpPr>
                <a:spLocks noChangeArrowheads="1"/>
              </p:cNvSpPr>
              <p:nvPr/>
            </p:nvSpPr>
            <p:spPr bwMode="auto">
              <a:xfrm>
                <a:off x="189" y="3680"/>
                <a:ext cx="23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q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6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I3</a:t>
                </a:r>
              </a:p>
            </p:txBody>
          </p:sp>
        </p:grpSp>
      </p:grpSp>
      <p:sp>
        <p:nvSpPr>
          <p:cNvPr id="40967" name="Rectangle 118"/>
          <p:cNvSpPr>
            <a:spLocks noChangeArrowheads="1"/>
          </p:cNvSpPr>
          <p:nvPr/>
        </p:nvSpPr>
        <p:spPr bwMode="auto">
          <a:xfrm>
            <a:off x="4759325" y="4456113"/>
            <a:ext cx="736600" cy="279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zh-CN" altLang="en-US" sz="4400">
              <a:solidFill>
                <a:srgbClr val="E40000"/>
              </a:solidFill>
            </a:endParaRPr>
          </a:p>
        </p:txBody>
      </p:sp>
      <p:sp>
        <p:nvSpPr>
          <p:cNvPr id="40968" name="Rectangle 119"/>
          <p:cNvSpPr>
            <a:spLocks noChangeArrowheads="1"/>
          </p:cNvSpPr>
          <p:nvPr/>
        </p:nvSpPr>
        <p:spPr bwMode="auto">
          <a:xfrm>
            <a:off x="4802188" y="4437064"/>
            <a:ext cx="387928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IF</a:t>
            </a:r>
          </a:p>
        </p:txBody>
      </p:sp>
      <p:sp>
        <p:nvSpPr>
          <p:cNvPr id="40969" name="Rectangle 121"/>
          <p:cNvSpPr>
            <a:spLocks noChangeArrowheads="1"/>
          </p:cNvSpPr>
          <p:nvPr/>
        </p:nvSpPr>
        <p:spPr bwMode="auto">
          <a:xfrm>
            <a:off x="5521325" y="4456113"/>
            <a:ext cx="736600" cy="279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zh-CN" altLang="en-US" sz="4400">
              <a:solidFill>
                <a:srgbClr val="E40000"/>
              </a:solidFill>
            </a:endParaRPr>
          </a:p>
        </p:txBody>
      </p:sp>
      <p:sp>
        <p:nvSpPr>
          <p:cNvPr id="40970" name="Rectangle 122"/>
          <p:cNvSpPr>
            <a:spLocks noChangeArrowheads="1"/>
          </p:cNvSpPr>
          <p:nvPr/>
        </p:nvSpPr>
        <p:spPr bwMode="auto">
          <a:xfrm>
            <a:off x="5640388" y="4437064"/>
            <a:ext cx="410370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ID</a:t>
            </a:r>
          </a:p>
        </p:txBody>
      </p:sp>
      <p:sp>
        <p:nvSpPr>
          <p:cNvPr id="40971" name="Rectangle 124"/>
          <p:cNvSpPr>
            <a:spLocks noChangeArrowheads="1"/>
          </p:cNvSpPr>
          <p:nvPr/>
        </p:nvSpPr>
        <p:spPr bwMode="auto">
          <a:xfrm>
            <a:off x="6283325" y="4456113"/>
            <a:ext cx="736600" cy="279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zh-CN" altLang="en-US" sz="4400">
              <a:solidFill>
                <a:srgbClr val="E40000"/>
              </a:solidFill>
            </a:endParaRPr>
          </a:p>
        </p:txBody>
      </p:sp>
      <p:sp>
        <p:nvSpPr>
          <p:cNvPr id="40972" name="Rectangle 125"/>
          <p:cNvSpPr>
            <a:spLocks noChangeArrowheads="1"/>
          </p:cNvSpPr>
          <p:nvPr/>
        </p:nvSpPr>
        <p:spPr bwMode="auto">
          <a:xfrm>
            <a:off x="6326189" y="4437064"/>
            <a:ext cx="466475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EX</a:t>
            </a:r>
          </a:p>
        </p:txBody>
      </p:sp>
      <p:sp>
        <p:nvSpPr>
          <p:cNvPr id="40973" name="Rectangle 128"/>
          <p:cNvSpPr>
            <a:spLocks noChangeArrowheads="1"/>
          </p:cNvSpPr>
          <p:nvPr/>
        </p:nvSpPr>
        <p:spPr bwMode="auto">
          <a:xfrm>
            <a:off x="7088188" y="4437064"/>
            <a:ext cx="706926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MEM</a:t>
            </a:r>
          </a:p>
        </p:txBody>
      </p:sp>
      <p:sp>
        <p:nvSpPr>
          <p:cNvPr id="40974" name="Rectangle 130"/>
          <p:cNvSpPr>
            <a:spLocks noChangeArrowheads="1"/>
          </p:cNvSpPr>
          <p:nvPr/>
        </p:nvSpPr>
        <p:spPr bwMode="auto">
          <a:xfrm>
            <a:off x="7807325" y="4456113"/>
            <a:ext cx="736600" cy="279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zh-CN" altLang="en-US" sz="4400">
              <a:solidFill>
                <a:srgbClr val="E40000"/>
              </a:solidFill>
            </a:endParaRPr>
          </a:p>
        </p:txBody>
      </p:sp>
      <p:sp>
        <p:nvSpPr>
          <p:cNvPr id="40975" name="Rectangle 131"/>
          <p:cNvSpPr>
            <a:spLocks noChangeArrowheads="1"/>
          </p:cNvSpPr>
          <p:nvPr/>
        </p:nvSpPr>
        <p:spPr bwMode="auto">
          <a:xfrm>
            <a:off x="7926389" y="4437064"/>
            <a:ext cx="524183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WB</a:t>
            </a:r>
          </a:p>
        </p:txBody>
      </p:sp>
      <p:sp>
        <p:nvSpPr>
          <p:cNvPr id="40976" name="Rectangle 132"/>
          <p:cNvSpPr>
            <a:spLocks noChangeArrowheads="1"/>
          </p:cNvSpPr>
          <p:nvPr/>
        </p:nvSpPr>
        <p:spPr bwMode="auto">
          <a:xfrm>
            <a:off x="1870076" y="4471988"/>
            <a:ext cx="365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I4</a:t>
            </a:r>
          </a:p>
        </p:txBody>
      </p:sp>
      <p:sp>
        <p:nvSpPr>
          <p:cNvPr id="40977" name="矩形 133"/>
          <p:cNvSpPr>
            <a:spLocks noChangeArrowheads="1"/>
          </p:cNvSpPr>
          <p:nvPr/>
        </p:nvSpPr>
        <p:spPr bwMode="auto">
          <a:xfrm>
            <a:off x="7045325" y="4437064"/>
            <a:ext cx="742950" cy="325437"/>
          </a:xfrm>
          <a:prstGeom prst="rect">
            <a:avLst/>
          </a:prstGeom>
          <a:noFill/>
          <a:ln w="1905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zh-CN" altLang="en-US" sz="4400">
              <a:solidFill>
                <a:srgbClr val="E40000"/>
              </a:solidFill>
            </a:endParaRPr>
          </a:p>
        </p:txBody>
      </p:sp>
      <p:sp>
        <p:nvSpPr>
          <p:cNvPr id="40978" name="Rectangle 118"/>
          <p:cNvSpPr>
            <a:spLocks noChangeArrowheads="1"/>
          </p:cNvSpPr>
          <p:nvPr/>
        </p:nvSpPr>
        <p:spPr bwMode="auto">
          <a:xfrm>
            <a:off x="5551488" y="5059363"/>
            <a:ext cx="736600" cy="279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zh-CN" altLang="en-US" sz="4400">
              <a:solidFill>
                <a:srgbClr val="E40000"/>
              </a:solidFill>
            </a:endParaRPr>
          </a:p>
        </p:txBody>
      </p:sp>
      <p:sp>
        <p:nvSpPr>
          <p:cNvPr id="40979" name="Rectangle 119"/>
          <p:cNvSpPr>
            <a:spLocks noChangeArrowheads="1"/>
          </p:cNvSpPr>
          <p:nvPr/>
        </p:nvSpPr>
        <p:spPr bwMode="auto">
          <a:xfrm>
            <a:off x="5594350" y="5040314"/>
            <a:ext cx="387928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IF</a:t>
            </a:r>
          </a:p>
        </p:txBody>
      </p:sp>
      <p:sp>
        <p:nvSpPr>
          <p:cNvPr id="40980" name="Rectangle 121"/>
          <p:cNvSpPr>
            <a:spLocks noChangeArrowheads="1"/>
          </p:cNvSpPr>
          <p:nvPr/>
        </p:nvSpPr>
        <p:spPr bwMode="auto">
          <a:xfrm>
            <a:off x="6313488" y="5059363"/>
            <a:ext cx="736600" cy="279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zh-CN" altLang="en-US" sz="4400">
              <a:solidFill>
                <a:srgbClr val="E40000"/>
              </a:solidFill>
            </a:endParaRPr>
          </a:p>
        </p:txBody>
      </p:sp>
      <p:sp>
        <p:nvSpPr>
          <p:cNvPr id="40981" name="Rectangle 122"/>
          <p:cNvSpPr>
            <a:spLocks noChangeArrowheads="1"/>
          </p:cNvSpPr>
          <p:nvPr/>
        </p:nvSpPr>
        <p:spPr bwMode="auto">
          <a:xfrm>
            <a:off x="6432550" y="5040314"/>
            <a:ext cx="410370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ID</a:t>
            </a:r>
          </a:p>
        </p:txBody>
      </p:sp>
      <p:sp>
        <p:nvSpPr>
          <p:cNvPr id="40982" name="Rectangle 124"/>
          <p:cNvSpPr>
            <a:spLocks noChangeArrowheads="1"/>
          </p:cNvSpPr>
          <p:nvPr/>
        </p:nvSpPr>
        <p:spPr bwMode="auto">
          <a:xfrm>
            <a:off x="7075488" y="5059363"/>
            <a:ext cx="736600" cy="279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zh-CN" altLang="en-US" sz="4400">
              <a:solidFill>
                <a:srgbClr val="E40000"/>
              </a:solidFill>
            </a:endParaRPr>
          </a:p>
        </p:txBody>
      </p:sp>
      <p:sp>
        <p:nvSpPr>
          <p:cNvPr id="40983" name="Rectangle 125"/>
          <p:cNvSpPr>
            <a:spLocks noChangeArrowheads="1"/>
          </p:cNvSpPr>
          <p:nvPr/>
        </p:nvSpPr>
        <p:spPr bwMode="auto">
          <a:xfrm>
            <a:off x="7118351" y="5040314"/>
            <a:ext cx="466475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EX</a:t>
            </a:r>
          </a:p>
        </p:txBody>
      </p:sp>
      <p:sp>
        <p:nvSpPr>
          <p:cNvPr id="40984" name="Rectangle 128"/>
          <p:cNvSpPr>
            <a:spLocks noChangeArrowheads="1"/>
          </p:cNvSpPr>
          <p:nvPr/>
        </p:nvSpPr>
        <p:spPr bwMode="auto">
          <a:xfrm>
            <a:off x="7880350" y="5040314"/>
            <a:ext cx="706926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MEM</a:t>
            </a:r>
          </a:p>
        </p:txBody>
      </p:sp>
      <p:sp>
        <p:nvSpPr>
          <p:cNvPr id="40985" name="Rectangle 130"/>
          <p:cNvSpPr>
            <a:spLocks noChangeArrowheads="1"/>
          </p:cNvSpPr>
          <p:nvPr/>
        </p:nvSpPr>
        <p:spPr bwMode="auto">
          <a:xfrm>
            <a:off x="8599488" y="5059363"/>
            <a:ext cx="736600" cy="279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zh-CN" altLang="en-US" sz="4400">
              <a:solidFill>
                <a:srgbClr val="E40000"/>
              </a:solidFill>
            </a:endParaRPr>
          </a:p>
        </p:txBody>
      </p:sp>
      <p:sp>
        <p:nvSpPr>
          <p:cNvPr id="40986" name="Rectangle 131"/>
          <p:cNvSpPr>
            <a:spLocks noChangeArrowheads="1"/>
          </p:cNvSpPr>
          <p:nvPr/>
        </p:nvSpPr>
        <p:spPr bwMode="auto">
          <a:xfrm>
            <a:off x="8718551" y="5040314"/>
            <a:ext cx="524183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WB</a:t>
            </a:r>
          </a:p>
        </p:txBody>
      </p:sp>
      <p:sp>
        <p:nvSpPr>
          <p:cNvPr id="40987" name="Rectangle 132"/>
          <p:cNvSpPr>
            <a:spLocks noChangeArrowheads="1"/>
          </p:cNvSpPr>
          <p:nvPr/>
        </p:nvSpPr>
        <p:spPr bwMode="auto">
          <a:xfrm>
            <a:off x="1878014" y="5002213"/>
            <a:ext cx="365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I5</a:t>
            </a:r>
          </a:p>
        </p:txBody>
      </p:sp>
      <p:sp>
        <p:nvSpPr>
          <p:cNvPr id="40988" name="矩形 144"/>
          <p:cNvSpPr>
            <a:spLocks noChangeArrowheads="1"/>
          </p:cNvSpPr>
          <p:nvPr/>
        </p:nvSpPr>
        <p:spPr bwMode="auto">
          <a:xfrm>
            <a:off x="7837488" y="5040314"/>
            <a:ext cx="742950" cy="325437"/>
          </a:xfrm>
          <a:prstGeom prst="rect">
            <a:avLst/>
          </a:prstGeom>
          <a:noFill/>
          <a:ln w="1905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zh-CN" altLang="en-US" sz="4400">
              <a:solidFill>
                <a:srgbClr val="E4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37377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46" grpId="0" animBg="1"/>
      <p:bldP spid="15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日期占位符 3"/>
          <p:cNvSpPr>
            <a:spLocks noGrp="1"/>
          </p:cNvSpPr>
          <p:nvPr>
            <p:ph type="dt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/>
              <a:t>Feb.2008_jxh_Introduction</a:t>
            </a:r>
          </a:p>
        </p:txBody>
      </p:sp>
      <p:sp>
        <p:nvSpPr>
          <p:cNvPr id="54275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703512" y="0"/>
            <a:ext cx="8766052" cy="9080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000" dirty="0"/>
              <a:t>Ideal Performance for Pipelining</a:t>
            </a:r>
          </a:p>
        </p:txBody>
      </p:sp>
      <p:sp>
        <p:nvSpPr>
          <p:cNvPr id="54276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559496" y="1052514"/>
            <a:ext cx="9217024" cy="46831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200" dirty="0">
                <a:latin typeface="Comic Sans MS" panose="030F0702030302020204" pitchFamily="66" charset="0"/>
              </a:rPr>
              <a:t>If the stages are perfectly balanced, The time per instruction on the pipelined processor equal to: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dirty="0"/>
              <a:t> </a:t>
            </a:r>
            <a:r>
              <a:rPr lang="en-US" altLang="zh-CN" sz="3200" i="1" u="sng" dirty="0"/>
              <a:t>Time per instruction on </a:t>
            </a:r>
            <a:r>
              <a:rPr lang="en-US" altLang="zh-CN" sz="3200" i="1" u="sng" dirty="0" err="1"/>
              <a:t>unpipelined</a:t>
            </a:r>
            <a:r>
              <a:rPr lang="en-US" altLang="zh-CN" sz="3200" i="1" u="sng" dirty="0"/>
              <a:t> machine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i="1" dirty="0"/>
              <a:t>                      Number of pipe stages</a:t>
            </a:r>
            <a:endParaRPr lang="en-US" altLang="zh-CN" sz="32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3200" dirty="0"/>
          </a:p>
          <a:p>
            <a:pPr eaLnBrk="1" hangingPunct="1"/>
            <a:r>
              <a:rPr lang="en-US" altLang="zh-CN" sz="3200" dirty="0"/>
              <a:t>So, </a:t>
            </a:r>
            <a:r>
              <a:rPr lang="en-US" altLang="zh-CN" sz="3200" b="1" dirty="0">
                <a:latin typeface="Comic Sans MS" panose="030F0702030302020204" pitchFamily="66" charset="0"/>
              </a:rPr>
              <a:t>Ideal speedup</a:t>
            </a:r>
            <a:r>
              <a:rPr lang="en-US" altLang="zh-CN" sz="3200" dirty="0">
                <a:latin typeface="Comic Sans MS" panose="030F0702030302020204" pitchFamily="66" charset="0"/>
              </a:rPr>
              <a:t> </a:t>
            </a:r>
            <a:r>
              <a:rPr lang="en-US" altLang="zh-CN" sz="3200" b="1" dirty="0">
                <a:latin typeface="Comic Sans MS" panose="030F0702030302020204" pitchFamily="66" charset="0"/>
              </a:rPr>
              <a:t>equal to</a:t>
            </a:r>
            <a:r>
              <a:rPr lang="en-US" altLang="zh-CN" sz="3200" dirty="0">
                <a:latin typeface="Comic Sans MS" panose="030F0702030302020204" pitchFamily="66" charset="0"/>
              </a:rPr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dirty="0">
                <a:latin typeface="Comic Sans MS" panose="030F0702030302020204" pitchFamily="66" charset="0"/>
              </a:rPr>
              <a:t>          </a:t>
            </a:r>
            <a:r>
              <a:rPr lang="en-US" altLang="zh-CN" sz="3200" b="1" dirty="0">
                <a:solidFill>
                  <a:srgbClr val="FF3300"/>
                </a:solidFill>
                <a:latin typeface="Comic Sans MS" panose="030F0702030302020204" pitchFamily="66" charset="0"/>
              </a:rPr>
              <a:t>Number of pipe stages</a:t>
            </a:r>
            <a:r>
              <a:rPr lang="en-US" altLang="zh-CN" sz="3200" dirty="0">
                <a:solidFill>
                  <a:srgbClr val="FF3300"/>
                </a:solidFill>
                <a:latin typeface="Comic Sans MS" panose="030F0702030302020204" pitchFamily="66" charset="0"/>
              </a:rPr>
              <a:t>.</a:t>
            </a:r>
            <a:r>
              <a:rPr lang="en-US" altLang="zh-CN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5506053"/>
      </p:ext>
    </p:extLst>
  </p:cSld>
  <p:clrMapOvr>
    <a:masterClrMapping/>
  </p:clrMapOvr>
  <p:transition>
    <p:rand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日期占位符 4"/>
          <p:cNvSpPr>
            <a:spLocks noGrp="1"/>
          </p:cNvSpPr>
          <p:nvPr>
            <p:ph type="dt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/>
              <a:t>Feb.2008_jxh_Introduction</a:t>
            </a:r>
          </a:p>
        </p:txBody>
      </p:sp>
      <p:sp>
        <p:nvSpPr>
          <p:cNvPr id="56323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0" y="1"/>
            <a:ext cx="9144000" cy="1196975"/>
          </a:xfrm>
        </p:spPr>
        <p:txBody>
          <a:bodyPr/>
          <a:lstStyle/>
          <a:p>
            <a:pPr eaLnBrk="1" hangingPunct="1"/>
            <a:r>
              <a:rPr lang="en-US" altLang="zh-CN" sz="3600"/>
              <a:t>Why not just make a 50-stage pipeline?</a:t>
            </a:r>
          </a:p>
        </p:txBody>
      </p:sp>
      <p:sp>
        <p:nvSpPr>
          <p:cNvPr id="56324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2424114" y="1125538"/>
            <a:ext cx="7596187" cy="12636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>
                <a:latin typeface="Comic Sans MS" panose="030F0702030302020204" pitchFamily="66" charset="0"/>
              </a:rPr>
              <a:t>Some computations just won’t divide into any finer (shorter in time) logical implementation.</a:t>
            </a:r>
          </a:p>
          <a:p>
            <a:pPr eaLnBrk="1" hangingPunct="1"/>
            <a:endParaRPr lang="en-US" altLang="zh-CN" sz="2400" dirty="0"/>
          </a:p>
        </p:txBody>
      </p:sp>
      <p:pic>
        <p:nvPicPr>
          <p:cNvPr id="5632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2492375"/>
            <a:ext cx="5105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4221163"/>
            <a:ext cx="51816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7" name="Rectangle 6"/>
          <p:cNvSpPr>
            <a:spLocks noGrp="1" noRot="1" noChangeArrowheads="1"/>
          </p:cNvSpPr>
          <p:nvPr>
            <p:ph type="body" sz="half" idx="2"/>
          </p:nvPr>
        </p:nvSpPr>
        <p:spPr>
          <a:xfrm>
            <a:off x="7021513" y="2874963"/>
            <a:ext cx="3395662" cy="2436812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/>
              <a:t>5 stages    OK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 b="1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 b="1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 b="1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/>
              <a:t>50 stages   </a:t>
            </a:r>
            <a:r>
              <a:rPr lang="en-US" altLang="zh-CN" sz="2400" b="1">
                <a:solidFill>
                  <a:srgbClr val="FF3300"/>
                </a:solidFill>
              </a:rPr>
              <a:t>NO. Sorry!</a:t>
            </a:r>
            <a:endParaRPr lang="en-US" altLang="zh-CN" sz="2400" b="1"/>
          </a:p>
        </p:txBody>
      </p:sp>
    </p:spTree>
    <p:extLst>
      <p:ext uri="{BB962C8B-B14F-4D97-AF65-F5344CB8AC3E}">
        <p14:creationId xmlns:p14="http://schemas.microsoft.com/office/powerpoint/2010/main" val="3800902626"/>
      </p:ext>
    </p:extLst>
  </p:cSld>
  <p:clrMapOvr>
    <a:masterClrMapping/>
  </p:clrMapOvr>
  <p:transition>
    <p:random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日期占位符 4"/>
          <p:cNvSpPr>
            <a:spLocks noGrp="1"/>
          </p:cNvSpPr>
          <p:nvPr>
            <p:ph type="dt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/>
              <a:t>Feb.2008_jxh_Introduction</a:t>
            </a:r>
          </a:p>
        </p:txBody>
      </p:sp>
      <p:sp>
        <p:nvSpPr>
          <p:cNvPr id="58371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855913" y="1"/>
            <a:ext cx="7993062" cy="836613"/>
          </a:xfrm>
        </p:spPr>
        <p:txBody>
          <a:bodyPr/>
          <a:lstStyle/>
          <a:p>
            <a:pPr eaLnBrk="1" hangingPunct="1"/>
            <a:r>
              <a:rPr lang="en-US" altLang="zh-CN" sz="3200"/>
              <a:t>Why not just make a 50-stage pipeline ?</a:t>
            </a:r>
          </a:p>
        </p:txBody>
      </p:sp>
      <p:sp>
        <p:nvSpPr>
          <p:cNvPr id="58372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1919288" y="1061806"/>
            <a:ext cx="8610600" cy="2514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2400" dirty="0">
                <a:latin typeface="Comic Sans MS" panose="030F0702030302020204" pitchFamily="66" charset="0"/>
              </a:rPr>
              <a:t>Those latches are </a:t>
            </a:r>
            <a:r>
              <a:rPr lang="en-US" altLang="zh-CN" sz="2400" b="1" dirty="0">
                <a:solidFill>
                  <a:srgbClr val="FF3300"/>
                </a:solidFill>
                <a:latin typeface="Comic Sans MS" panose="030F0702030302020204" pitchFamily="66" charset="0"/>
              </a:rPr>
              <a:t>NOT </a:t>
            </a:r>
            <a:r>
              <a:rPr lang="en-US" altLang="zh-CN" sz="2400" dirty="0">
                <a:solidFill>
                  <a:srgbClr val="FF3300"/>
                </a:solidFill>
                <a:latin typeface="Comic Sans MS" panose="030F0702030302020204" pitchFamily="66" charset="0"/>
              </a:rPr>
              <a:t>free</a:t>
            </a:r>
            <a:r>
              <a:rPr lang="en-US" altLang="zh-CN" sz="2400" dirty="0">
                <a:latin typeface="Comic Sans MS" panose="030F0702030302020204" pitchFamily="66" charset="0"/>
              </a:rPr>
              <a:t>, they take up </a:t>
            </a:r>
            <a:r>
              <a:rPr lang="en-US" altLang="zh-CN" sz="2400" b="1" dirty="0">
                <a:solidFill>
                  <a:srgbClr val="FF3300"/>
                </a:solidFill>
                <a:latin typeface="Comic Sans MS" panose="030F0702030302020204" pitchFamily="66" charset="0"/>
              </a:rPr>
              <a:t>area</a:t>
            </a:r>
            <a:r>
              <a:rPr lang="en-US" altLang="zh-CN" sz="2400" dirty="0">
                <a:latin typeface="Comic Sans MS" panose="030F0702030302020204" pitchFamily="66" charset="0"/>
              </a:rPr>
              <a:t>, and there is a real </a:t>
            </a:r>
            <a:r>
              <a:rPr lang="en-US" altLang="zh-CN" sz="2400" b="1" dirty="0">
                <a:solidFill>
                  <a:srgbClr val="FF3300"/>
                </a:solidFill>
                <a:latin typeface="Comic Sans MS" panose="030F0702030302020204" pitchFamily="66" charset="0"/>
              </a:rPr>
              <a:t>delay</a:t>
            </a:r>
            <a:r>
              <a:rPr lang="en-US" altLang="zh-CN" sz="2400" b="1" dirty="0">
                <a:latin typeface="Comic Sans MS" panose="030F0702030302020204" pitchFamily="66" charset="0"/>
              </a:rPr>
              <a:t> </a:t>
            </a:r>
            <a:r>
              <a:rPr lang="en-US" altLang="zh-CN" sz="2400" dirty="0">
                <a:latin typeface="Comic Sans MS" panose="030F0702030302020204" pitchFamily="66" charset="0"/>
              </a:rPr>
              <a:t>to go THRU the latch itself. </a:t>
            </a:r>
          </a:p>
          <a:p>
            <a:pPr lvl="1" eaLnBrk="1" hangingPunct="1"/>
            <a:r>
              <a:rPr lang="en-US" altLang="zh-CN" dirty="0">
                <a:latin typeface="Comic Sans MS" panose="030F0702030302020204" pitchFamily="66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Machine cycle &gt; latch latency + clock skew</a:t>
            </a:r>
          </a:p>
          <a:p>
            <a:pPr eaLnBrk="1" hangingPunct="1"/>
            <a:r>
              <a:rPr lang="en-US" altLang="zh-CN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In modern, deep pipeline (10-20 stages), this is a real effect</a:t>
            </a:r>
          </a:p>
          <a:p>
            <a:pPr eaLnBrk="1" hangingPunct="1"/>
            <a:r>
              <a:rPr lang="en-US" altLang="zh-CN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Typically see logic “depths” in one pipe stage of 10-20 “gates”.  </a:t>
            </a:r>
          </a:p>
        </p:txBody>
      </p:sp>
      <p:sp>
        <p:nvSpPr>
          <p:cNvPr id="58373" name="Rectangle 4"/>
          <p:cNvSpPr>
            <a:spLocks noGrp="1" noRot="1" noChangeArrowheads="1"/>
          </p:cNvSpPr>
          <p:nvPr>
            <p:ph type="body" sz="half" idx="2"/>
          </p:nvPr>
        </p:nvSpPr>
        <p:spPr>
          <a:xfrm>
            <a:off x="7115176" y="3797301"/>
            <a:ext cx="3241675" cy="190341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latin typeface="Comic Sans MS" panose="030F0702030302020204" pitchFamily="66" charset="0"/>
              </a:rPr>
              <a:t>At these speeds, and with this few levels of logic, latch delay is important</a:t>
            </a:r>
          </a:p>
        </p:txBody>
      </p:sp>
      <p:pic>
        <p:nvPicPr>
          <p:cNvPr id="5837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4076700"/>
            <a:ext cx="4953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7448579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3600"/>
              <a:t>Pipelined Laundry--Start work ASAP</a:t>
            </a:r>
          </a:p>
        </p:txBody>
      </p:sp>
      <p:sp>
        <p:nvSpPr>
          <p:cNvPr id="199683" name="Rectangle 3"/>
          <p:cNvSpPr>
            <a:spLocks noChangeArrowheads="1"/>
          </p:cNvSpPr>
          <p:nvPr/>
        </p:nvSpPr>
        <p:spPr bwMode="auto">
          <a:xfrm>
            <a:off x="2057400" y="5638800"/>
            <a:ext cx="8382000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q"/>
            </a:pPr>
            <a:r>
              <a:rPr lang="en-US" altLang="zh-CN" sz="2800">
                <a:solidFill>
                  <a:srgbClr val="FF3300"/>
                </a:solidFill>
                <a:latin typeface="Comic Sans MS" pitchFamily="66" charset="0"/>
              </a:rPr>
              <a:t>Pipelined laundry takes 3.5 hours for 4 loads</a:t>
            </a:r>
            <a:r>
              <a:rPr lang="en-US" altLang="zh-CN" sz="2800">
                <a:solidFill>
                  <a:srgbClr val="FF3300"/>
                </a:solidFill>
              </a:rPr>
              <a:t> </a:t>
            </a: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2273401" y="1433514"/>
            <a:ext cx="7962396" cy="4188271"/>
            <a:chOff x="266" y="903"/>
            <a:chExt cx="5356" cy="2935"/>
          </a:xfrm>
        </p:grpSpPr>
        <p:grpSp>
          <p:nvGrpSpPr>
            <p:cNvPr id="14341" name="Group 5"/>
            <p:cNvGrpSpPr>
              <a:grpSpLocks/>
            </p:cNvGrpSpPr>
            <p:nvPr/>
          </p:nvGrpSpPr>
          <p:grpSpPr bwMode="auto">
            <a:xfrm>
              <a:off x="712" y="1908"/>
              <a:ext cx="329" cy="371"/>
              <a:chOff x="712" y="1908"/>
              <a:chExt cx="329" cy="371"/>
            </a:xfrm>
          </p:grpSpPr>
          <p:sp>
            <p:nvSpPr>
              <p:cNvPr id="14468" name="Freeform 6"/>
              <p:cNvSpPr>
                <a:spLocks/>
              </p:cNvSpPr>
              <p:nvPr/>
            </p:nvSpPr>
            <p:spPr bwMode="auto">
              <a:xfrm>
                <a:off x="712" y="1908"/>
                <a:ext cx="329" cy="295"/>
              </a:xfrm>
              <a:custGeom>
                <a:avLst/>
                <a:gdLst>
                  <a:gd name="T0" fmla="*/ 93 w 329"/>
                  <a:gd name="T1" fmla="*/ 14 h 295"/>
                  <a:gd name="T2" fmla="*/ 156 w 329"/>
                  <a:gd name="T3" fmla="*/ 16 h 295"/>
                  <a:gd name="T4" fmla="*/ 224 w 329"/>
                  <a:gd name="T5" fmla="*/ 0 h 295"/>
                  <a:gd name="T6" fmla="*/ 305 w 329"/>
                  <a:gd name="T7" fmla="*/ 0 h 295"/>
                  <a:gd name="T8" fmla="*/ 215 w 329"/>
                  <a:gd name="T9" fmla="*/ 84 h 295"/>
                  <a:gd name="T10" fmla="*/ 239 w 329"/>
                  <a:gd name="T11" fmla="*/ 89 h 295"/>
                  <a:gd name="T12" fmla="*/ 263 w 329"/>
                  <a:gd name="T13" fmla="*/ 99 h 295"/>
                  <a:gd name="T14" fmla="*/ 285 w 329"/>
                  <a:gd name="T15" fmla="*/ 111 h 295"/>
                  <a:gd name="T16" fmla="*/ 302 w 329"/>
                  <a:gd name="T17" fmla="*/ 126 h 295"/>
                  <a:gd name="T18" fmla="*/ 316 w 329"/>
                  <a:gd name="T19" fmla="*/ 144 h 295"/>
                  <a:gd name="T20" fmla="*/ 325 w 329"/>
                  <a:gd name="T21" fmla="*/ 165 h 295"/>
                  <a:gd name="T22" fmla="*/ 328 w 329"/>
                  <a:gd name="T23" fmla="*/ 187 h 295"/>
                  <a:gd name="T24" fmla="*/ 324 w 329"/>
                  <a:gd name="T25" fmla="*/ 210 h 295"/>
                  <a:gd name="T26" fmla="*/ 317 w 329"/>
                  <a:gd name="T27" fmla="*/ 228 h 295"/>
                  <a:gd name="T28" fmla="*/ 303 w 329"/>
                  <a:gd name="T29" fmla="*/ 247 h 295"/>
                  <a:gd name="T30" fmla="*/ 280 w 329"/>
                  <a:gd name="T31" fmla="*/ 267 h 295"/>
                  <a:gd name="T32" fmla="*/ 257 w 329"/>
                  <a:gd name="T33" fmla="*/ 279 h 295"/>
                  <a:gd name="T34" fmla="*/ 236 w 329"/>
                  <a:gd name="T35" fmla="*/ 287 h 295"/>
                  <a:gd name="T36" fmla="*/ 215 w 329"/>
                  <a:gd name="T37" fmla="*/ 292 h 295"/>
                  <a:gd name="T38" fmla="*/ 189 w 329"/>
                  <a:gd name="T39" fmla="*/ 294 h 295"/>
                  <a:gd name="T40" fmla="*/ 122 w 329"/>
                  <a:gd name="T41" fmla="*/ 293 h 295"/>
                  <a:gd name="T42" fmla="*/ 90 w 329"/>
                  <a:gd name="T43" fmla="*/ 287 h 295"/>
                  <a:gd name="T44" fmla="*/ 56 w 329"/>
                  <a:gd name="T45" fmla="*/ 272 h 295"/>
                  <a:gd name="T46" fmla="*/ 30 w 329"/>
                  <a:gd name="T47" fmla="*/ 253 h 295"/>
                  <a:gd name="T48" fmla="*/ 13 w 329"/>
                  <a:gd name="T49" fmla="*/ 232 h 295"/>
                  <a:gd name="T50" fmla="*/ 4 w 329"/>
                  <a:gd name="T51" fmla="*/ 210 h 295"/>
                  <a:gd name="T52" fmla="*/ 0 w 329"/>
                  <a:gd name="T53" fmla="*/ 191 h 295"/>
                  <a:gd name="T54" fmla="*/ 3 w 329"/>
                  <a:gd name="T55" fmla="*/ 169 h 295"/>
                  <a:gd name="T56" fmla="*/ 14 w 329"/>
                  <a:gd name="T57" fmla="*/ 141 h 295"/>
                  <a:gd name="T58" fmla="*/ 35 w 329"/>
                  <a:gd name="T59" fmla="*/ 118 h 295"/>
                  <a:gd name="T60" fmla="*/ 63 w 329"/>
                  <a:gd name="T61" fmla="*/ 99 h 295"/>
                  <a:gd name="T62" fmla="*/ 102 w 329"/>
                  <a:gd name="T63" fmla="*/ 86 h 295"/>
                  <a:gd name="T64" fmla="*/ 40 w 329"/>
                  <a:gd name="T65" fmla="*/ 4 h 2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29"/>
                  <a:gd name="T100" fmla="*/ 0 h 295"/>
                  <a:gd name="T101" fmla="*/ 329 w 329"/>
                  <a:gd name="T102" fmla="*/ 295 h 29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29" h="295">
                    <a:moveTo>
                      <a:pt x="40" y="4"/>
                    </a:moveTo>
                    <a:lnTo>
                      <a:pt x="93" y="14"/>
                    </a:lnTo>
                    <a:lnTo>
                      <a:pt x="92" y="0"/>
                    </a:lnTo>
                    <a:lnTo>
                      <a:pt x="156" y="16"/>
                    </a:lnTo>
                    <a:lnTo>
                      <a:pt x="156" y="0"/>
                    </a:lnTo>
                    <a:lnTo>
                      <a:pt x="224" y="0"/>
                    </a:lnTo>
                    <a:lnTo>
                      <a:pt x="223" y="15"/>
                    </a:lnTo>
                    <a:lnTo>
                      <a:pt x="305" y="0"/>
                    </a:lnTo>
                    <a:lnTo>
                      <a:pt x="205" y="83"/>
                    </a:lnTo>
                    <a:lnTo>
                      <a:pt x="215" y="84"/>
                    </a:lnTo>
                    <a:lnTo>
                      <a:pt x="226" y="86"/>
                    </a:lnTo>
                    <a:lnTo>
                      <a:pt x="239" y="89"/>
                    </a:lnTo>
                    <a:lnTo>
                      <a:pt x="250" y="93"/>
                    </a:lnTo>
                    <a:lnTo>
                      <a:pt x="263" y="99"/>
                    </a:lnTo>
                    <a:lnTo>
                      <a:pt x="274" y="104"/>
                    </a:lnTo>
                    <a:lnTo>
                      <a:pt x="285" y="111"/>
                    </a:lnTo>
                    <a:lnTo>
                      <a:pt x="294" y="119"/>
                    </a:lnTo>
                    <a:lnTo>
                      <a:pt x="302" y="126"/>
                    </a:lnTo>
                    <a:lnTo>
                      <a:pt x="309" y="135"/>
                    </a:lnTo>
                    <a:lnTo>
                      <a:pt x="316" y="144"/>
                    </a:lnTo>
                    <a:lnTo>
                      <a:pt x="321" y="155"/>
                    </a:lnTo>
                    <a:lnTo>
                      <a:pt x="325" y="165"/>
                    </a:lnTo>
                    <a:lnTo>
                      <a:pt x="327" y="174"/>
                    </a:lnTo>
                    <a:lnTo>
                      <a:pt x="328" y="187"/>
                    </a:lnTo>
                    <a:lnTo>
                      <a:pt x="327" y="200"/>
                    </a:lnTo>
                    <a:lnTo>
                      <a:pt x="324" y="210"/>
                    </a:lnTo>
                    <a:lnTo>
                      <a:pt x="321" y="220"/>
                    </a:lnTo>
                    <a:lnTo>
                      <a:pt x="317" y="228"/>
                    </a:lnTo>
                    <a:lnTo>
                      <a:pt x="311" y="237"/>
                    </a:lnTo>
                    <a:lnTo>
                      <a:pt x="303" y="247"/>
                    </a:lnTo>
                    <a:lnTo>
                      <a:pt x="292" y="258"/>
                    </a:lnTo>
                    <a:lnTo>
                      <a:pt x="280" y="267"/>
                    </a:lnTo>
                    <a:lnTo>
                      <a:pt x="268" y="274"/>
                    </a:lnTo>
                    <a:lnTo>
                      <a:pt x="257" y="279"/>
                    </a:lnTo>
                    <a:lnTo>
                      <a:pt x="246" y="284"/>
                    </a:lnTo>
                    <a:lnTo>
                      <a:pt x="236" y="287"/>
                    </a:lnTo>
                    <a:lnTo>
                      <a:pt x="224" y="290"/>
                    </a:lnTo>
                    <a:lnTo>
                      <a:pt x="215" y="292"/>
                    </a:lnTo>
                    <a:lnTo>
                      <a:pt x="201" y="293"/>
                    </a:lnTo>
                    <a:lnTo>
                      <a:pt x="189" y="294"/>
                    </a:lnTo>
                    <a:lnTo>
                      <a:pt x="133" y="294"/>
                    </a:lnTo>
                    <a:lnTo>
                      <a:pt x="122" y="293"/>
                    </a:lnTo>
                    <a:lnTo>
                      <a:pt x="108" y="291"/>
                    </a:lnTo>
                    <a:lnTo>
                      <a:pt x="90" y="287"/>
                    </a:lnTo>
                    <a:lnTo>
                      <a:pt x="73" y="280"/>
                    </a:lnTo>
                    <a:lnTo>
                      <a:pt x="56" y="272"/>
                    </a:lnTo>
                    <a:lnTo>
                      <a:pt x="41" y="262"/>
                    </a:lnTo>
                    <a:lnTo>
                      <a:pt x="30" y="253"/>
                    </a:lnTo>
                    <a:lnTo>
                      <a:pt x="21" y="244"/>
                    </a:lnTo>
                    <a:lnTo>
                      <a:pt x="13" y="232"/>
                    </a:lnTo>
                    <a:lnTo>
                      <a:pt x="7" y="219"/>
                    </a:lnTo>
                    <a:lnTo>
                      <a:pt x="4" y="210"/>
                    </a:lnTo>
                    <a:lnTo>
                      <a:pt x="1" y="201"/>
                    </a:lnTo>
                    <a:lnTo>
                      <a:pt x="0" y="191"/>
                    </a:lnTo>
                    <a:lnTo>
                      <a:pt x="1" y="183"/>
                    </a:lnTo>
                    <a:lnTo>
                      <a:pt x="3" y="169"/>
                    </a:lnTo>
                    <a:lnTo>
                      <a:pt x="7" y="156"/>
                    </a:lnTo>
                    <a:lnTo>
                      <a:pt x="14" y="141"/>
                    </a:lnTo>
                    <a:lnTo>
                      <a:pt x="24" y="129"/>
                    </a:lnTo>
                    <a:lnTo>
                      <a:pt x="35" y="118"/>
                    </a:lnTo>
                    <a:lnTo>
                      <a:pt x="49" y="107"/>
                    </a:lnTo>
                    <a:lnTo>
                      <a:pt x="63" y="99"/>
                    </a:lnTo>
                    <a:lnTo>
                      <a:pt x="82" y="91"/>
                    </a:lnTo>
                    <a:lnTo>
                      <a:pt x="102" y="86"/>
                    </a:lnTo>
                    <a:lnTo>
                      <a:pt x="115" y="83"/>
                    </a:lnTo>
                    <a:lnTo>
                      <a:pt x="40" y="4"/>
                    </a:lnTo>
                  </a:path>
                </a:pathLst>
              </a:custGeom>
              <a:solidFill>
                <a:srgbClr val="D49FFF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69" name="Rectangle 7"/>
              <p:cNvSpPr>
                <a:spLocks noChangeArrowheads="1"/>
              </p:cNvSpPr>
              <p:nvPr/>
            </p:nvSpPr>
            <p:spPr bwMode="auto">
              <a:xfrm>
                <a:off x="754" y="1957"/>
                <a:ext cx="274" cy="32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kumimoji="1" lang="en-US" altLang="zh-CN" sz="2400" b="1">
                    <a:solidFill>
                      <a:schemeClr val="tx1"/>
                    </a:solidFill>
                    <a:latin typeface="Comic Sans MS" pitchFamily="66" charset="0"/>
                  </a:rPr>
                  <a:t>A</a:t>
                </a:r>
              </a:p>
            </p:txBody>
          </p:sp>
        </p:grpSp>
        <p:grpSp>
          <p:nvGrpSpPr>
            <p:cNvPr id="14342" name="Group 8"/>
            <p:cNvGrpSpPr>
              <a:grpSpLocks/>
            </p:cNvGrpSpPr>
            <p:nvPr/>
          </p:nvGrpSpPr>
          <p:grpSpPr bwMode="auto">
            <a:xfrm>
              <a:off x="704" y="2444"/>
              <a:ext cx="329" cy="373"/>
              <a:chOff x="704" y="2444"/>
              <a:chExt cx="329" cy="373"/>
            </a:xfrm>
          </p:grpSpPr>
          <p:sp>
            <p:nvSpPr>
              <p:cNvPr id="14466" name="Freeform 9"/>
              <p:cNvSpPr>
                <a:spLocks/>
              </p:cNvSpPr>
              <p:nvPr/>
            </p:nvSpPr>
            <p:spPr bwMode="auto">
              <a:xfrm>
                <a:off x="704" y="2444"/>
                <a:ext cx="329" cy="295"/>
              </a:xfrm>
              <a:custGeom>
                <a:avLst/>
                <a:gdLst>
                  <a:gd name="T0" fmla="*/ 93 w 329"/>
                  <a:gd name="T1" fmla="*/ 14 h 295"/>
                  <a:gd name="T2" fmla="*/ 156 w 329"/>
                  <a:gd name="T3" fmla="*/ 16 h 295"/>
                  <a:gd name="T4" fmla="*/ 224 w 329"/>
                  <a:gd name="T5" fmla="*/ 0 h 295"/>
                  <a:gd name="T6" fmla="*/ 305 w 329"/>
                  <a:gd name="T7" fmla="*/ 0 h 295"/>
                  <a:gd name="T8" fmla="*/ 215 w 329"/>
                  <a:gd name="T9" fmla="*/ 84 h 295"/>
                  <a:gd name="T10" fmla="*/ 239 w 329"/>
                  <a:gd name="T11" fmla="*/ 89 h 295"/>
                  <a:gd name="T12" fmla="*/ 263 w 329"/>
                  <a:gd name="T13" fmla="*/ 99 h 295"/>
                  <a:gd name="T14" fmla="*/ 285 w 329"/>
                  <a:gd name="T15" fmla="*/ 111 h 295"/>
                  <a:gd name="T16" fmla="*/ 302 w 329"/>
                  <a:gd name="T17" fmla="*/ 126 h 295"/>
                  <a:gd name="T18" fmla="*/ 316 w 329"/>
                  <a:gd name="T19" fmla="*/ 144 h 295"/>
                  <a:gd name="T20" fmla="*/ 325 w 329"/>
                  <a:gd name="T21" fmla="*/ 165 h 295"/>
                  <a:gd name="T22" fmla="*/ 328 w 329"/>
                  <a:gd name="T23" fmla="*/ 187 h 295"/>
                  <a:gd name="T24" fmla="*/ 324 w 329"/>
                  <a:gd name="T25" fmla="*/ 210 h 295"/>
                  <a:gd name="T26" fmla="*/ 317 w 329"/>
                  <a:gd name="T27" fmla="*/ 228 h 295"/>
                  <a:gd name="T28" fmla="*/ 303 w 329"/>
                  <a:gd name="T29" fmla="*/ 247 h 295"/>
                  <a:gd name="T30" fmla="*/ 280 w 329"/>
                  <a:gd name="T31" fmla="*/ 267 h 295"/>
                  <a:gd name="T32" fmla="*/ 257 w 329"/>
                  <a:gd name="T33" fmla="*/ 279 h 295"/>
                  <a:gd name="T34" fmla="*/ 236 w 329"/>
                  <a:gd name="T35" fmla="*/ 287 h 295"/>
                  <a:gd name="T36" fmla="*/ 215 w 329"/>
                  <a:gd name="T37" fmla="*/ 292 h 295"/>
                  <a:gd name="T38" fmla="*/ 189 w 329"/>
                  <a:gd name="T39" fmla="*/ 294 h 295"/>
                  <a:gd name="T40" fmla="*/ 122 w 329"/>
                  <a:gd name="T41" fmla="*/ 293 h 295"/>
                  <a:gd name="T42" fmla="*/ 90 w 329"/>
                  <a:gd name="T43" fmla="*/ 287 h 295"/>
                  <a:gd name="T44" fmla="*/ 56 w 329"/>
                  <a:gd name="T45" fmla="*/ 272 h 295"/>
                  <a:gd name="T46" fmla="*/ 30 w 329"/>
                  <a:gd name="T47" fmla="*/ 253 h 295"/>
                  <a:gd name="T48" fmla="*/ 13 w 329"/>
                  <a:gd name="T49" fmla="*/ 232 h 295"/>
                  <a:gd name="T50" fmla="*/ 4 w 329"/>
                  <a:gd name="T51" fmla="*/ 210 h 295"/>
                  <a:gd name="T52" fmla="*/ 0 w 329"/>
                  <a:gd name="T53" fmla="*/ 191 h 295"/>
                  <a:gd name="T54" fmla="*/ 3 w 329"/>
                  <a:gd name="T55" fmla="*/ 169 h 295"/>
                  <a:gd name="T56" fmla="*/ 14 w 329"/>
                  <a:gd name="T57" fmla="*/ 141 h 295"/>
                  <a:gd name="T58" fmla="*/ 35 w 329"/>
                  <a:gd name="T59" fmla="*/ 118 h 295"/>
                  <a:gd name="T60" fmla="*/ 63 w 329"/>
                  <a:gd name="T61" fmla="*/ 99 h 295"/>
                  <a:gd name="T62" fmla="*/ 102 w 329"/>
                  <a:gd name="T63" fmla="*/ 86 h 295"/>
                  <a:gd name="T64" fmla="*/ 40 w 329"/>
                  <a:gd name="T65" fmla="*/ 4 h 2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29"/>
                  <a:gd name="T100" fmla="*/ 0 h 295"/>
                  <a:gd name="T101" fmla="*/ 329 w 329"/>
                  <a:gd name="T102" fmla="*/ 295 h 29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29" h="295">
                    <a:moveTo>
                      <a:pt x="40" y="4"/>
                    </a:moveTo>
                    <a:lnTo>
                      <a:pt x="93" y="14"/>
                    </a:lnTo>
                    <a:lnTo>
                      <a:pt x="92" y="0"/>
                    </a:lnTo>
                    <a:lnTo>
                      <a:pt x="156" y="16"/>
                    </a:lnTo>
                    <a:lnTo>
                      <a:pt x="156" y="0"/>
                    </a:lnTo>
                    <a:lnTo>
                      <a:pt x="224" y="0"/>
                    </a:lnTo>
                    <a:lnTo>
                      <a:pt x="223" y="15"/>
                    </a:lnTo>
                    <a:lnTo>
                      <a:pt x="305" y="0"/>
                    </a:lnTo>
                    <a:lnTo>
                      <a:pt x="205" y="83"/>
                    </a:lnTo>
                    <a:lnTo>
                      <a:pt x="215" y="84"/>
                    </a:lnTo>
                    <a:lnTo>
                      <a:pt x="226" y="86"/>
                    </a:lnTo>
                    <a:lnTo>
                      <a:pt x="239" y="89"/>
                    </a:lnTo>
                    <a:lnTo>
                      <a:pt x="250" y="93"/>
                    </a:lnTo>
                    <a:lnTo>
                      <a:pt x="263" y="99"/>
                    </a:lnTo>
                    <a:lnTo>
                      <a:pt x="274" y="104"/>
                    </a:lnTo>
                    <a:lnTo>
                      <a:pt x="285" y="111"/>
                    </a:lnTo>
                    <a:lnTo>
                      <a:pt x="294" y="119"/>
                    </a:lnTo>
                    <a:lnTo>
                      <a:pt x="302" y="126"/>
                    </a:lnTo>
                    <a:lnTo>
                      <a:pt x="309" y="135"/>
                    </a:lnTo>
                    <a:lnTo>
                      <a:pt x="316" y="144"/>
                    </a:lnTo>
                    <a:lnTo>
                      <a:pt x="321" y="155"/>
                    </a:lnTo>
                    <a:lnTo>
                      <a:pt x="325" y="165"/>
                    </a:lnTo>
                    <a:lnTo>
                      <a:pt x="327" y="174"/>
                    </a:lnTo>
                    <a:lnTo>
                      <a:pt x="328" y="187"/>
                    </a:lnTo>
                    <a:lnTo>
                      <a:pt x="327" y="200"/>
                    </a:lnTo>
                    <a:lnTo>
                      <a:pt x="324" y="210"/>
                    </a:lnTo>
                    <a:lnTo>
                      <a:pt x="321" y="220"/>
                    </a:lnTo>
                    <a:lnTo>
                      <a:pt x="317" y="228"/>
                    </a:lnTo>
                    <a:lnTo>
                      <a:pt x="311" y="237"/>
                    </a:lnTo>
                    <a:lnTo>
                      <a:pt x="303" y="247"/>
                    </a:lnTo>
                    <a:lnTo>
                      <a:pt x="292" y="258"/>
                    </a:lnTo>
                    <a:lnTo>
                      <a:pt x="280" y="267"/>
                    </a:lnTo>
                    <a:lnTo>
                      <a:pt x="268" y="274"/>
                    </a:lnTo>
                    <a:lnTo>
                      <a:pt x="257" y="279"/>
                    </a:lnTo>
                    <a:lnTo>
                      <a:pt x="246" y="284"/>
                    </a:lnTo>
                    <a:lnTo>
                      <a:pt x="236" y="287"/>
                    </a:lnTo>
                    <a:lnTo>
                      <a:pt x="224" y="290"/>
                    </a:lnTo>
                    <a:lnTo>
                      <a:pt x="215" y="292"/>
                    </a:lnTo>
                    <a:lnTo>
                      <a:pt x="201" y="293"/>
                    </a:lnTo>
                    <a:lnTo>
                      <a:pt x="189" y="294"/>
                    </a:lnTo>
                    <a:lnTo>
                      <a:pt x="133" y="294"/>
                    </a:lnTo>
                    <a:lnTo>
                      <a:pt x="122" y="293"/>
                    </a:lnTo>
                    <a:lnTo>
                      <a:pt x="108" y="291"/>
                    </a:lnTo>
                    <a:lnTo>
                      <a:pt x="90" y="287"/>
                    </a:lnTo>
                    <a:lnTo>
                      <a:pt x="73" y="280"/>
                    </a:lnTo>
                    <a:lnTo>
                      <a:pt x="56" y="272"/>
                    </a:lnTo>
                    <a:lnTo>
                      <a:pt x="41" y="262"/>
                    </a:lnTo>
                    <a:lnTo>
                      <a:pt x="30" y="253"/>
                    </a:lnTo>
                    <a:lnTo>
                      <a:pt x="21" y="244"/>
                    </a:lnTo>
                    <a:lnTo>
                      <a:pt x="13" y="232"/>
                    </a:lnTo>
                    <a:lnTo>
                      <a:pt x="7" y="219"/>
                    </a:lnTo>
                    <a:lnTo>
                      <a:pt x="4" y="210"/>
                    </a:lnTo>
                    <a:lnTo>
                      <a:pt x="1" y="201"/>
                    </a:lnTo>
                    <a:lnTo>
                      <a:pt x="0" y="191"/>
                    </a:lnTo>
                    <a:lnTo>
                      <a:pt x="1" y="183"/>
                    </a:lnTo>
                    <a:lnTo>
                      <a:pt x="3" y="169"/>
                    </a:lnTo>
                    <a:lnTo>
                      <a:pt x="7" y="156"/>
                    </a:lnTo>
                    <a:lnTo>
                      <a:pt x="14" y="141"/>
                    </a:lnTo>
                    <a:lnTo>
                      <a:pt x="24" y="129"/>
                    </a:lnTo>
                    <a:lnTo>
                      <a:pt x="35" y="118"/>
                    </a:lnTo>
                    <a:lnTo>
                      <a:pt x="49" y="107"/>
                    </a:lnTo>
                    <a:lnTo>
                      <a:pt x="63" y="99"/>
                    </a:lnTo>
                    <a:lnTo>
                      <a:pt x="82" y="91"/>
                    </a:lnTo>
                    <a:lnTo>
                      <a:pt x="102" y="86"/>
                    </a:lnTo>
                    <a:lnTo>
                      <a:pt x="115" y="83"/>
                    </a:lnTo>
                    <a:lnTo>
                      <a:pt x="40" y="4"/>
                    </a:lnTo>
                  </a:path>
                </a:pathLst>
              </a:custGeom>
              <a:solidFill>
                <a:srgbClr val="D49FFF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67" name="Rectangle 10"/>
              <p:cNvSpPr>
                <a:spLocks noChangeArrowheads="1"/>
              </p:cNvSpPr>
              <p:nvPr/>
            </p:nvSpPr>
            <p:spPr bwMode="auto">
              <a:xfrm>
                <a:off x="756" y="2495"/>
                <a:ext cx="253" cy="32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kumimoji="1" lang="en-US" altLang="zh-CN" sz="2400" b="1">
                    <a:solidFill>
                      <a:schemeClr val="tx1"/>
                    </a:solidFill>
                    <a:latin typeface="Comic Sans MS" pitchFamily="66" charset="0"/>
                  </a:rPr>
                  <a:t>B</a:t>
                </a:r>
              </a:p>
            </p:txBody>
          </p:sp>
        </p:grpSp>
        <p:grpSp>
          <p:nvGrpSpPr>
            <p:cNvPr id="14343" name="Group 11"/>
            <p:cNvGrpSpPr>
              <a:grpSpLocks/>
            </p:cNvGrpSpPr>
            <p:nvPr/>
          </p:nvGrpSpPr>
          <p:grpSpPr bwMode="auto">
            <a:xfrm>
              <a:off x="680" y="2916"/>
              <a:ext cx="329" cy="372"/>
              <a:chOff x="680" y="2916"/>
              <a:chExt cx="329" cy="372"/>
            </a:xfrm>
          </p:grpSpPr>
          <p:sp>
            <p:nvSpPr>
              <p:cNvPr id="14464" name="Freeform 12"/>
              <p:cNvSpPr>
                <a:spLocks/>
              </p:cNvSpPr>
              <p:nvPr/>
            </p:nvSpPr>
            <p:spPr bwMode="auto">
              <a:xfrm>
                <a:off x="680" y="2916"/>
                <a:ext cx="329" cy="295"/>
              </a:xfrm>
              <a:custGeom>
                <a:avLst/>
                <a:gdLst>
                  <a:gd name="T0" fmla="*/ 93 w 329"/>
                  <a:gd name="T1" fmla="*/ 14 h 295"/>
                  <a:gd name="T2" fmla="*/ 156 w 329"/>
                  <a:gd name="T3" fmla="*/ 16 h 295"/>
                  <a:gd name="T4" fmla="*/ 224 w 329"/>
                  <a:gd name="T5" fmla="*/ 0 h 295"/>
                  <a:gd name="T6" fmla="*/ 305 w 329"/>
                  <a:gd name="T7" fmla="*/ 0 h 295"/>
                  <a:gd name="T8" fmla="*/ 215 w 329"/>
                  <a:gd name="T9" fmla="*/ 84 h 295"/>
                  <a:gd name="T10" fmla="*/ 239 w 329"/>
                  <a:gd name="T11" fmla="*/ 89 h 295"/>
                  <a:gd name="T12" fmla="*/ 263 w 329"/>
                  <a:gd name="T13" fmla="*/ 99 h 295"/>
                  <a:gd name="T14" fmla="*/ 285 w 329"/>
                  <a:gd name="T15" fmla="*/ 111 h 295"/>
                  <a:gd name="T16" fmla="*/ 302 w 329"/>
                  <a:gd name="T17" fmla="*/ 126 h 295"/>
                  <a:gd name="T18" fmla="*/ 316 w 329"/>
                  <a:gd name="T19" fmla="*/ 144 h 295"/>
                  <a:gd name="T20" fmla="*/ 325 w 329"/>
                  <a:gd name="T21" fmla="*/ 165 h 295"/>
                  <a:gd name="T22" fmla="*/ 328 w 329"/>
                  <a:gd name="T23" fmla="*/ 187 h 295"/>
                  <a:gd name="T24" fmla="*/ 324 w 329"/>
                  <a:gd name="T25" fmla="*/ 210 h 295"/>
                  <a:gd name="T26" fmla="*/ 317 w 329"/>
                  <a:gd name="T27" fmla="*/ 228 h 295"/>
                  <a:gd name="T28" fmla="*/ 303 w 329"/>
                  <a:gd name="T29" fmla="*/ 247 h 295"/>
                  <a:gd name="T30" fmla="*/ 280 w 329"/>
                  <a:gd name="T31" fmla="*/ 267 h 295"/>
                  <a:gd name="T32" fmla="*/ 257 w 329"/>
                  <a:gd name="T33" fmla="*/ 279 h 295"/>
                  <a:gd name="T34" fmla="*/ 236 w 329"/>
                  <a:gd name="T35" fmla="*/ 287 h 295"/>
                  <a:gd name="T36" fmla="*/ 215 w 329"/>
                  <a:gd name="T37" fmla="*/ 292 h 295"/>
                  <a:gd name="T38" fmla="*/ 189 w 329"/>
                  <a:gd name="T39" fmla="*/ 294 h 295"/>
                  <a:gd name="T40" fmla="*/ 122 w 329"/>
                  <a:gd name="T41" fmla="*/ 293 h 295"/>
                  <a:gd name="T42" fmla="*/ 90 w 329"/>
                  <a:gd name="T43" fmla="*/ 287 h 295"/>
                  <a:gd name="T44" fmla="*/ 56 w 329"/>
                  <a:gd name="T45" fmla="*/ 272 h 295"/>
                  <a:gd name="T46" fmla="*/ 30 w 329"/>
                  <a:gd name="T47" fmla="*/ 253 h 295"/>
                  <a:gd name="T48" fmla="*/ 13 w 329"/>
                  <a:gd name="T49" fmla="*/ 232 h 295"/>
                  <a:gd name="T50" fmla="*/ 4 w 329"/>
                  <a:gd name="T51" fmla="*/ 210 h 295"/>
                  <a:gd name="T52" fmla="*/ 0 w 329"/>
                  <a:gd name="T53" fmla="*/ 191 h 295"/>
                  <a:gd name="T54" fmla="*/ 3 w 329"/>
                  <a:gd name="T55" fmla="*/ 169 h 295"/>
                  <a:gd name="T56" fmla="*/ 14 w 329"/>
                  <a:gd name="T57" fmla="*/ 141 h 295"/>
                  <a:gd name="T58" fmla="*/ 35 w 329"/>
                  <a:gd name="T59" fmla="*/ 118 h 295"/>
                  <a:gd name="T60" fmla="*/ 63 w 329"/>
                  <a:gd name="T61" fmla="*/ 99 h 295"/>
                  <a:gd name="T62" fmla="*/ 102 w 329"/>
                  <a:gd name="T63" fmla="*/ 86 h 295"/>
                  <a:gd name="T64" fmla="*/ 40 w 329"/>
                  <a:gd name="T65" fmla="*/ 4 h 2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29"/>
                  <a:gd name="T100" fmla="*/ 0 h 295"/>
                  <a:gd name="T101" fmla="*/ 329 w 329"/>
                  <a:gd name="T102" fmla="*/ 295 h 29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29" h="295">
                    <a:moveTo>
                      <a:pt x="40" y="4"/>
                    </a:moveTo>
                    <a:lnTo>
                      <a:pt x="93" y="14"/>
                    </a:lnTo>
                    <a:lnTo>
                      <a:pt x="92" y="0"/>
                    </a:lnTo>
                    <a:lnTo>
                      <a:pt x="156" y="16"/>
                    </a:lnTo>
                    <a:lnTo>
                      <a:pt x="156" y="0"/>
                    </a:lnTo>
                    <a:lnTo>
                      <a:pt x="224" y="0"/>
                    </a:lnTo>
                    <a:lnTo>
                      <a:pt x="223" y="15"/>
                    </a:lnTo>
                    <a:lnTo>
                      <a:pt x="305" y="0"/>
                    </a:lnTo>
                    <a:lnTo>
                      <a:pt x="205" y="83"/>
                    </a:lnTo>
                    <a:lnTo>
                      <a:pt x="215" y="84"/>
                    </a:lnTo>
                    <a:lnTo>
                      <a:pt x="226" y="86"/>
                    </a:lnTo>
                    <a:lnTo>
                      <a:pt x="239" y="89"/>
                    </a:lnTo>
                    <a:lnTo>
                      <a:pt x="250" y="93"/>
                    </a:lnTo>
                    <a:lnTo>
                      <a:pt x="263" y="99"/>
                    </a:lnTo>
                    <a:lnTo>
                      <a:pt x="274" y="104"/>
                    </a:lnTo>
                    <a:lnTo>
                      <a:pt x="285" y="111"/>
                    </a:lnTo>
                    <a:lnTo>
                      <a:pt x="294" y="119"/>
                    </a:lnTo>
                    <a:lnTo>
                      <a:pt x="302" y="126"/>
                    </a:lnTo>
                    <a:lnTo>
                      <a:pt x="309" y="135"/>
                    </a:lnTo>
                    <a:lnTo>
                      <a:pt x="316" y="144"/>
                    </a:lnTo>
                    <a:lnTo>
                      <a:pt x="321" y="155"/>
                    </a:lnTo>
                    <a:lnTo>
                      <a:pt x="325" y="165"/>
                    </a:lnTo>
                    <a:lnTo>
                      <a:pt x="327" y="174"/>
                    </a:lnTo>
                    <a:lnTo>
                      <a:pt x="328" y="187"/>
                    </a:lnTo>
                    <a:lnTo>
                      <a:pt x="327" y="200"/>
                    </a:lnTo>
                    <a:lnTo>
                      <a:pt x="324" y="210"/>
                    </a:lnTo>
                    <a:lnTo>
                      <a:pt x="321" y="220"/>
                    </a:lnTo>
                    <a:lnTo>
                      <a:pt x="317" y="228"/>
                    </a:lnTo>
                    <a:lnTo>
                      <a:pt x="311" y="237"/>
                    </a:lnTo>
                    <a:lnTo>
                      <a:pt x="303" y="247"/>
                    </a:lnTo>
                    <a:lnTo>
                      <a:pt x="292" y="258"/>
                    </a:lnTo>
                    <a:lnTo>
                      <a:pt x="280" y="267"/>
                    </a:lnTo>
                    <a:lnTo>
                      <a:pt x="268" y="274"/>
                    </a:lnTo>
                    <a:lnTo>
                      <a:pt x="257" y="279"/>
                    </a:lnTo>
                    <a:lnTo>
                      <a:pt x="246" y="284"/>
                    </a:lnTo>
                    <a:lnTo>
                      <a:pt x="236" y="287"/>
                    </a:lnTo>
                    <a:lnTo>
                      <a:pt x="224" y="290"/>
                    </a:lnTo>
                    <a:lnTo>
                      <a:pt x="215" y="292"/>
                    </a:lnTo>
                    <a:lnTo>
                      <a:pt x="201" y="293"/>
                    </a:lnTo>
                    <a:lnTo>
                      <a:pt x="189" y="294"/>
                    </a:lnTo>
                    <a:lnTo>
                      <a:pt x="133" y="294"/>
                    </a:lnTo>
                    <a:lnTo>
                      <a:pt x="122" y="293"/>
                    </a:lnTo>
                    <a:lnTo>
                      <a:pt x="108" y="291"/>
                    </a:lnTo>
                    <a:lnTo>
                      <a:pt x="90" y="287"/>
                    </a:lnTo>
                    <a:lnTo>
                      <a:pt x="73" y="280"/>
                    </a:lnTo>
                    <a:lnTo>
                      <a:pt x="56" y="272"/>
                    </a:lnTo>
                    <a:lnTo>
                      <a:pt x="41" y="262"/>
                    </a:lnTo>
                    <a:lnTo>
                      <a:pt x="30" y="253"/>
                    </a:lnTo>
                    <a:lnTo>
                      <a:pt x="21" y="244"/>
                    </a:lnTo>
                    <a:lnTo>
                      <a:pt x="13" y="232"/>
                    </a:lnTo>
                    <a:lnTo>
                      <a:pt x="7" y="219"/>
                    </a:lnTo>
                    <a:lnTo>
                      <a:pt x="4" y="210"/>
                    </a:lnTo>
                    <a:lnTo>
                      <a:pt x="1" y="201"/>
                    </a:lnTo>
                    <a:lnTo>
                      <a:pt x="0" y="191"/>
                    </a:lnTo>
                    <a:lnTo>
                      <a:pt x="1" y="183"/>
                    </a:lnTo>
                    <a:lnTo>
                      <a:pt x="3" y="169"/>
                    </a:lnTo>
                    <a:lnTo>
                      <a:pt x="7" y="156"/>
                    </a:lnTo>
                    <a:lnTo>
                      <a:pt x="14" y="141"/>
                    </a:lnTo>
                    <a:lnTo>
                      <a:pt x="24" y="129"/>
                    </a:lnTo>
                    <a:lnTo>
                      <a:pt x="35" y="118"/>
                    </a:lnTo>
                    <a:lnTo>
                      <a:pt x="49" y="107"/>
                    </a:lnTo>
                    <a:lnTo>
                      <a:pt x="63" y="99"/>
                    </a:lnTo>
                    <a:lnTo>
                      <a:pt x="82" y="91"/>
                    </a:lnTo>
                    <a:lnTo>
                      <a:pt x="102" y="86"/>
                    </a:lnTo>
                    <a:lnTo>
                      <a:pt x="115" y="83"/>
                    </a:lnTo>
                    <a:lnTo>
                      <a:pt x="40" y="4"/>
                    </a:lnTo>
                  </a:path>
                </a:pathLst>
              </a:custGeom>
              <a:solidFill>
                <a:srgbClr val="D49FFF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65" name="Rectangle 13"/>
              <p:cNvSpPr>
                <a:spLocks noChangeArrowheads="1"/>
              </p:cNvSpPr>
              <p:nvPr/>
            </p:nvSpPr>
            <p:spPr bwMode="auto">
              <a:xfrm>
                <a:off x="731" y="2966"/>
                <a:ext cx="251" cy="32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kumimoji="1" lang="en-US" altLang="zh-CN" sz="2400" b="1">
                    <a:solidFill>
                      <a:schemeClr val="tx1"/>
                    </a:solidFill>
                    <a:latin typeface="Comic Sans MS" pitchFamily="66" charset="0"/>
                  </a:rPr>
                  <a:t>C</a:t>
                </a:r>
              </a:p>
            </p:txBody>
          </p:sp>
        </p:grpSp>
        <p:grpSp>
          <p:nvGrpSpPr>
            <p:cNvPr id="14344" name="Group 14"/>
            <p:cNvGrpSpPr>
              <a:grpSpLocks/>
            </p:cNvGrpSpPr>
            <p:nvPr/>
          </p:nvGrpSpPr>
          <p:grpSpPr bwMode="auto">
            <a:xfrm>
              <a:off x="680" y="3372"/>
              <a:ext cx="329" cy="371"/>
              <a:chOff x="680" y="3372"/>
              <a:chExt cx="329" cy="371"/>
            </a:xfrm>
          </p:grpSpPr>
          <p:sp>
            <p:nvSpPr>
              <p:cNvPr id="14462" name="Freeform 15"/>
              <p:cNvSpPr>
                <a:spLocks/>
              </p:cNvSpPr>
              <p:nvPr/>
            </p:nvSpPr>
            <p:spPr bwMode="auto">
              <a:xfrm>
                <a:off x="680" y="3372"/>
                <a:ext cx="329" cy="295"/>
              </a:xfrm>
              <a:custGeom>
                <a:avLst/>
                <a:gdLst>
                  <a:gd name="T0" fmla="*/ 93 w 329"/>
                  <a:gd name="T1" fmla="*/ 14 h 295"/>
                  <a:gd name="T2" fmla="*/ 156 w 329"/>
                  <a:gd name="T3" fmla="*/ 16 h 295"/>
                  <a:gd name="T4" fmla="*/ 224 w 329"/>
                  <a:gd name="T5" fmla="*/ 0 h 295"/>
                  <a:gd name="T6" fmla="*/ 305 w 329"/>
                  <a:gd name="T7" fmla="*/ 0 h 295"/>
                  <a:gd name="T8" fmla="*/ 215 w 329"/>
                  <a:gd name="T9" fmla="*/ 84 h 295"/>
                  <a:gd name="T10" fmla="*/ 239 w 329"/>
                  <a:gd name="T11" fmla="*/ 89 h 295"/>
                  <a:gd name="T12" fmla="*/ 263 w 329"/>
                  <a:gd name="T13" fmla="*/ 99 h 295"/>
                  <a:gd name="T14" fmla="*/ 285 w 329"/>
                  <a:gd name="T15" fmla="*/ 111 h 295"/>
                  <a:gd name="T16" fmla="*/ 302 w 329"/>
                  <a:gd name="T17" fmla="*/ 126 h 295"/>
                  <a:gd name="T18" fmla="*/ 316 w 329"/>
                  <a:gd name="T19" fmla="*/ 144 h 295"/>
                  <a:gd name="T20" fmla="*/ 325 w 329"/>
                  <a:gd name="T21" fmla="*/ 165 h 295"/>
                  <a:gd name="T22" fmla="*/ 328 w 329"/>
                  <a:gd name="T23" fmla="*/ 187 h 295"/>
                  <a:gd name="T24" fmla="*/ 324 w 329"/>
                  <a:gd name="T25" fmla="*/ 210 h 295"/>
                  <a:gd name="T26" fmla="*/ 317 w 329"/>
                  <a:gd name="T27" fmla="*/ 228 h 295"/>
                  <a:gd name="T28" fmla="*/ 303 w 329"/>
                  <a:gd name="T29" fmla="*/ 247 h 295"/>
                  <a:gd name="T30" fmla="*/ 280 w 329"/>
                  <a:gd name="T31" fmla="*/ 267 h 295"/>
                  <a:gd name="T32" fmla="*/ 257 w 329"/>
                  <a:gd name="T33" fmla="*/ 279 h 295"/>
                  <a:gd name="T34" fmla="*/ 236 w 329"/>
                  <a:gd name="T35" fmla="*/ 287 h 295"/>
                  <a:gd name="T36" fmla="*/ 215 w 329"/>
                  <a:gd name="T37" fmla="*/ 292 h 295"/>
                  <a:gd name="T38" fmla="*/ 189 w 329"/>
                  <a:gd name="T39" fmla="*/ 294 h 295"/>
                  <a:gd name="T40" fmla="*/ 122 w 329"/>
                  <a:gd name="T41" fmla="*/ 293 h 295"/>
                  <a:gd name="T42" fmla="*/ 90 w 329"/>
                  <a:gd name="T43" fmla="*/ 287 h 295"/>
                  <a:gd name="T44" fmla="*/ 56 w 329"/>
                  <a:gd name="T45" fmla="*/ 272 h 295"/>
                  <a:gd name="T46" fmla="*/ 30 w 329"/>
                  <a:gd name="T47" fmla="*/ 253 h 295"/>
                  <a:gd name="T48" fmla="*/ 13 w 329"/>
                  <a:gd name="T49" fmla="*/ 232 h 295"/>
                  <a:gd name="T50" fmla="*/ 4 w 329"/>
                  <a:gd name="T51" fmla="*/ 210 h 295"/>
                  <a:gd name="T52" fmla="*/ 0 w 329"/>
                  <a:gd name="T53" fmla="*/ 191 h 295"/>
                  <a:gd name="T54" fmla="*/ 3 w 329"/>
                  <a:gd name="T55" fmla="*/ 169 h 295"/>
                  <a:gd name="T56" fmla="*/ 14 w 329"/>
                  <a:gd name="T57" fmla="*/ 141 h 295"/>
                  <a:gd name="T58" fmla="*/ 35 w 329"/>
                  <a:gd name="T59" fmla="*/ 118 h 295"/>
                  <a:gd name="T60" fmla="*/ 63 w 329"/>
                  <a:gd name="T61" fmla="*/ 99 h 295"/>
                  <a:gd name="T62" fmla="*/ 102 w 329"/>
                  <a:gd name="T63" fmla="*/ 86 h 295"/>
                  <a:gd name="T64" fmla="*/ 40 w 329"/>
                  <a:gd name="T65" fmla="*/ 4 h 2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29"/>
                  <a:gd name="T100" fmla="*/ 0 h 295"/>
                  <a:gd name="T101" fmla="*/ 329 w 329"/>
                  <a:gd name="T102" fmla="*/ 295 h 29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29" h="295">
                    <a:moveTo>
                      <a:pt x="40" y="4"/>
                    </a:moveTo>
                    <a:lnTo>
                      <a:pt x="93" y="14"/>
                    </a:lnTo>
                    <a:lnTo>
                      <a:pt x="92" y="0"/>
                    </a:lnTo>
                    <a:lnTo>
                      <a:pt x="156" y="16"/>
                    </a:lnTo>
                    <a:lnTo>
                      <a:pt x="156" y="0"/>
                    </a:lnTo>
                    <a:lnTo>
                      <a:pt x="224" y="0"/>
                    </a:lnTo>
                    <a:lnTo>
                      <a:pt x="223" y="15"/>
                    </a:lnTo>
                    <a:lnTo>
                      <a:pt x="305" y="0"/>
                    </a:lnTo>
                    <a:lnTo>
                      <a:pt x="205" y="83"/>
                    </a:lnTo>
                    <a:lnTo>
                      <a:pt x="215" y="84"/>
                    </a:lnTo>
                    <a:lnTo>
                      <a:pt x="226" y="86"/>
                    </a:lnTo>
                    <a:lnTo>
                      <a:pt x="239" y="89"/>
                    </a:lnTo>
                    <a:lnTo>
                      <a:pt x="250" y="93"/>
                    </a:lnTo>
                    <a:lnTo>
                      <a:pt x="263" y="99"/>
                    </a:lnTo>
                    <a:lnTo>
                      <a:pt x="274" y="104"/>
                    </a:lnTo>
                    <a:lnTo>
                      <a:pt x="285" y="111"/>
                    </a:lnTo>
                    <a:lnTo>
                      <a:pt x="294" y="119"/>
                    </a:lnTo>
                    <a:lnTo>
                      <a:pt x="302" y="126"/>
                    </a:lnTo>
                    <a:lnTo>
                      <a:pt x="309" y="135"/>
                    </a:lnTo>
                    <a:lnTo>
                      <a:pt x="316" y="144"/>
                    </a:lnTo>
                    <a:lnTo>
                      <a:pt x="321" y="155"/>
                    </a:lnTo>
                    <a:lnTo>
                      <a:pt x="325" y="165"/>
                    </a:lnTo>
                    <a:lnTo>
                      <a:pt x="327" y="174"/>
                    </a:lnTo>
                    <a:lnTo>
                      <a:pt x="328" y="187"/>
                    </a:lnTo>
                    <a:lnTo>
                      <a:pt x="327" y="200"/>
                    </a:lnTo>
                    <a:lnTo>
                      <a:pt x="324" y="210"/>
                    </a:lnTo>
                    <a:lnTo>
                      <a:pt x="321" y="220"/>
                    </a:lnTo>
                    <a:lnTo>
                      <a:pt x="317" y="228"/>
                    </a:lnTo>
                    <a:lnTo>
                      <a:pt x="311" y="237"/>
                    </a:lnTo>
                    <a:lnTo>
                      <a:pt x="303" y="247"/>
                    </a:lnTo>
                    <a:lnTo>
                      <a:pt x="292" y="258"/>
                    </a:lnTo>
                    <a:lnTo>
                      <a:pt x="280" y="267"/>
                    </a:lnTo>
                    <a:lnTo>
                      <a:pt x="268" y="274"/>
                    </a:lnTo>
                    <a:lnTo>
                      <a:pt x="257" y="279"/>
                    </a:lnTo>
                    <a:lnTo>
                      <a:pt x="246" y="284"/>
                    </a:lnTo>
                    <a:lnTo>
                      <a:pt x="236" y="287"/>
                    </a:lnTo>
                    <a:lnTo>
                      <a:pt x="224" y="290"/>
                    </a:lnTo>
                    <a:lnTo>
                      <a:pt x="215" y="292"/>
                    </a:lnTo>
                    <a:lnTo>
                      <a:pt x="201" y="293"/>
                    </a:lnTo>
                    <a:lnTo>
                      <a:pt x="189" y="294"/>
                    </a:lnTo>
                    <a:lnTo>
                      <a:pt x="133" y="294"/>
                    </a:lnTo>
                    <a:lnTo>
                      <a:pt x="122" y="293"/>
                    </a:lnTo>
                    <a:lnTo>
                      <a:pt x="108" y="291"/>
                    </a:lnTo>
                    <a:lnTo>
                      <a:pt x="90" y="287"/>
                    </a:lnTo>
                    <a:lnTo>
                      <a:pt x="73" y="280"/>
                    </a:lnTo>
                    <a:lnTo>
                      <a:pt x="56" y="272"/>
                    </a:lnTo>
                    <a:lnTo>
                      <a:pt x="41" y="262"/>
                    </a:lnTo>
                    <a:lnTo>
                      <a:pt x="30" y="253"/>
                    </a:lnTo>
                    <a:lnTo>
                      <a:pt x="21" y="244"/>
                    </a:lnTo>
                    <a:lnTo>
                      <a:pt x="13" y="232"/>
                    </a:lnTo>
                    <a:lnTo>
                      <a:pt x="7" y="219"/>
                    </a:lnTo>
                    <a:lnTo>
                      <a:pt x="4" y="210"/>
                    </a:lnTo>
                    <a:lnTo>
                      <a:pt x="1" y="201"/>
                    </a:lnTo>
                    <a:lnTo>
                      <a:pt x="0" y="191"/>
                    </a:lnTo>
                    <a:lnTo>
                      <a:pt x="1" y="183"/>
                    </a:lnTo>
                    <a:lnTo>
                      <a:pt x="3" y="169"/>
                    </a:lnTo>
                    <a:lnTo>
                      <a:pt x="7" y="156"/>
                    </a:lnTo>
                    <a:lnTo>
                      <a:pt x="14" y="141"/>
                    </a:lnTo>
                    <a:lnTo>
                      <a:pt x="24" y="129"/>
                    </a:lnTo>
                    <a:lnTo>
                      <a:pt x="35" y="118"/>
                    </a:lnTo>
                    <a:lnTo>
                      <a:pt x="49" y="107"/>
                    </a:lnTo>
                    <a:lnTo>
                      <a:pt x="63" y="99"/>
                    </a:lnTo>
                    <a:lnTo>
                      <a:pt x="82" y="91"/>
                    </a:lnTo>
                    <a:lnTo>
                      <a:pt x="102" y="86"/>
                    </a:lnTo>
                    <a:lnTo>
                      <a:pt x="115" y="83"/>
                    </a:lnTo>
                    <a:lnTo>
                      <a:pt x="40" y="4"/>
                    </a:lnTo>
                  </a:path>
                </a:pathLst>
              </a:custGeom>
              <a:solidFill>
                <a:srgbClr val="D49FFF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63" name="Rectangle 16"/>
              <p:cNvSpPr>
                <a:spLocks noChangeArrowheads="1"/>
              </p:cNvSpPr>
              <p:nvPr/>
            </p:nvSpPr>
            <p:spPr bwMode="auto">
              <a:xfrm>
                <a:off x="722" y="3421"/>
                <a:ext cx="273" cy="32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kumimoji="1" lang="en-US" altLang="zh-CN" sz="2400" b="1">
                    <a:solidFill>
                      <a:schemeClr val="tx1"/>
                    </a:solidFill>
                    <a:latin typeface="Comic Sans MS" pitchFamily="66" charset="0"/>
                  </a:rPr>
                  <a:t>D</a:t>
                </a:r>
              </a:p>
            </p:txBody>
          </p:sp>
        </p:grpSp>
        <p:sp>
          <p:nvSpPr>
            <p:cNvPr id="14345" name="Rectangle 17"/>
            <p:cNvSpPr>
              <a:spLocks noChangeArrowheads="1"/>
            </p:cNvSpPr>
            <p:nvPr/>
          </p:nvSpPr>
          <p:spPr bwMode="auto">
            <a:xfrm>
              <a:off x="883" y="903"/>
              <a:ext cx="632" cy="32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2400" b="1">
                  <a:solidFill>
                    <a:schemeClr val="tx1"/>
                  </a:solidFill>
                  <a:latin typeface="Comic Sans MS" pitchFamily="66" charset="0"/>
                </a:rPr>
                <a:t>6 PM</a:t>
              </a:r>
            </a:p>
          </p:txBody>
        </p:sp>
        <p:sp>
          <p:nvSpPr>
            <p:cNvPr id="14346" name="Line 18"/>
            <p:cNvSpPr>
              <a:spLocks noChangeShapeType="1"/>
            </p:cNvSpPr>
            <p:nvPr/>
          </p:nvSpPr>
          <p:spPr bwMode="auto">
            <a:xfrm>
              <a:off x="1112" y="1272"/>
              <a:ext cx="39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47" name="Line 19"/>
            <p:cNvSpPr>
              <a:spLocks noChangeShapeType="1"/>
            </p:cNvSpPr>
            <p:nvPr/>
          </p:nvSpPr>
          <p:spPr bwMode="auto">
            <a:xfrm>
              <a:off x="1108" y="118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48" name="Rectangle 20"/>
            <p:cNvSpPr>
              <a:spLocks noChangeArrowheads="1"/>
            </p:cNvSpPr>
            <p:nvPr/>
          </p:nvSpPr>
          <p:spPr bwMode="auto">
            <a:xfrm>
              <a:off x="1659" y="911"/>
              <a:ext cx="249" cy="32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2400" b="1">
                  <a:solidFill>
                    <a:schemeClr val="tx1"/>
                  </a:solidFill>
                  <a:latin typeface="Comic Sans MS" pitchFamily="66" charset="0"/>
                </a:rPr>
                <a:t>7</a:t>
              </a:r>
            </a:p>
          </p:txBody>
        </p:sp>
        <p:sp>
          <p:nvSpPr>
            <p:cNvPr id="14349" name="Rectangle 21"/>
            <p:cNvSpPr>
              <a:spLocks noChangeArrowheads="1"/>
            </p:cNvSpPr>
            <p:nvPr/>
          </p:nvSpPr>
          <p:spPr bwMode="auto">
            <a:xfrm>
              <a:off x="2331" y="911"/>
              <a:ext cx="249" cy="32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2400" b="1">
                  <a:solidFill>
                    <a:schemeClr val="tx1"/>
                  </a:solidFill>
                  <a:latin typeface="Comic Sans MS" pitchFamily="66" charset="0"/>
                </a:rPr>
                <a:t>8</a:t>
              </a:r>
            </a:p>
          </p:txBody>
        </p:sp>
        <p:sp>
          <p:nvSpPr>
            <p:cNvPr id="14350" name="Rectangle 22"/>
            <p:cNvSpPr>
              <a:spLocks noChangeArrowheads="1"/>
            </p:cNvSpPr>
            <p:nvPr/>
          </p:nvSpPr>
          <p:spPr bwMode="auto">
            <a:xfrm>
              <a:off x="2971" y="911"/>
              <a:ext cx="249" cy="32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2400" b="1">
                  <a:solidFill>
                    <a:schemeClr val="tx1"/>
                  </a:solidFill>
                  <a:latin typeface="Comic Sans MS" pitchFamily="66" charset="0"/>
                </a:rPr>
                <a:t>9</a:t>
              </a:r>
            </a:p>
          </p:txBody>
        </p:sp>
        <p:sp>
          <p:nvSpPr>
            <p:cNvPr id="14351" name="Rectangle 23"/>
            <p:cNvSpPr>
              <a:spLocks noChangeArrowheads="1"/>
            </p:cNvSpPr>
            <p:nvPr/>
          </p:nvSpPr>
          <p:spPr bwMode="auto">
            <a:xfrm>
              <a:off x="3563" y="919"/>
              <a:ext cx="375" cy="32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2400" b="1">
                  <a:solidFill>
                    <a:schemeClr val="tx1"/>
                  </a:solidFill>
                  <a:latin typeface="Comic Sans MS" pitchFamily="66" charset="0"/>
                </a:rPr>
                <a:t>10</a:t>
              </a:r>
            </a:p>
          </p:txBody>
        </p:sp>
        <p:sp>
          <p:nvSpPr>
            <p:cNvPr id="14352" name="Rectangle 24"/>
            <p:cNvSpPr>
              <a:spLocks noChangeArrowheads="1"/>
            </p:cNvSpPr>
            <p:nvPr/>
          </p:nvSpPr>
          <p:spPr bwMode="auto">
            <a:xfrm>
              <a:off x="4251" y="911"/>
              <a:ext cx="375" cy="32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2400" b="1">
                  <a:solidFill>
                    <a:schemeClr val="tx1"/>
                  </a:solidFill>
                  <a:latin typeface="Comic Sans MS" pitchFamily="66" charset="0"/>
                </a:rPr>
                <a:t>11</a:t>
              </a:r>
            </a:p>
          </p:txBody>
        </p:sp>
        <p:sp>
          <p:nvSpPr>
            <p:cNvPr id="14353" name="Rectangle 25"/>
            <p:cNvSpPr>
              <a:spLocks noChangeArrowheads="1"/>
            </p:cNvSpPr>
            <p:nvPr/>
          </p:nvSpPr>
          <p:spPr bwMode="auto">
            <a:xfrm>
              <a:off x="4642" y="903"/>
              <a:ext cx="980" cy="32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solidFill>
                    <a:schemeClr val="tx1"/>
                  </a:solidFill>
                  <a:latin typeface="Comic Sans MS" pitchFamily="66" charset="0"/>
                </a:rPr>
                <a:t>Midnight</a:t>
              </a:r>
            </a:p>
          </p:txBody>
        </p:sp>
        <p:grpSp>
          <p:nvGrpSpPr>
            <p:cNvPr id="14354" name="Group 26"/>
            <p:cNvGrpSpPr>
              <a:grpSpLocks/>
            </p:cNvGrpSpPr>
            <p:nvPr/>
          </p:nvGrpSpPr>
          <p:grpSpPr bwMode="auto">
            <a:xfrm>
              <a:off x="1136" y="1844"/>
              <a:ext cx="2199" cy="1848"/>
              <a:chOff x="1136" y="1844"/>
              <a:chExt cx="2199" cy="1848"/>
            </a:xfrm>
          </p:grpSpPr>
          <p:grpSp>
            <p:nvGrpSpPr>
              <p:cNvPr id="14386" name="Group 27"/>
              <p:cNvGrpSpPr>
                <a:grpSpLocks/>
              </p:cNvGrpSpPr>
              <p:nvPr/>
            </p:nvGrpSpPr>
            <p:grpSpPr bwMode="auto">
              <a:xfrm>
                <a:off x="1136" y="1844"/>
                <a:ext cx="967" cy="448"/>
                <a:chOff x="1136" y="1844"/>
                <a:chExt cx="967" cy="448"/>
              </a:xfrm>
            </p:grpSpPr>
            <p:grpSp>
              <p:nvGrpSpPr>
                <p:cNvPr id="14444" name="Group 28"/>
                <p:cNvGrpSpPr>
                  <a:grpSpLocks/>
                </p:cNvGrpSpPr>
                <p:nvPr/>
              </p:nvGrpSpPr>
              <p:grpSpPr bwMode="auto">
                <a:xfrm>
                  <a:off x="1136" y="1844"/>
                  <a:ext cx="305" cy="448"/>
                  <a:chOff x="1136" y="1844"/>
                  <a:chExt cx="305" cy="448"/>
                </a:xfrm>
              </p:grpSpPr>
              <p:grpSp>
                <p:nvGrpSpPr>
                  <p:cNvPr id="14458" name="Group 29"/>
                  <p:cNvGrpSpPr>
                    <a:grpSpLocks/>
                  </p:cNvGrpSpPr>
                  <p:nvPr/>
                </p:nvGrpSpPr>
                <p:grpSpPr bwMode="auto">
                  <a:xfrm>
                    <a:off x="1136" y="1844"/>
                    <a:ext cx="305" cy="448"/>
                    <a:chOff x="1136" y="1844"/>
                    <a:chExt cx="305" cy="448"/>
                  </a:xfrm>
                </p:grpSpPr>
                <p:sp>
                  <p:nvSpPr>
                    <p:cNvPr id="14460" name="AutoShape 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36" y="1915"/>
                      <a:ext cx="305" cy="377"/>
                    </a:xfrm>
                    <a:prstGeom prst="cube">
                      <a:avLst>
                        <a:gd name="adj" fmla="val 24995"/>
                      </a:avLst>
                    </a:prstGeom>
                    <a:solidFill>
                      <a:srgbClr val="F6BF69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61" name="AutoShape 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06" y="1844"/>
                      <a:ext cx="235" cy="78"/>
                    </a:xfrm>
                    <a:prstGeom prst="cube">
                      <a:avLst>
                        <a:gd name="adj" fmla="val 24995"/>
                      </a:avLst>
                    </a:prstGeom>
                    <a:solidFill>
                      <a:srgbClr val="F6BF69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4459" name="AutoShape 32"/>
                  <p:cNvSpPr>
                    <a:spLocks noChangeArrowheads="1"/>
                  </p:cNvSpPr>
                  <p:nvPr/>
                </p:nvSpPr>
                <p:spPr bwMode="auto">
                  <a:xfrm>
                    <a:off x="1198" y="1948"/>
                    <a:ext cx="158" cy="27"/>
                  </a:xfrm>
                  <a:prstGeom prst="parallelogram">
                    <a:avLst>
                      <a:gd name="adj" fmla="val 146269"/>
                    </a:avLst>
                  </a:prstGeom>
                  <a:solidFill>
                    <a:srgbClr val="F6BF69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4445" name="Group 33"/>
                <p:cNvGrpSpPr>
                  <a:grpSpLocks/>
                </p:cNvGrpSpPr>
                <p:nvPr/>
              </p:nvGrpSpPr>
              <p:grpSpPr bwMode="auto">
                <a:xfrm>
                  <a:off x="1437" y="1844"/>
                  <a:ext cx="378" cy="448"/>
                  <a:chOff x="1437" y="1844"/>
                  <a:chExt cx="378" cy="448"/>
                </a:xfrm>
              </p:grpSpPr>
              <p:grpSp>
                <p:nvGrpSpPr>
                  <p:cNvPr id="14453" name="Group 34"/>
                  <p:cNvGrpSpPr>
                    <a:grpSpLocks/>
                  </p:cNvGrpSpPr>
                  <p:nvPr/>
                </p:nvGrpSpPr>
                <p:grpSpPr bwMode="auto">
                  <a:xfrm>
                    <a:off x="1437" y="1844"/>
                    <a:ext cx="378" cy="448"/>
                    <a:chOff x="1437" y="1844"/>
                    <a:chExt cx="378" cy="448"/>
                  </a:xfrm>
                </p:grpSpPr>
                <p:sp>
                  <p:nvSpPr>
                    <p:cNvPr id="14456" name="AutoShape 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37" y="1915"/>
                      <a:ext cx="378" cy="377"/>
                    </a:xfrm>
                    <a:prstGeom prst="cube">
                      <a:avLst>
                        <a:gd name="adj" fmla="val 24995"/>
                      </a:avLst>
                    </a:prstGeom>
                    <a:solidFill>
                      <a:srgbClr val="A2C1FE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57" name="AutoShape 3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3" y="1844"/>
                      <a:ext cx="292" cy="78"/>
                    </a:xfrm>
                    <a:prstGeom prst="cube">
                      <a:avLst>
                        <a:gd name="adj" fmla="val 24995"/>
                      </a:avLst>
                    </a:prstGeom>
                    <a:solidFill>
                      <a:srgbClr val="A2C1FE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4454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1552" y="1880"/>
                    <a:ext cx="49" cy="27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55" name="AutoShape 38"/>
                  <p:cNvSpPr>
                    <a:spLocks noChangeArrowheads="1"/>
                  </p:cNvSpPr>
                  <p:nvPr/>
                </p:nvSpPr>
                <p:spPr bwMode="auto">
                  <a:xfrm>
                    <a:off x="1484" y="2090"/>
                    <a:ext cx="198" cy="84"/>
                  </a:xfrm>
                  <a:prstGeom prst="octagon">
                    <a:avLst>
                      <a:gd name="adj" fmla="val 29282"/>
                    </a:avLst>
                  </a:prstGeom>
                  <a:solidFill>
                    <a:srgbClr val="A2C1FE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4446" name="Freeform 39"/>
                <p:cNvSpPr>
                  <a:spLocks/>
                </p:cNvSpPr>
                <p:nvPr/>
              </p:nvSpPr>
              <p:spPr bwMode="auto">
                <a:xfrm>
                  <a:off x="2001" y="2073"/>
                  <a:ext cx="86" cy="192"/>
                </a:xfrm>
                <a:custGeom>
                  <a:avLst/>
                  <a:gdLst>
                    <a:gd name="T0" fmla="*/ 62 w 86"/>
                    <a:gd name="T1" fmla="*/ 0 h 192"/>
                    <a:gd name="T2" fmla="*/ 85 w 86"/>
                    <a:gd name="T3" fmla="*/ 0 h 192"/>
                    <a:gd name="T4" fmla="*/ 23 w 86"/>
                    <a:gd name="T5" fmla="*/ 191 h 192"/>
                    <a:gd name="T6" fmla="*/ 0 w 86"/>
                    <a:gd name="T7" fmla="*/ 191 h 192"/>
                    <a:gd name="T8" fmla="*/ 62 w 86"/>
                    <a:gd name="T9" fmla="*/ 0 h 1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6"/>
                    <a:gd name="T16" fmla="*/ 0 h 192"/>
                    <a:gd name="T17" fmla="*/ 86 w 86"/>
                    <a:gd name="T18" fmla="*/ 192 h 1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6" h="192">
                      <a:moveTo>
                        <a:pt x="62" y="0"/>
                      </a:moveTo>
                      <a:lnTo>
                        <a:pt x="85" y="0"/>
                      </a:lnTo>
                      <a:lnTo>
                        <a:pt x="23" y="191"/>
                      </a:lnTo>
                      <a:lnTo>
                        <a:pt x="0" y="191"/>
                      </a:lnTo>
                      <a:lnTo>
                        <a:pt x="62" y="0"/>
                      </a:lnTo>
                    </a:path>
                  </a:pathLst>
                </a:custGeom>
                <a:solidFill>
                  <a:srgbClr val="FC0128"/>
                </a:soli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447" name="Rectangle 40"/>
                <p:cNvSpPr>
                  <a:spLocks noChangeArrowheads="1"/>
                </p:cNvSpPr>
                <p:nvPr/>
              </p:nvSpPr>
              <p:spPr bwMode="auto">
                <a:xfrm>
                  <a:off x="1997" y="2073"/>
                  <a:ext cx="106" cy="16"/>
                </a:xfrm>
                <a:prstGeom prst="rect">
                  <a:avLst/>
                </a:prstGeom>
                <a:solidFill>
                  <a:srgbClr val="FC0128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448" name="Rectangle 41"/>
                <p:cNvSpPr>
                  <a:spLocks noChangeArrowheads="1"/>
                </p:cNvSpPr>
                <p:nvPr/>
              </p:nvSpPr>
              <p:spPr bwMode="auto">
                <a:xfrm>
                  <a:off x="2004" y="2154"/>
                  <a:ext cx="82" cy="16"/>
                </a:xfrm>
                <a:prstGeom prst="rect">
                  <a:avLst/>
                </a:prstGeom>
                <a:solidFill>
                  <a:srgbClr val="FC0128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449" name="Rectangle 42"/>
                <p:cNvSpPr>
                  <a:spLocks noChangeArrowheads="1"/>
                </p:cNvSpPr>
                <p:nvPr/>
              </p:nvSpPr>
              <p:spPr bwMode="auto">
                <a:xfrm>
                  <a:off x="1821" y="2154"/>
                  <a:ext cx="103" cy="11"/>
                </a:xfrm>
                <a:prstGeom prst="rect">
                  <a:avLst/>
                </a:prstGeom>
                <a:solidFill>
                  <a:srgbClr val="FC0128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4450" name="Group 43"/>
                <p:cNvGrpSpPr>
                  <a:grpSpLocks/>
                </p:cNvGrpSpPr>
                <p:nvPr/>
              </p:nvGrpSpPr>
              <p:grpSpPr bwMode="auto">
                <a:xfrm>
                  <a:off x="1819" y="1901"/>
                  <a:ext cx="194" cy="364"/>
                  <a:chOff x="1819" y="1901"/>
                  <a:chExt cx="194" cy="364"/>
                </a:xfrm>
              </p:grpSpPr>
              <p:sp>
                <p:nvSpPr>
                  <p:cNvPr id="14451" name="Oval 44"/>
                  <p:cNvSpPr>
                    <a:spLocks noChangeArrowheads="1"/>
                  </p:cNvSpPr>
                  <p:nvPr/>
                </p:nvSpPr>
                <p:spPr bwMode="auto">
                  <a:xfrm>
                    <a:off x="1895" y="1901"/>
                    <a:ext cx="48" cy="48"/>
                  </a:xfrm>
                  <a:prstGeom prst="ellipse">
                    <a:avLst/>
                  </a:prstGeom>
                  <a:solidFill>
                    <a:srgbClr val="FC0128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52" name="Freeform 45"/>
                  <p:cNvSpPr>
                    <a:spLocks/>
                  </p:cNvSpPr>
                  <p:nvPr/>
                </p:nvSpPr>
                <p:spPr bwMode="auto">
                  <a:xfrm>
                    <a:off x="1819" y="1969"/>
                    <a:ext cx="194" cy="296"/>
                  </a:xfrm>
                  <a:custGeom>
                    <a:avLst/>
                    <a:gdLst>
                      <a:gd name="T0" fmla="*/ 2 w 194"/>
                      <a:gd name="T1" fmla="*/ 137 h 296"/>
                      <a:gd name="T2" fmla="*/ 1 w 194"/>
                      <a:gd name="T3" fmla="*/ 140 h 296"/>
                      <a:gd name="T4" fmla="*/ 0 w 194"/>
                      <a:gd name="T5" fmla="*/ 145 h 296"/>
                      <a:gd name="T6" fmla="*/ 0 w 194"/>
                      <a:gd name="T7" fmla="*/ 150 h 296"/>
                      <a:gd name="T8" fmla="*/ 2 w 194"/>
                      <a:gd name="T9" fmla="*/ 155 h 296"/>
                      <a:gd name="T10" fmla="*/ 4 w 194"/>
                      <a:gd name="T11" fmla="*/ 159 h 296"/>
                      <a:gd name="T12" fmla="*/ 8 w 194"/>
                      <a:gd name="T13" fmla="*/ 163 h 296"/>
                      <a:gd name="T14" fmla="*/ 12 w 194"/>
                      <a:gd name="T15" fmla="*/ 165 h 296"/>
                      <a:gd name="T16" fmla="*/ 16 w 194"/>
                      <a:gd name="T17" fmla="*/ 166 h 296"/>
                      <a:gd name="T18" fmla="*/ 21 w 194"/>
                      <a:gd name="T19" fmla="*/ 166 h 296"/>
                      <a:gd name="T20" fmla="*/ 126 w 194"/>
                      <a:gd name="T21" fmla="*/ 295 h 296"/>
                      <a:gd name="T22" fmla="*/ 159 w 194"/>
                      <a:gd name="T23" fmla="*/ 142 h 296"/>
                      <a:gd name="T24" fmla="*/ 159 w 194"/>
                      <a:gd name="T25" fmla="*/ 138 h 296"/>
                      <a:gd name="T26" fmla="*/ 157 w 194"/>
                      <a:gd name="T27" fmla="*/ 136 h 296"/>
                      <a:gd name="T28" fmla="*/ 154 w 194"/>
                      <a:gd name="T29" fmla="*/ 133 h 296"/>
                      <a:gd name="T30" fmla="*/ 152 w 194"/>
                      <a:gd name="T31" fmla="*/ 131 h 296"/>
                      <a:gd name="T32" fmla="*/ 148 w 194"/>
                      <a:gd name="T33" fmla="*/ 130 h 296"/>
                      <a:gd name="T34" fmla="*/ 144 w 194"/>
                      <a:gd name="T35" fmla="*/ 129 h 296"/>
                      <a:gd name="T36" fmla="*/ 140 w 194"/>
                      <a:gd name="T37" fmla="*/ 129 h 296"/>
                      <a:gd name="T38" fmla="*/ 137 w 194"/>
                      <a:gd name="T39" fmla="*/ 129 h 296"/>
                      <a:gd name="T40" fmla="*/ 93 w 194"/>
                      <a:gd name="T41" fmla="*/ 75 h 296"/>
                      <a:gd name="T42" fmla="*/ 179 w 194"/>
                      <a:gd name="T43" fmla="*/ 93 h 296"/>
                      <a:gd name="T44" fmla="*/ 183 w 194"/>
                      <a:gd name="T45" fmla="*/ 92 h 296"/>
                      <a:gd name="T46" fmla="*/ 185 w 194"/>
                      <a:gd name="T47" fmla="*/ 91 h 296"/>
                      <a:gd name="T48" fmla="*/ 189 w 194"/>
                      <a:gd name="T49" fmla="*/ 89 h 296"/>
                      <a:gd name="T50" fmla="*/ 191 w 194"/>
                      <a:gd name="T51" fmla="*/ 86 h 296"/>
                      <a:gd name="T52" fmla="*/ 192 w 194"/>
                      <a:gd name="T53" fmla="*/ 83 h 296"/>
                      <a:gd name="T54" fmla="*/ 193 w 194"/>
                      <a:gd name="T55" fmla="*/ 78 h 296"/>
                      <a:gd name="T56" fmla="*/ 192 w 194"/>
                      <a:gd name="T57" fmla="*/ 74 h 296"/>
                      <a:gd name="T58" fmla="*/ 190 w 194"/>
                      <a:gd name="T59" fmla="*/ 70 h 296"/>
                      <a:gd name="T60" fmla="*/ 188 w 194"/>
                      <a:gd name="T61" fmla="*/ 68 h 296"/>
                      <a:gd name="T62" fmla="*/ 184 w 194"/>
                      <a:gd name="T63" fmla="*/ 65 h 296"/>
                      <a:gd name="T64" fmla="*/ 181 w 194"/>
                      <a:gd name="T65" fmla="*/ 64 h 296"/>
                      <a:gd name="T66" fmla="*/ 122 w 194"/>
                      <a:gd name="T67" fmla="*/ 64 h 296"/>
                      <a:gd name="T68" fmla="*/ 112 w 194"/>
                      <a:gd name="T69" fmla="*/ 42 h 296"/>
                      <a:gd name="T70" fmla="*/ 113 w 194"/>
                      <a:gd name="T71" fmla="*/ 37 h 296"/>
                      <a:gd name="T72" fmla="*/ 114 w 194"/>
                      <a:gd name="T73" fmla="*/ 30 h 296"/>
                      <a:gd name="T74" fmla="*/ 114 w 194"/>
                      <a:gd name="T75" fmla="*/ 24 h 296"/>
                      <a:gd name="T76" fmla="*/ 112 w 194"/>
                      <a:gd name="T77" fmla="*/ 19 h 296"/>
                      <a:gd name="T78" fmla="*/ 110 w 194"/>
                      <a:gd name="T79" fmla="*/ 15 h 296"/>
                      <a:gd name="T80" fmla="*/ 107 w 194"/>
                      <a:gd name="T81" fmla="*/ 10 h 296"/>
                      <a:gd name="T82" fmla="*/ 103 w 194"/>
                      <a:gd name="T83" fmla="*/ 7 h 296"/>
                      <a:gd name="T84" fmla="*/ 98 w 194"/>
                      <a:gd name="T85" fmla="*/ 3 h 296"/>
                      <a:gd name="T86" fmla="*/ 93 w 194"/>
                      <a:gd name="T87" fmla="*/ 1 h 296"/>
                      <a:gd name="T88" fmla="*/ 87 w 194"/>
                      <a:gd name="T89" fmla="*/ 0 h 296"/>
                      <a:gd name="T90" fmla="*/ 81 w 194"/>
                      <a:gd name="T91" fmla="*/ 0 h 296"/>
                      <a:gd name="T92" fmla="*/ 75 w 194"/>
                      <a:gd name="T93" fmla="*/ 1 h 296"/>
                      <a:gd name="T94" fmla="*/ 69 w 194"/>
                      <a:gd name="T95" fmla="*/ 3 h 296"/>
                      <a:gd name="T96" fmla="*/ 63 w 194"/>
                      <a:gd name="T97" fmla="*/ 6 h 296"/>
                      <a:gd name="T98" fmla="*/ 59 w 194"/>
                      <a:gd name="T99" fmla="*/ 11 h 296"/>
                      <a:gd name="T100" fmla="*/ 55 w 194"/>
                      <a:gd name="T101" fmla="*/ 17 h 296"/>
                      <a:gd name="T102" fmla="*/ 53 w 194"/>
                      <a:gd name="T103" fmla="*/ 23 h 29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w 194"/>
                      <a:gd name="T157" fmla="*/ 0 h 296"/>
                      <a:gd name="T158" fmla="*/ 194 w 194"/>
                      <a:gd name="T159" fmla="*/ 296 h 296"/>
                    </a:gdLst>
                    <a:ahLst/>
                    <a:cxnLst>
                      <a:cxn ang="T104">
                        <a:pos x="T0" y="T1"/>
                      </a:cxn>
                      <a:cxn ang="T105">
                        <a:pos x="T2" y="T3"/>
                      </a:cxn>
                      <a:cxn ang="T106">
                        <a:pos x="T4" y="T5"/>
                      </a:cxn>
                      <a:cxn ang="T107">
                        <a:pos x="T6" y="T7"/>
                      </a:cxn>
                      <a:cxn ang="T108">
                        <a:pos x="T8" y="T9"/>
                      </a:cxn>
                      <a:cxn ang="T109">
                        <a:pos x="T10" y="T11"/>
                      </a:cxn>
                      <a:cxn ang="T110">
                        <a:pos x="T12" y="T13"/>
                      </a:cxn>
                      <a:cxn ang="T111">
                        <a:pos x="T14" y="T15"/>
                      </a:cxn>
                      <a:cxn ang="T112">
                        <a:pos x="T16" y="T17"/>
                      </a:cxn>
                      <a:cxn ang="T113">
                        <a:pos x="T18" y="T19"/>
                      </a:cxn>
                      <a:cxn ang="T114">
                        <a:pos x="T20" y="T21"/>
                      </a:cxn>
                      <a:cxn ang="T115">
                        <a:pos x="T22" y="T23"/>
                      </a:cxn>
                      <a:cxn ang="T116">
                        <a:pos x="T24" y="T25"/>
                      </a:cxn>
                      <a:cxn ang="T117">
                        <a:pos x="T26" y="T27"/>
                      </a:cxn>
                      <a:cxn ang="T118">
                        <a:pos x="T28" y="T29"/>
                      </a:cxn>
                      <a:cxn ang="T119">
                        <a:pos x="T30" y="T31"/>
                      </a:cxn>
                      <a:cxn ang="T120">
                        <a:pos x="T32" y="T33"/>
                      </a:cxn>
                      <a:cxn ang="T121">
                        <a:pos x="T34" y="T35"/>
                      </a:cxn>
                      <a:cxn ang="T122">
                        <a:pos x="T36" y="T37"/>
                      </a:cxn>
                      <a:cxn ang="T123">
                        <a:pos x="T38" y="T39"/>
                      </a:cxn>
                      <a:cxn ang="T124">
                        <a:pos x="T40" y="T41"/>
                      </a:cxn>
                      <a:cxn ang="T125">
                        <a:pos x="T42" y="T43"/>
                      </a:cxn>
                      <a:cxn ang="T126">
                        <a:pos x="T44" y="T45"/>
                      </a:cxn>
                      <a:cxn ang="T127">
                        <a:pos x="T46" y="T47"/>
                      </a:cxn>
                      <a:cxn ang="T128">
                        <a:pos x="T48" y="T49"/>
                      </a:cxn>
                      <a:cxn ang="T129">
                        <a:pos x="T50" y="T51"/>
                      </a:cxn>
                      <a:cxn ang="T130">
                        <a:pos x="T52" y="T53"/>
                      </a:cxn>
                      <a:cxn ang="T131">
                        <a:pos x="T54" y="T55"/>
                      </a:cxn>
                      <a:cxn ang="T132">
                        <a:pos x="T56" y="T57"/>
                      </a:cxn>
                      <a:cxn ang="T133">
                        <a:pos x="T58" y="T59"/>
                      </a:cxn>
                      <a:cxn ang="T134">
                        <a:pos x="T60" y="T61"/>
                      </a:cxn>
                      <a:cxn ang="T135">
                        <a:pos x="T62" y="T63"/>
                      </a:cxn>
                      <a:cxn ang="T136">
                        <a:pos x="T64" y="T65"/>
                      </a:cxn>
                      <a:cxn ang="T137">
                        <a:pos x="T66" y="T67"/>
                      </a:cxn>
                      <a:cxn ang="T138">
                        <a:pos x="T68" y="T69"/>
                      </a:cxn>
                      <a:cxn ang="T139">
                        <a:pos x="T70" y="T71"/>
                      </a:cxn>
                      <a:cxn ang="T140">
                        <a:pos x="T72" y="T73"/>
                      </a:cxn>
                      <a:cxn ang="T141">
                        <a:pos x="T74" y="T75"/>
                      </a:cxn>
                      <a:cxn ang="T142">
                        <a:pos x="T76" y="T77"/>
                      </a:cxn>
                      <a:cxn ang="T143">
                        <a:pos x="T78" y="T79"/>
                      </a:cxn>
                      <a:cxn ang="T144">
                        <a:pos x="T80" y="T81"/>
                      </a:cxn>
                      <a:cxn ang="T145">
                        <a:pos x="T82" y="T83"/>
                      </a:cxn>
                      <a:cxn ang="T146">
                        <a:pos x="T84" y="T85"/>
                      </a:cxn>
                      <a:cxn ang="T147">
                        <a:pos x="T86" y="T87"/>
                      </a:cxn>
                      <a:cxn ang="T148">
                        <a:pos x="T88" y="T89"/>
                      </a:cxn>
                      <a:cxn ang="T149">
                        <a:pos x="T90" y="T91"/>
                      </a:cxn>
                      <a:cxn ang="T150">
                        <a:pos x="T92" y="T93"/>
                      </a:cxn>
                      <a:cxn ang="T151">
                        <a:pos x="T94" y="T95"/>
                      </a:cxn>
                      <a:cxn ang="T152">
                        <a:pos x="T96" y="T97"/>
                      </a:cxn>
                      <a:cxn ang="T153">
                        <a:pos x="T98" y="T99"/>
                      </a:cxn>
                      <a:cxn ang="T154">
                        <a:pos x="T100" y="T101"/>
                      </a:cxn>
                      <a:cxn ang="T155">
                        <a:pos x="T102" y="T103"/>
                      </a:cxn>
                    </a:cxnLst>
                    <a:rect l="T156" t="T157" r="T158" b="T159"/>
                    <a:pathLst>
                      <a:path w="194" h="296">
                        <a:moveTo>
                          <a:pt x="53" y="23"/>
                        </a:moveTo>
                        <a:lnTo>
                          <a:pt x="2" y="137"/>
                        </a:lnTo>
                        <a:lnTo>
                          <a:pt x="1" y="138"/>
                        </a:lnTo>
                        <a:lnTo>
                          <a:pt x="1" y="140"/>
                        </a:lnTo>
                        <a:lnTo>
                          <a:pt x="0" y="142"/>
                        </a:lnTo>
                        <a:lnTo>
                          <a:pt x="0" y="145"/>
                        </a:lnTo>
                        <a:lnTo>
                          <a:pt x="0" y="147"/>
                        </a:lnTo>
                        <a:lnTo>
                          <a:pt x="0" y="150"/>
                        </a:lnTo>
                        <a:lnTo>
                          <a:pt x="1" y="152"/>
                        </a:lnTo>
                        <a:lnTo>
                          <a:pt x="2" y="155"/>
                        </a:lnTo>
                        <a:lnTo>
                          <a:pt x="3" y="157"/>
                        </a:lnTo>
                        <a:lnTo>
                          <a:pt x="4" y="159"/>
                        </a:lnTo>
                        <a:lnTo>
                          <a:pt x="6" y="161"/>
                        </a:lnTo>
                        <a:lnTo>
                          <a:pt x="8" y="163"/>
                        </a:lnTo>
                        <a:lnTo>
                          <a:pt x="10" y="164"/>
                        </a:lnTo>
                        <a:lnTo>
                          <a:pt x="12" y="165"/>
                        </a:lnTo>
                        <a:lnTo>
                          <a:pt x="14" y="165"/>
                        </a:lnTo>
                        <a:lnTo>
                          <a:pt x="16" y="166"/>
                        </a:lnTo>
                        <a:lnTo>
                          <a:pt x="18" y="166"/>
                        </a:lnTo>
                        <a:lnTo>
                          <a:pt x="21" y="166"/>
                        </a:lnTo>
                        <a:lnTo>
                          <a:pt x="126" y="166"/>
                        </a:lnTo>
                        <a:lnTo>
                          <a:pt x="126" y="295"/>
                        </a:lnTo>
                        <a:lnTo>
                          <a:pt x="159" y="295"/>
                        </a:lnTo>
                        <a:lnTo>
                          <a:pt x="159" y="142"/>
                        </a:lnTo>
                        <a:lnTo>
                          <a:pt x="159" y="140"/>
                        </a:lnTo>
                        <a:lnTo>
                          <a:pt x="159" y="138"/>
                        </a:lnTo>
                        <a:lnTo>
                          <a:pt x="158" y="137"/>
                        </a:lnTo>
                        <a:lnTo>
                          <a:pt x="157" y="136"/>
                        </a:lnTo>
                        <a:lnTo>
                          <a:pt x="156" y="135"/>
                        </a:lnTo>
                        <a:lnTo>
                          <a:pt x="154" y="133"/>
                        </a:lnTo>
                        <a:lnTo>
                          <a:pt x="153" y="132"/>
                        </a:lnTo>
                        <a:lnTo>
                          <a:pt x="152" y="131"/>
                        </a:lnTo>
                        <a:lnTo>
                          <a:pt x="150" y="131"/>
                        </a:lnTo>
                        <a:lnTo>
                          <a:pt x="148" y="130"/>
                        </a:lnTo>
                        <a:lnTo>
                          <a:pt x="146" y="130"/>
                        </a:lnTo>
                        <a:lnTo>
                          <a:pt x="144" y="129"/>
                        </a:lnTo>
                        <a:lnTo>
                          <a:pt x="142" y="129"/>
                        </a:lnTo>
                        <a:lnTo>
                          <a:pt x="140" y="129"/>
                        </a:lnTo>
                        <a:lnTo>
                          <a:pt x="139" y="129"/>
                        </a:lnTo>
                        <a:lnTo>
                          <a:pt x="137" y="129"/>
                        </a:lnTo>
                        <a:lnTo>
                          <a:pt x="76" y="125"/>
                        </a:lnTo>
                        <a:lnTo>
                          <a:pt x="93" y="75"/>
                        </a:lnTo>
                        <a:lnTo>
                          <a:pt x="105" y="93"/>
                        </a:lnTo>
                        <a:lnTo>
                          <a:pt x="179" y="93"/>
                        </a:lnTo>
                        <a:lnTo>
                          <a:pt x="181" y="92"/>
                        </a:lnTo>
                        <a:lnTo>
                          <a:pt x="183" y="92"/>
                        </a:lnTo>
                        <a:lnTo>
                          <a:pt x="184" y="91"/>
                        </a:lnTo>
                        <a:lnTo>
                          <a:pt x="185" y="91"/>
                        </a:lnTo>
                        <a:lnTo>
                          <a:pt x="187" y="90"/>
                        </a:lnTo>
                        <a:lnTo>
                          <a:pt x="189" y="89"/>
                        </a:lnTo>
                        <a:lnTo>
                          <a:pt x="190" y="87"/>
                        </a:lnTo>
                        <a:lnTo>
                          <a:pt x="191" y="86"/>
                        </a:lnTo>
                        <a:lnTo>
                          <a:pt x="192" y="84"/>
                        </a:lnTo>
                        <a:lnTo>
                          <a:pt x="192" y="83"/>
                        </a:lnTo>
                        <a:lnTo>
                          <a:pt x="193" y="81"/>
                        </a:lnTo>
                        <a:lnTo>
                          <a:pt x="193" y="78"/>
                        </a:lnTo>
                        <a:lnTo>
                          <a:pt x="193" y="76"/>
                        </a:lnTo>
                        <a:lnTo>
                          <a:pt x="192" y="74"/>
                        </a:lnTo>
                        <a:lnTo>
                          <a:pt x="191" y="72"/>
                        </a:lnTo>
                        <a:lnTo>
                          <a:pt x="190" y="70"/>
                        </a:lnTo>
                        <a:lnTo>
                          <a:pt x="189" y="69"/>
                        </a:lnTo>
                        <a:lnTo>
                          <a:pt x="188" y="68"/>
                        </a:lnTo>
                        <a:lnTo>
                          <a:pt x="186" y="66"/>
                        </a:lnTo>
                        <a:lnTo>
                          <a:pt x="184" y="65"/>
                        </a:lnTo>
                        <a:lnTo>
                          <a:pt x="184" y="64"/>
                        </a:lnTo>
                        <a:lnTo>
                          <a:pt x="181" y="64"/>
                        </a:lnTo>
                        <a:lnTo>
                          <a:pt x="179" y="64"/>
                        </a:lnTo>
                        <a:lnTo>
                          <a:pt x="122" y="64"/>
                        </a:lnTo>
                        <a:lnTo>
                          <a:pt x="110" y="44"/>
                        </a:lnTo>
                        <a:lnTo>
                          <a:pt x="112" y="42"/>
                        </a:lnTo>
                        <a:lnTo>
                          <a:pt x="113" y="39"/>
                        </a:lnTo>
                        <a:lnTo>
                          <a:pt x="113" y="37"/>
                        </a:lnTo>
                        <a:lnTo>
                          <a:pt x="114" y="34"/>
                        </a:lnTo>
                        <a:lnTo>
                          <a:pt x="114" y="30"/>
                        </a:lnTo>
                        <a:lnTo>
                          <a:pt x="114" y="28"/>
                        </a:lnTo>
                        <a:lnTo>
                          <a:pt x="114" y="24"/>
                        </a:lnTo>
                        <a:lnTo>
                          <a:pt x="113" y="22"/>
                        </a:lnTo>
                        <a:lnTo>
                          <a:pt x="112" y="19"/>
                        </a:lnTo>
                        <a:lnTo>
                          <a:pt x="111" y="17"/>
                        </a:lnTo>
                        <a:lnTo>
                          <a:pt x="110" y="15"/>
                        </a:lnTo>
                        <a:lnTo>
                          <a:pt x="109" y="13"/>
                        </a:lnTo>
                        <a:lnTo>
                          <a:pt x="107" y="10"/>
                        </a:lnTo>
                        <a:lnTo>
                          <a:pt x="105" y="9"/>
                        </a:lnTo>
                        <a:lnTo>
                          <a:pt x="103" y="7"/>
                        </a:lnTo>
                        <a:lnTo>
                          <a:pt x="101" y="5"/>
                        </a:lnTo>
                        <a:lnTo>
                          <a:pt x="98" y="3"/>
                        </a:lnTo>
                        <a:lnTo>
                          <a:pt x="96" y="3"/>
                        </a:lnTo>
                        <a:lnTo>
                          <a:pt x="93" y="1"/>
                        </a:lnTo>
                        <a:lnTo>
                          <a:pt x="90" y="1"/>
                        </a:lnTo>
                        <a:lnTo>
                          <a:pt x="87" y="0"/>
                        </a:lnTo>
                        <a:lnTo>
                          <a:pt x="84" y="0"/>
                        </a:lnTo>
                        <a:lnTo>
                          <a:pt x="81" y="0"/>
                        </a:lnTo>
                        <a:lnTo>
                          <a:pt x="78" y="0"/>
                        </a:lnTo>
                        <a:lnTo>
                          <a:pt x="75" y="1"/>
                        </a:lnTo>
                        <a:lnTo>
                          <a:pt x="72" y="2"/>
                        </a:lnTo>
                        <a:lnTo>
                          <a:pt x="69" y="3"/>
                        </a:lnTo>
                        <a:lnTo>
                          <a:pt x="66" y="4"/>
                        </a:lnTo>
                        <a:lnTo>
                          <a:pt x="63" y="6"/>
                        </a:lnTo>
                        <a:lnTo>
                          <a:pt x="61" y="9"/>
                        </a:lnTo>
                        <a:lnTo>
                          <a:pt x="59" y="11"/>
                        </a:lnTo>
                        <a:lnTo>
                          <a:pt x="57" y="13"/>
                        </a:lnTo>
                        <a:lnTo>
                          <a:pt x="55" y="17"/>
                        </a:lnTo>
                        <a:lnTo>
                          <a:pt x="53" y="19"/>
                        </a:lnTo>
                        <a:lnTo>
                          <a:pt x="53" y="23"/>
                        </a:lnTo>
                      </a:path>
                    </a:pathLst>
                  </a:custGeom>
                  <a:solidFill>
                    <a:srgbClr val="FC0128"/>
                  </a:solid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4387" name="Group 46"/>
              <p:cNvGrpSpPr>
                <a:grpSpLocks/>
              </p:cNvGrpSpPr>
              <p:nvPr/>
            </p:nvGrpSpPr>
            <p:grpSpPr bwMode="auto">
              <a:xfrm>
                <a:off x="1536" y="2308"/>
                <a:ext cx="967" cy="448"/>
                <a:chOff x="1536" y="2308"/>
                <a:chExt cx="967" cy="448"/>
              </a:xfrm>
            </p:grpSpPr>
            <p:grpSp>
              <p:nvGrpSpPr>
                <p:cNvPr id="14426" name="Group 47"/>
                <p:cNvGrpSpPr>
                  <a:grpSpLocks/>
                </p:cNvGrpSpPr>
                <p:nvPr/>
              </p:nvGrpSpPr>
              <p:grpSpPr bwMode="auto">
                <a:xfrm>
                  <a:off x="1536" y="2308"/>
                  <a:ext cx="305" cy="448"/>
                  <a:chOff x="1536" y="2308"/>
                  <a:chExt cx="305" cy="448"/>
                </a:xfrm>
              </p:grpSpPr>
              <p:grpSp>
                <p:nvGrpSpPr>
                  <p:cNvPr id="14440" name="Group 48"/>
                  <p:cNvGrpSpPr>
                    <a:grpSpLocks/>
                  </p:cNvGrpSpPr>
                  <p:nvPr/>
                </p:nvGrpSpPr>
                <p:grpSpPr bwMode="auto">
                  <a:xfrm>
                    <a:off x="1536" y="2308"/>
                    <a:ext cx="305" cy="448"/>
                    <a:chOff x="1536" y="2308"/>
                    <a:chExt cx="305" cy="448"/>
                  </a:xfrm>
                </p:grpSpPr>
                <p:sp>
                  <p:nvSpPr>
                    <p:cNvPr id="14442" name="AutoShape 4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36" y="2379"/>
                      <a:ext cx="305" cy="377"/>
                    </a:xfrm>
                    <a:prstGeom prst="cube">
                      <a:avLst>
                        <a:gd name="adj" fmla="val 24995"/>
                      </a:avLst>
                    </a:prstGeom>
                    <a:solidFill>
                      <a:srgbClr val="F6BF69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43" name="AutoShape 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06" y="2308"/>
                      <a:ext cx="235" cy="78"/>
                    </a:xfrm>
                    <a:prstGeom prst="cube">
                      <a:avLst>
                        <a:gd name="adj" fmla="val 24995"/>
                      </a:avLst>
                    </a:prstGeom>
                    <a:solidFill>
                      <a:srgbClr val="F6BF69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4441" name="AutoShape 51"/>
                  <p:cNvSpPr>
                    <a:spLocks noChangeArrowheads="1"/>
                  </p:cNvSpPr>
                  <p:nvPr/>
                </p:nvSpPr>
                <p:spPr bwMode="auto">
                  <a:xfrm>
                    <a:off x="1598" y="2412"/>
                    <a:ext cx="158" cy="27"/>
                  </a:xfrm>
                  <a:prstGeom prst="parallelogram">
                    <a:avLst>
                      <a:gd name="adj" fmla="val 146269"/>
                    </a:avLst>
                  </a:prstGeom>
                  <a:solidFill>
                    <a:srgbClr val="F6BF69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4427" name="Group 52"/>
                <p:cNvGrpSpPr>
                  <a:grpSpLocks/>
                </p:cNvGrpSpPr>
                <p:nvPr/>
              </p:nvGrpSpPr>
              <p:grpSpPr bwMode="auto">
                <a:xfrm>
                  <a:off x="1837" y="2308"/>
                  <a:ext cx="378" cy="448"/>
                  <a:chOff x="1837" y="2308"/>
                  <a:chExt cx="378" cy="448"/>
                </a:xfrm>
              </p:grpSpPr>
              <p:grpSp>
                <p:nvGrpSpPr>
                  <p:cNvPr id="14435" name="Group 53"/>
                  <p:cNvGrpSpPr>
                    <a:grpSpLocks/>
                  </p:cNvGrpSpPr>
                  <p:nvPr/>
                </p:nvGrpSpPr>
                <p:grpSpPr bwMode="auto">
                  <a:xfrm>
                    <a:off x="1837" y="2308"/>
                    <a:ext cx="378" cy="448"/>
                    <a:chOff x="1837" y="2308"/>
                    <a:chExt cx="378" cy="448"/>
                  </a:xfrm>
                </p:grpSpPr>
                <p:sp>
                  <p:nvSpPr>
                    <p:cNvPr id="14438" name="AutoShape 5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37" y="2379"/>
                      <a:ext cx="378" cy="377"/>
                    </a:xfrm>
                    <a:prstGeom prst="cube">
                      <a:avLst>
                        <a:gd name="adj" fmla="val 24995"/>
                      </a:avLst>
                    </a:prstGeom>
                    <a:solidFill>
                      <a:srgbClr val="A2C1FE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39" name="AutoShape 5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23" y="2308"/>
                      <a:ext cx="292" cy="78"/>
                    </a:xfrm>
                    <a:prstGeom prst="cube">
                      <a:avLst>
                        <a:gd name="adj" fmla="val 24995"/>
                      </a:avLst>
                    </a:prstGeom>
                    <a:solidFill>
                      <a:srgbClr val="A2C1FE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4436" name="Oval 56"/>
                  <p:cNvSpPr>
                    <a:spLocks noChangeArrowheads="1"/>
                  </p:cNvSpPr>
                  <p:nvPr/>
                </p:nvSpPr>
                <p:spPr bwMode="auto">
                  <a:xfrm>
                    <a:off x="1952" y="2344"/>
                    <a:ext cx="49" cy="27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37" name="AutoShape 57"/>
                  <p:cNvSpPr>
                    <a:spLocks noChangeArrowheads="1"/>
                  </p:cNvSpPr>
                  <p:nvPr/>
                </p:nvSpPr>
                <p:spPr bwMode="auto">
                  <a:xfrm>
                    <a:off x="1884" y="2554"/>
                    <a:ext cx="198" cy="84"/>
                  </a:xfrm>
                  <a:prstGeom prst="octagon">
                    <a:avLst>
                      <a:gd name="adj" fmla="val 29282"/>
                    </a:avLst>
                  </a:prstGeom>
                  <a:solidFill>
                    <a:srgbClr val="A2C1FE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4428" name="Freeform 58"/>
                <p:cNvSpPr>
                  <a:spLocks/>
                </p:cNvSpPr>
                <p:nvPr/>
              </p:nvSpPr>
              <p:spPr bwMode="auto">
                <a:xfrm>
                  <a:off x="2401" y="2537"/>
                  <a:ext cx="86" cy="192"/>
                </a:xfrm>
                <a:custGeom>
                  <a:avLst/>
                  <a:gdLst>
                    <a:gd name="T0" fmla="*/ 62 w 86"/>
                    <a:gd name="T1" fmla="*/ 0 h 192"/>
                    <a:gd name="T2" fmla="*/ 85 w 86"/>
                    <a:gd name="T3" fmla="*/ 0 h 192"/>
                    <a:gd name="T4" fmla="*/ 23 w 86"/>
                    <a:gd name="T5" fmla="*/ 191 h 192"/>
                    <a:gd name="T6" fmla="*/ 0 w 86"/>
                    <a:gd name="T7" fmla="*/ 191 h 192"/>
                    <a:gd name="T8" fmla="*/ 62 w 86"/>
                    <a:gd name="T9" fmla="*/ 0 h 1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6"/>
                    <a:gd name="T16" fmla="*/ 0 h 192"/>
                    <a:gd name="T17" fmla="*/ 86 w 86"/>
                    <a:gd name="T18" fmla="*/ 192 h 1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6" h="192">
                      <a:moveTo>
                        <a:pt x="62" y="0"/>
                      </a:moveTo>
                      <a:lnTo>
                        <a:pt x="85" y="0"/>
                      </a:lnTo>
                      <a:lnTo>
                        <a:pt x="23" y="191"/>
                      </a:lnTo>
                      <a:lnTo>
                        <a:pt x="0" y="191"/>
                      </a:lnTo>
                      <a:lnTo>
                        <a:pt x="62" y="0"/>
                      </a:lnTo>
                    </a:path>
                  </a:pathLst>
                </a:custGeom>
                <a:solidFill>
                  <a:srgbClr val="FC0128"/>
                </a:soli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429" name="Rectangle 59"/>
                <p:cNvSpPr>
                  <a:spLocks noChangeArrowheads="1"/>
                </p:cNvSpPr>
                <p:nvPr/>
              </p:nvSpPr>
              <p:spPr bwMode="auto">
                <a:xfrm>
                  <a:off x="2397" y="2537"/>
                  <a:ext cx="106" cy="16"/>
                </a:xfrm>
                <a:prstGeom prst="rect">
                  <a:avLst/>
                </a:prstGeom>
                <a:solidFill>
                  <a:srgbClr val="FC0128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430" name="Rectangle 60"/>
                <p:cNvSpPr>
                  <a:spLocks noChangeArrowheads="1"/>
                </p:cNvSpPr>
                <p:nvPr/>
              </p:nvSpPr>
              <p:spPr bwMode="auto">
                <a:xfrm>
                  <a:off x="2404" y="2618"/>
                  <a:ext cx="82" cy="16"/>
                </a:xfrm>
                <a:prstGeom prst="rect">
                  <a:avLst/>
                </a:prstGeom>
                <a:solidFill>
                  <a:srgbClr val="FC0128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431" name="Rectangle 61"/>
                <p:cNvSpPr>
                  <a:spLocks noChangeArrowheads="1"/>
                </p:cNvSpPr>
                <p:nvPr/>
              </p:nvSpPr>
              <p:spPr bwMode="auto">
                <a:xfrm>
                  <a:off x="2221" y="2618"/>
                  <a:ext cx="103" cy="11"/>
                </a:xfrm>
                <a:prstGeom prst="rect">
                  <a:avLst/>
                </a:prstGeom>
                <a:solidFill>
                  <a:srgbClr val="FC0128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4432" name="Group 62"/>
                <p:cNvGrpSpPr>
                  <a:grpSpLocks/>
                </p:cNvGrpSpPr>
                <p:nvPr/>
              </p:nvGrpSpPr>
              <p:grpSpPr bwMode="auto">
                <a:xfrm>
                  <a:off x="2219" y="2365"/>
                  <a:ext cx="194" cy="364"/>
                  <a:chOff x="2219" y="2365"/>
                  <a:chExt cx="194" cy="364"/>
                </a:xfrm>
              </p:grpSpPr>
              <p:sp>
                <p:nvSpPr>
                  <p:cNvPr id="14433" name="Oval 63"/>
                  <p:cNvSpPr>
                    <a:spLocks noChangeArrowheads="1"/>
                  </p:cNvSpPr>
                  <p:nvPr/>
                </p:nvSpPr>
                <p:spPr bwMode="auto">
                  <a:xfrm>
                    <a:off x="2295" y="2365"/>
                    <a:ext cx="48" cy="48"/>
                  </a:xfrm>
                  <a:prstGeom prst="ellipse">
                    <a:avLst/>
                  </a:prstGeom>
                  <a:solidFill>
                    <a:srgbClr val="FC0128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34" name="Freeform 64"/>
                  <p:cNvSpPr>
                    <a:spLocks/>
                  </p:cNvSpPr>
                  <p:nvPr/>
                </p:nvSpPr>
                <p:spPr bwMode="auto">
                  <a:xfrm>
                    <a:off x="2219" y="2433"/>
                    <a:ext cx="194" cy="296"/>
                  </a:xfrm>
                  <a:custGeom>
                    <a:avLst/>
                    <a:gdLst>
                      <a:gd name="T0" fmla="*/ 2 w 194"/>
                      <a:gd name="T1" fmla="*/ 137 h 296"/>
                      <a:gd name="T2" fmla="*/ 1 w 194"/>
                      <a:gd name="T3" fmla="*/ 140 h 296"/>
                      <a:gd name="T4" fmla="*/ 0 w 194"/>
                      <a:gd name="T5" fmla="*/ 145 h 296"/>
                      <a:gd name="T6" fmla="*/ 0 w 194"/>
                      <a:gd name="T7" fmla="*/ 150 h 296"/>
                      <a:gd name="T8" fmla="*/ 2 w 194"/>
                      <a:gd name="T9" fmla="*/ 155 h 296"/>
                      <a:gd name="T10" fmla="*/ 4 w 194"/>
                      <a:gd name="T11" fmla="*/ 159 h 296"/>
                      <a:gd name="T12" fmla="*/ 8 w 194"/>
                      <a:gd name="T13" fmla="*/ 163 h 296"/>
                      <a:gd name="T14" fmla="*/ 12 w 194"/>
                      <a:gd name="T15" fmla="*/ 165 h 296"/>
                      <a:gd name="T16" fmla="*/ 16 w 194"/>
                      <a:gd name="T17" fmla="*/ 166 h 296"/>
                      <a:gd name="T18" fmla="*/ 21 w 194"/>
                      <a:gd name="T19" fmla="*/ 166 h 296"/>
                      <a:gd name="T20" fmla="*/ 126 w 194"/>
                      <a:gd name="T21" fmla="*/ 295 h 296"/>
                      <a:gd name="T22" fmla="*/ 159 w 194"/>
                      <a:gd name="T23" fmla="*/ 142 h 296"/>
                      <a:gd name="T24" fmla="*/ 159 w 194"/>
                      <a:gd name="T25" fmla="*/ 138 h 296"/>
                      <a:gd name="T26" fmla="*/ 157 w 194"/>
                      <a:gd name="T27" fmla="*/ 136 h 296"/>
                      <a:gd name="T28" fmla="*/ 154 w 194"/>
                      <a:gd name="T29" fmla="*/ 133 h 296"/>
                      <a:gd name="T30" fmla="*/ 152 w 194"/>
                      <a:gd name="T31" fmla="*/ 131 h 296"/>
                      <a:gd name="T32" fmla="*/ 148 w 194"/>
                      <a:gd name="T33" fmla="*/ 130 h 296"/>
                      <a:gd name="T34" fmla="*/ 144 w 194"/>
                      <a:gd name="T35" fmla="*/ 129 h 296"/>
                      <a:gd name="T36" fmla="*/ 140 w 194"/>
                      <a:gd name="T37" fmla="*/ 129 h 296"/>
                      <a:gd name="T38" fmla="*/ 137 w 194"/>
                      <a:gd name="T39" fmla="*/ 129 h 296"/>
                      <a:gd name="T40" fmla="*/ 93 w 194"/>
                      <a:gd name="T41" fmla="*/ 75 h 296"/>
                      <a:gd name="T42" fmla="*/ 179 w 194"/>
                      <a:gd name="T43" fmla="*/ 93 h 296"/>
                      <a:gd name="T44" fmla="*/ 183 w 194"/>
                      <a:gd name="T45" fmla="*/ 92 h 296"/>
                      <a:gd name="T46" fmla="*/ 185 w 194"/>
                      <a:gd name="T47" fmla="*/ 91 h 296"/>
                      <a:gd name="T48" fmla="*/ 189 w 194"/>
                      <a:gd name="T49" fmla="*/ 89 h 296"/>
                      <a:gd name="T50" fmla="*/ 191 w 194"/>
                      <a:gd name="T51" fmla="*/ 86 h 296"/>
                      <a:gd name="T52" fmla="*/ 192 w 194"/>
                      <a:gd name="T53" fmla="*/ 83 h 296"/>
                      <a:gd name="T54" fmla="*/ 193 w 194"/>
                      <a:gd name="T55" fmla="*/ 78 h 296"/>
                      <a:gd name="T56" fmla="*/ 192 w 194"/>
                      <a:gd name="T57" fmla="*/ 74 h 296"/>
                      <a:gd name="T58" fmla="*/ 190 w 194"/>
                      <a:gd name="T59" fmla="*/ 70 h 296"/>
                      <a:gd name="T60" fmla="*/ 188 w 194"/>
                      <a:gd name="T61" fmla="*/ 68 h 296"/>
                      <a:gd name="T62" fmla="*/ 184 w 194"/>
                      <a:gd name="T63" fmla="*/ 65 h 296"/>
                      <a:gd name="T64" fmla="*/ 181 w 194"/>
                      <a:gd name="T65" fmla="*/ 64 h 296"/>
                      <a:gd name="T66" fmla="*/ 122 w 194"/>
                      <a:gd name="T67" fmla="*/ 64 h 296"/>
                      <a:gd name="T68" fmla="*/ 112 w 194"/>
                      <a:gd name="T69" fmla="*/ 42 h 296"/>
                      <a:gd name="T70" fmla="*/ 113 w 194"/>
                      <a:gd name="T71" fmla="*/ 37 h 296"/>
                      <a:gd name="T72" fmla="*/ 114 w 194"/>
                      <a:gd name="T73" fmla="*/ 30 h 296"/>
                      <a:gd name="T74" fmla="*/ 114 w 194"/>
                      <a:gd name="T75" fmla="*/ 24 h 296"/>
                      <a:gd name="T76" fmla="*/ 112 w 194"/>
                      <a:gd name="T77" fmla="*/ 19 h 296"/>
                      <a:gd name="T78" fmla="*/ 110 w 194"/>
                      <a:gd name="T79" fmla="*/ 15 h 296"/>
                      <a:gd name="T80" fmla="*/ 107 w 194"/>
                      <a:gd name="T81" fmla="*/ 10 h 296"/>
                      <a:gd name="T82" fmla="*/ 103 w 194"/>
                      <a:gd name="T83" fmla="*/ 7 h 296"/>
                      <a:gd name="T84" fmla="*/ 98 w 194"/>
                      <a:gd name="T85" fmla="*/ 3 h 296"/>
                      <a:gd name="T86" fmla="*/ 93 w 194"/>
                      <a:gd name="T87" fmla="*/ 1 h 296"/>
                      <a:gd name="T88" fmla="*/ 87 w 194"/>
                      <a:gd name="T89" fmla="*/ 0 h 296"/>
                      <a:gd name="T90" fmla="*/ 81 w 194"/>
                      <a:gd name="T91" fmla="*/ 0 h 296"/>
                      <a:gd name="T92" fmla="*/ 75 w 194"/>
                      <a:gd name="T93" fmla="*/ 1 h 296"/>
                      <a:gd name="T94" fmla="*/ 69 w 194"/>
                      <a:gd name="T95" fmla="*/ 3 h 296"/>
                      <a:gd name="T96" fmla="*/ 63 w 194"/>
                      <a:gd name="T97" fmla="*/ 6 h 296"/>
                      <a:gd name="T98" fmla="*/ 59 w 194"/>
                      <a:gd name="T99" fmla="*/ 11 h 296"/>
                      <a:gd name="T100" fmla="*/ 55 w 194"/>
                      <a:gd name="T101" fmla="*/ 17 h 296"/>
                      <a:gd name="T102" fmla="*/ 53 w 194"/>
                      <a:gd name="T103" fmla="*/ 23 h 29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w 194"/>
                      <a:gd name="T157" fmla="*/ 0 h 296"/>
                      <a:gd name="T158" fmla="*/ 194 w 194"/>
                      <a:gd name="T159" fmla="*/ 296 h 296"/>
                    </a:gdLst>
                    <a:ahLst/>
                    <a:cxnLst>
                      <a:cxn ang="T104">
                        <a:pos x="T0" y="T1"/>
                      </a:cxn>
                      <a:cxn ang="T105">
                        <a:pos x="T2" y="T3"/>
                      </a:cxn>
                      <a:cxn ang="T106">
                        <a:pos x="T4" y="T5"/>
                      </a:cxn>
                      <a:cxn ang="T107">
                        <a:pos x="T6" y="T7"/>
                      </a:cxn>
                      <a:cxn ang="T108">
                        <a:pos x="T8" y="T9"/>
                      </a:cxn>
                      <a:cxn ang="T109">
                        <a:pos x="T10" y="T11"/>
                      </a:cxn>
                      <a:cxn ang="T110">
                        <a:pos x="T12" y="T13"/>
                      </a:cxn>
                      <a:cxn ang="T111">
                        <a:pos x="T14" y="T15"/>
                      </a:cxn>
                      <a:cxn ang="T112">
                        <a:pos x="T16" y="T17"/>
                      </a:cxn>
                      <a:cxn ang="T113">
                        <a:pos x="T18" y="T19"/>
                      </a:cxn>
                      <a:cxn ang="T114">
                        <a:pos x="T20" y="T21"/>
                      </a:cxn>
                      <a:cxn ang="T115">
                        <a:pos x="T22" y="T23"/>
                      </a:cxn>
                      <a:cxn ang="T116">
                        <a:pos x="T24" y="T25"/>
                      </a:cxn>
                      <a:cxn ang="T117">
                        <a:pos x="T26" y="T27"/>
                      </a:cxn>
                      <a:cxn ang="T118">
                        <a:pos x="T28" y="T29"/>
                      </a:cxn>
                      <a:cxn ang="T119">
                        <a:pos x="T30" y="T31"/>
                      </a:cxn>
                      <a:cxn ang="T120">
                        <a:pos x="T32" y="T33"/>
                      </a:cxn>
                      <a:cxn ang="T121">
                        <a:pos x="T34" y="T35"/>
                      </a:cxn>
                      <a:cxn ang="T122">
                        <a:pos x="T36" y="T37"/>
                      </a:cxn>
                      <a:cxn ang="T123">
                        <a:pos x="T38" y="T39"/>
                      </a:cxn>
                      <a:cxn ang="T124">
                        <a:pos x="T40" y="T41"/>
                      </a:cxn>
                      <a:cxn ang="T125">
                        <a:pos x="T42" y="T43"/>
                      </a:cxn>
                      <a:cxn ang="T126">
                        <a:pos x="T44" y="T45"/>
                      </a:cxn>
                      <a:cxn ang="T127">
                        <a:pos x="T46" y="T47"/>
                      </a:cxn>
                      <a:cxn ang="T128">
                        <a:pos x="T48" y="T49"/>
                      </a:cxn>
                      <a:cxn ang="T129">
                        <a:pos x="T50" y="T51"/>
                      </a:cxn>
                      <a:cxn ang="T130">
                        <a:pos x="T52" y="T53"/>
                      </a:cxn>
                      <a:cxn ang="T131">
                        <a:pos x="T54" y="T55"/>
                      </a:cxn>
                      <a:cxn ang="T132">
                        <a:pos x="T56" y="T57"/>
                      </a:cxn>
                      <a:cxn ang="T133">
                        <a:pos x="T58" y="T59"/>
                      </a:cxn>
                      <a:cxn ang="T134">
                        <a:pos x="T60" y="T61"/>
                      </a:cxn>
                      <a:cxn ang="T135">
                        <a:pos x="T62" y="T63"/>
                      </a:cxn>
                      <a:cxn ang="T136">
                        <a:pos x="T64" y="T65"/>
                      </a:cxn>
                      <a:cxn ang="T137">
                        <a:pos x="T66" y="T67"/>
                      </a:cxn>
                      <a:cxn ang="T138">
                        <a:pos x="T68" y="T69"/>
                      </a:cxn>
                      <a:cxn ang="T139">
                        <a:pos x="T70" y="T71"/>
                      </a:cxn>
                      <a:cxn ang="T140">
                        <a:pos x="T72" y="T73"/>
                      </a:cxn>
                      <a:cxn ang="T141">
                        <a:pos x="T74" y="T75"/>
                      </a:cxn>
                      <a:cxn ang="T142">
                        <a:pos x="T76" y="T77"/>
                      </a:cxn>
                      <a:cxn ang="T143">
                        <a:pos x="T78" y="T79"/>
                      </a:cxn>
                      <a:cxn ang="T144">
                        <a:pos x="T80" y="T81"/>
                      </a:cxn>
                      <a:cxn ang="T145">
                        <a:pos x="T82" y="T83"/>
                      </a:cxn>
                      <a:cxn ang="T146">
                        <a:pos x="T84" y="T85"/>
                      </a:cxn>
                      <a:cxn ang="T147">
                        <a:pos x="T86" y="T87"/>
                      </a:cxn>
                      <a:cxn ang="T148">
                        <a:pos x="T88" y="T89"/>
                      </a:cxn>
                      <a:cxn ang="T149">
                        <a:pos x="T90" y="T91"/>
                      </a:cxn>
                      <a:cxn ang="T150">
                        <a:pos x="T92" y="T93"/>
                      </a:cxn>
                      <a:cxn ang="T151">
                        <a:pos x="T94" y="T95"/>
                      </a:cxn>
                      <a:cxn ang="T152">
                        <a:pos x="T96" y="T97"/>
                      </a:cxn>
                      <a:cxn ang="T153">
                        <a:pos x="T98" y="T99"/>
                      </a:cxn>
                      <a:cxn ang="T154">
                        <a:pos x="T100" y="T101"/>
                      </a:cxn>
                      <a:cxn ang="T155">
                        <a:pos x="T102" y="T103"/>
                      </a:cxn>
                    </a:cxnLst>
                    <a:rect l="T156" t="T157" r="T158" b="T159"/>
                    <a:pathLst>
                      <a:path w="194" h="296">
                        <a:moveTo>
                          <a:pt x="53" y="23"/>
                        </a:moveTo>
                        <a:lnTo>
                          <a:pt x="2" y="137"/>
                        </a:lnTo>
                        <a:lnTo>
                          <a:pt x="1" y="138"/>
                        </a:lnTo>
                        <a:lnTo>
                          <a:pt x="1" y="140"/>
                        </a:lnTo>
                        <a:lnTo>
                          <a:pt x="0" y="142"/>
                        </a:lnTo>
                        <a:lnTo>
                          <a:pt x="0" y="145"/>
                        </a:lnTo>
                        <a:lnTo>
                          <a:pt x="0" y="147"/>
                        </a:lnTo>
                        <a:lnTo>
                          <a:pt x="0" y="150"/>
                        </a:lnTo>
                        <a:lnTo>
                          <a:pt x="1" y="152"/>
                        </a:lnTo>
                        <a:lnTo>
                          <a:pt x="2" y="155"/>
                        </a:lnTo>
                        <a:lnTo>
                          <a:pt x="3" y="157"/>
                        </a:lnTo>
                        <a:lnTo>
                          <a:pt x="4" y="159"/>
                        </a:lnTo>
                        <a:lnTo>
                          <a:pt x="6" y="161"/>
                        </a:lnTo>
                        <a:lnTo>
                          <a:pt x="8" y="163"/>
                        </a:lnTo>
                        <a:lnTo>
                          <a:pt x="10" y="164"/>
                        </a:lnTo>
                        <a:lnTo>
                          <a:pt x="12" y="165"/>
                        </a:lnTo>
                        <a:lnTo>
                          <a:pt x="14" y="165"/>
                        </a:lnTo>
                        <a:lnTo>
                          <a:pt x="16" y="166"/>
                        </a:lnTo>
                        <a:lnTo>
                          <a:pt x="18" y="166"/>
                        </a:lnTo>
                        <a:lnTo>
                          <a:pt x="21" y="166"/>
                        </a:lnTo>
                        <a:lnTo>
                          <a:pt x="126" y="166"/>
                        </a:lnTo>
                        <a:lnTo>
                          <a:pt x="126" y="295"/>
                        </a:lnTo>
                        <a:lnTo>
                          <a:pt x="159" y="295"/>
                        </a:lnTo>
                        <a:lnTo>
                          <a:pt x="159" y="142"/>
                        </a:lnTo>
                        <a:lnTo>
                          <a:pt x="159" y="140"/>
                        </a:lnTo>
                        <a:lnTo>
                          <a:pt x="159" y="138"/>
                        </a:lnTo>
                        <a:lnTo>
                          <a:pt x="158" y="137"/>
                        </a:lnTo>
                        <a:lnTo>
                          <a:pt x="157" y="136"/>
                        </a:lnTo>
                        <a:lnTo>
                          <a:pt x="156" y="135"/>
                        </a:lnTo>
                        <a:lnTo>
                          <a:pt x="154" y="133"/>
                        </a:lnTo>
                        <a:lnTo>
                          <a:pt x="153" y="132"/>
                        </a:lnTo>
                        <a:lnTo>
                          <a:pt x="152" y="131"/>
                        </a:lnTo>
                        <a:lnTo>
                          <a:pt x="150" y="131"/>
                        </a:lnTo>
                        <a:lnTo>
                          <a:pt x="148" y="130"/>
                        </a:lnTo>
                        <a:lnTo>
                          <a:pt x="146" y="130"/>
                        </a:lnTo>
                        <a:lnTo>
                          <a:pt x="144" y="129"/>
                        </a:lnTo>
                        <a:lnTo>
                          <a:pt x="142" y="129"/>
                        </a:lnTo>
                        <a:lnTo>
                          <a:pt x="140" y="129"/>
                        </a:lnTo>
                        <a:lnTo>
                          <a:pt x="139" y="129"/>
                        </a:lnTo>
                        <a:lnTo>
                          <a:pt x="137" y="129"/>
                        </a:lnTo>
                        <a:lnTo>
                          <a:pt x="76" y="125"/>
                        </a:lnTo>
                        <a:lnTo>
                          <a:pt x="93" y="75"/>
                        </a:lnTo>
                        <a:lnTo>
                          <a:pt x="105" y="93"/>
                        </a:lnTo>
                        <a:lnTo>
                          <a:pt x="179" y="93"/>
                        </a:lnTo>
                        <a:lnTo>
                          <a:pt x="181" y="92"/>
                        </a:lnTo>
                        <a:lnTo>
                          <a:pt x="183" y="92"/>
                        </a:lnTo>
                        <a:lnTo>
                          <a:pt x="184" y="91"/>
                        </a:lnTo>
                        <a:lnTo>
                          <a:pt x="185" y="91"/>
                        </a:lnTo>
                        <a:lnTo>
                          <a:pt x="187" y="90"/>
                        </a:lnTo>
                        <a:lnTo>
                          <a:pt x="189" y="89"/>
                        </a:lnTo>
                        <a:lnTo>
                          <a:pt x="190" y="87"/>
                        </a:lnTo>
                        <a:lnTo>
                          <a:pt x="191" y="86"/>
                        </a:lnTo>
                        <a:lnTo>
                          <a:pt x="192" y="84"/>
                        </a:lnTo>
                        <a:lnTo>
                          <a:pt x="192" y="83"/>
                        </a:lnTo>
                        <a:lnTo>
                          <a:pt x="193" y="81"/>
                        </a:lnTo>
                        <a:lnTo>
                          <a:pt x="193" y="78"/>
                        </a:lnTo>
                        <a:lnTo>
                          <a:pt x="193" y="76"/>
                        </a:lnTo>
                        <a:lnTo>
                          <a:pt x="192" y="74"/>
                        </a:lnTo>
                        <a:lnTo>
                          <a:pt x="191" y="72"/>
                        </a:lnTo>
                        <a:lnTo>
                          <a:pt x="190" y="70"/>
                        </a:lnTo>
                        <a:lnTo>
                          <a:pt x="189" y="69"/>
                        </a:lnTo>
                        <a:lnTo>
                          <a:pt x="188" y="68"/>
                        </a:lnTo>
                        <a:lnTo>
                          <a:pt x="186" y="66"/>
                        </a:lnTo>
                        <a:lnTo>
                          <a:pt x="184" y="65"/>
                        </a:lnTo>
                        <a:lnTo>
                          <a:pt x="184" y="64"/>
                        </a:lnTo>
                        <a:lnTo>
                          <a:pt x="181" y="64"/>
                        </a:lnTo>
                        <a:lnTo>
                          <a:pt x="179" y="64"/>
                        </a:lnTo>
                        <a:lnTo>
                          <a:pt x="122" y="64"/>
                        </a:lnTo>
                        <a:lnTo>
                          <a:pt x="110" y="44"/>
                        </a:lnTo>
                        <a:lnTo>
                          <a:pt x="112" y="42"/>
                        </a:lnTo>
                        <a:lnTo>
                          <a:pt x="113" y="39"/>
                        </a:lnTo>
                        <a:lnTo>
                          <a:pt x="113" y="37"/>
                        </a:lnTo>
                        <a:lnTo>
                          <a:pt x="114" y="34"/>
                        </a:lnTo>
                        <a:lnTo>
                          <a:pt x="114" y="30"/>
                        </a:lnTo>
                        <a:lnTo>
                          <a:pt x="114" y="28"/>
                        </a:lnTo>
                        <a:lnTo>
                          <a:pt x="114" y="24"/>
                        </a:lnTo>
                        <a:lnTo>
                          <a:pt x="113" y="22"/>
                        </a:lnTo>
                        <a:lnTo>
                          <a:pt x="112" y="19"/>
                        </a:lnTo>
                        <a:lnTo>
                          <a:pt x="111" y="17"/>
                        </a:lnTo>
                        <a:lnTo>
                          <a:pt x="110" y="15"/>
                        </a:lnTo>
                        <a:lnTo>
                          <a:pt x="109" y="13"/>
                        </a:lnTo>
                        <a:lnTo>
                          <a:pt x="107" y="10"/>
                        </a:lnTo>
                        <a:lnTo>
                          <a:pt x="105" y="9"/>
                        </a:lnTo>
                        <a:lnTo>
                          <a:pt x="103" y="7"/>
                        </a:lnTo>
                        <a:lnTo>
                          <a:pt x="101" y="5"/>
                        </a:lnTo>
                        <a:lnTo>
                          <a:pt x="98" y="3"/>
                        </a:lnTo>
                        <a:lnTo>
                          <a:pt x="96" y="3"/>
                        </a:lnTo>
                        <a:lnTo>
                          <a:pt x="93" y="1"/>
                        </a:lnTo>
                        <a:lnTo>
                          <a:pt x="90" y="1"/>
                        </a:lnTo>
                        <a:lnTo>
                          <a:pt x="87" y="0"/>
                        </a:lnTo>
                        <a:lnTo>
                          <a:pt x="84" y="0"/>
                        </a:lnTo>
                        <a:lnTo>
                          <a:pt x="81" y="0"/>
                        </a:lnTo>
                        <a:lnTo>
                          <a:pt x="78" y="0"/>
                        </a:lnTo>
                        <a:lnTo>
                          <a:pt x="75" y="1"/>
                        </a:lnTo>
                        <a:lnTo>
                          <a:pt x="72" y="2"/>
                        </a:lnTo>
                        <a:lnTo>
                          <a:pt x="69" y="3"/>
                        </a:lnTo>
                        <a:lnTo>
                          <a:pt x="66" y="4"/>
                        </a:lnTo>
                        <a:lnTo>
                          <a:pt x="63" y="6"/>
                        </a:lnTo>
                        <a:lnTo>
                          <a:pt x="61" y="9"/>
                        </a:lnTo>
                        <a:lnTo>
                          <a:pt x="59" y="11"/>
                        </a:lnTo>
                        <a:lnTo>
                          <a:pt x="57" y="13"/>
                        </a:lnTo>
                        <a:lnTo>
                          <a:pt x="55" y="17"/>
                        </a:lnTo>
                        <a:lnTo>
                          <a:pt x="53" y="19"/>
                        </a:lnTo>
                        <a:lnTo>
                          <a:pt x="53" y="23"/>
                        </a:lnTo>
                      </a:path>
                    </a:pathLst>
                  </a:custGeom>
                  <a:solidFill>
                    <a:srgbClr val="FC0128"/>
                  </a:solid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4388" name="Group 65"/>
              <p:cNvGrpSpPr>
                <a:grpSpLocks/>
              </p:cNvGrpSpPr>
              <p:nvPr/>
            </p:nvGrpSpPr>
            <p:grpSpPr bwMode="auto">
              <a:xfrm>
                <a:off x="1952" y="2796"/>
                <a:ext cx="967" cy="448"/>
                <a:chOff x="1952" y="2796"/>
                <a:chExt cx="967" cy="448"/>
              </a:xfrm>
            </p:grpSpPr>
            <p:grpSp>
              <p:nvGrpSpPr>
                <p:cNvPr id="14408" name="Group 66"/>
                <p:cNvGrpSpPr>
                  <a:grpSpLocks/>
                </p:cNvGrpSpPr>
                <p:nvPr/>
              </p:nvGrpSpPr>
              <p:grpSpPr bwMode="auto">
                <a:xfrm>
                  <a:off x="1952" y="2796"/>
                  <a:ext cx="305" cy="448"/>
                  <a:chOff x="1952" y="2796"/>
                  <a:chExt cx="305" cy="448"/>
                </a:xfrm>
              </p:grpSpPr>
              <p:grpSp>
                <p:nvGrpSpPr>
                  <p:cNvPr id="14422" name="Group 67"/>
                  <p:cNvGrpSpPr>
                    <a:grpSpLocks/>
                  </p:cNvGrpSpPr>
                  <p:nvPr/>
                </p:nvGrpSpPr>
                <p:grpSpPr bwMode="auto">
                  <a:xfrm>
                    <a:off x="1952" y="2796"/>
                    <a:ext cx="305" cy="448"/>
                    <a:chOff x="1952" y="2796"/>
                    <a:chExt cx="305" cy="448"/>
                  </a:xfrm>
                </p:grpSpPr>
                <p:sp>
                  <p:nvSpPr>
                    <p:cNvPr id="14424" name="AutoShape 6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52" y="2867"/>
                      <a:ext cx="305" cy="377"/>
                    </a:xfrm>
                    <a:prstGeom prst="cube">
                      <a:avLst>
                        <a:gd name="adj" fmla="val 24995"/>
                      </a:avLst>
                    </a:prstGeom>
                    <a:solidFill>
                      <a:srgbClr val="F6BF69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25" name="AutoShape 6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22" y="2796"/>
                      <a:ext cx="235" cy="78"/>
                    </a:xfrm>
                    <a:prstGeom prst="cube">
                      <a:avLst>
                        <a:gd name="adj" fmla="val 24995"/>
                      </a:avLst>
                    </a:prstGeom>
                    <a:solidFill>
                      <a:srgbClr val="F6BF69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4423" name="AutoShape 70"/>
                  <p:cNvSpPr>
                    <a:spLocks noChangeArrowheads="1"/>
                  </p:cNvSpPr>
                  <p:nvPr/>
                </p:nvSpPr>
                <p:spPr bwMode="auto">
                  <a:xfrm>
                    <a:off x="2014" y="2900"/>
                    <a:ext cx="158" cy="27"/>
                  </a:xfrm>
                  <a:prstGeom prst="parallelogram">
                    <a:avLst>
                      <a:gd name="adj" fmla="val 146269"/>
                    </a:avLst>
                  </a:prstGeom>
                  <a:solidFill>
                    <a:srgbClr val="F6BF69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4409" name="Group 71"/>
                <p:cNvGrpSpPr>
                  <a:grpSpLocks/>
                </p:cNvGrpSpPr>
                <p:nvPr/>
              </p:nvGrpSpPr>
              <p:grpSpPr bwMode="auto">
                <a:xfrm>
                  <a:off x="2253" y="2796"/>
                  <a:ext cx="378" cy="448"/>
                  <a:chOff x="2253" y="2796"/>
                  <a:chExt cx="378" cy="448"/>
                </a:xfrm>
              </p:grpSpPr>
              <p:grpSp>
                <p:nvGrpSpPr>
                  <p:cNvPr id="14417" name="Group 72"/>
                  <p:cNvGrpSpPr>
                    <a:grpSpLocks/>
                  </p:cNvGrpSpPr>
                  <p:nvPr/>
                </p:nvGrpSpPr>
                <p:grpSpPr bwMode="auto">
                  <a:xfrm>
                    <a:off x="2253" y="2796"/>
                    <a:ext cx="378" cy="448"/>
                    <a:chOff x="2253" y="2796"/>
                    <a:chExt cx="378" cy="448"/>
                  </a:xfrm>
                </p:grpSpPr>
                <p:sp>
                  <p:nvSpPr>
                    <p:cNvPr id="14420" name="AutoShape 7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53" y="2867"/>
                      <a:ext cx="378" cy="377"/>
                    </a:xfrm>
                    <a:prstGeom prst="cube">
                      <a:avLst>
                        <a:gd name="adj" fmla="val 24995"/>
                      </a:avLst>
                    </a:prstGeom>
                    <a:solidFill>
                      <a:srgbClr val="A2C1FE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21" name="AutoShape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39" y="2796"/>
                      <a:ext cx="292" cy="78"/>
                    </a:xfrm>
                    <a:prstGeom prst="cube">
                      <a:avLst>
                        <a:gd name="adj" fmla="val 24995"/>
                      </a:avLst>
                    </a:prstGeom>
                    <a:solidFill>
                      <a:srgbClr val="A2C1FE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4418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2368" y="2832"/>
                    <a:ext cx="49" cy="27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19" name="AutoShape 76"/>
                  <p:cNvSpPr>
                    <a:spLocks noChangeArrowheads="1"/>
                  </p:cNvSpPr>
                  <p:nvPr/>
                </p:nvSpPr>
                <p:spPr bwMode="auto">
                  <a:xfrm>
                    <a:off x="2300" y="3042"/>
                    <a:ext cx="198" cy="84"/>
                  </a:xfrm>
                  <a:prstGeom prst="octagon">
                    <a:avLst>
                      <a:gd name="adj" fmla="val 29282"/>
                    </a:avLst>
                  </a:prstGeom>
                  <a:solidFill>
                    <a:srgbClr val="A2C1FE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4410" name="Freeform 77"/>
                <p:cNvSpPr>
                  <a:spLocks/>
                </p:cNvSpPr>
                <p:nvPr/>
              </p:nvSpPr>
              <p:spPr bwMode="auto">
                <a:xfrm>
                  <a:off x="2817" y="3025"/>
                  <a:ext cx="86" cy="192"/>
                </a:xfrm>
                <a:custGeom>
                  <a:avLst/>
                  <a:gdLst>
                    <a:gd name="T0" fmla="*/ 62 w 86"/>
                    <a:gd name="T1" fmla="*/ 0 h 192"/>
                    <a:gd name="T2" fmla="*/ 85 w 86"/>
                    <a:gd name="T3" fmla="*/ 0 h 192"/>
                    <a:gd name="T4" fmla="*/ 23 w 86"/>
                    <a:gd name="T5" fmla="*/ 191 h 192"/>
                    <a:gd name="T6" fmla="*/ 0 w 86"/>
                    <a:gd name="T7" fmla="*/ 191 h 192"/>
                    <a:gd name="T8" fmla="*/ 62 w 86"/>
                    <a:gd name="T9" fmla="*/ 0 h 1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6"/>
                    <a:gd name="T16" fmla="*/ 0 h 192"/>
                    <a:gd name="T17" fmla="*/ 86 w 86"/>
                    <a:gd name="T18" fmla="*/ 192 h 1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6" h="192">
                      <a:moveTo>
                        <a:pt x="62" y="0"/>
                      </a:moveTo>
                      <a:lnTo>
                        <a:pt x="85" y="0"/>
                      </a:lnTo>
                      <a:lnTo>
                        <a:pt x="23" y="191"/>
                      </a:lnTo>
                      <a:lnTo>
                        <a:pt x="0" y="191"/>
                      </a:lnTo>
                      <a:lnTo>
                        <a:pt x="62" y="0"/>
                      </a:lnTo>
                    </a:path>
                  </a:pathLst>
                </a:custGeom>
                <a:solidFill>
                  <a:srgbClr val="FC0128"/>
                </a:soli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411" name="Rectangle 78"/>
                <p:cNvSpPr>
                  <a:spLocks noChangeArrowheads="1"/>
                </p:cNvSpPr>
                <p:nvPr/>
              </p:nvSpPr>
              <p:spPr bwMode="auto">
                <a:xfrm>
                  <a:off x="2813" y="3025"/>
                  <a:ext cx="106" cy="16"/>
                </a:xfrm>
                <a:prstGeom prst="rect">
                  <a:avLst/>
                </a:prstGeom>
                <a:solidFill>
                  <a:srgbClr val="FC0128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412" name="Rectangle 79"/>
                <p:cNvSpPr>
                  <a:spLocks noChangeArrowheads="1"/>
                </p:cNvSpPr>
                <p:nvPr/>
              </p:nvSpPr>
              <p:spPr bwMode="auto">
                <a:xfrm>
                  <a:off x="2820" y="3106"/>
                  <a:ext cx="82" cy="16"/>
                </a:xfrm>
                <a:prstGeom prst="rect">
                  <a:avLst/>
                </a:prstGeom>
                <a:solidFill>
                  <a:srgbClr val="FC0128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413" name="Rectangle 80"/>
                <p:cNvSpPr>
                  <a:spLocks noChangeArrowheads="1"/>
                </p:cNvSpPr>
                <p:nvPr/>
              </p:nvSpPr>
              <p:spPr bwMode="auto">
                <a:xfrm>
                  <a:off x="2637" y="3106"/>
                  <a:ext cx="103" cy="11"/>
                </a:xfrm>
                <a:prstGeom prst="rect">
                  <a:avLst/>
                </a:prstGeom>
                <a:solidFill>
                  <a:srgbClr val="FC0128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4414" name="Group 81"/>
                <p:cNvGrpSpPr>
                  <a:grpSpLocks/>
                </p:cNvGrpSpPr>
                <p:nvPr/>
              </p:nvGrpSpPr>
              <p:grpSpPr bwMode="auto">
                <a:xfrm>
                  <a:off x="2635" y="2853"/>
                  <a:ext cx="194" cy="364"/>
                  <a:chOff x="2635" y="2853"/>
                  <a:chExt cx="194" cy="364"/>
                </a:xfrm>
              </p:grpSpPr>
              <p:sp>
                <p:nvSpPr>
                  <p:cNvPr id="14415" name="Oval 82"/>
                  <p:cNvSpPr>
                    <a:spLocks noChangeArrowheads="1"/>
                  </p:cNvSpPr>
                  <p:nvPr/>
                </p:nvSpPr>
                <p:spPr bwMode="auto">
                  <a:xfrm>
                    <a:off x="2711" y="2853"/>
                    <a:ext cx="48" cy="48"/>
                  </a:xfrm>
                  <a:prstGeom prst="ellipse">
                    <a:avLst/>
                  </a:prstGeom>
                  <a:solidFill>
                    <a:srgbClr val="FC0128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16" name="Freeform 83"/>
                  <p:cNvSpPr>
                    <a:spLocks/>
                  </p:cNvSpPr>
                  <p:nvPr/>
                </p:nvSpPr>
                <p:spPr bwMode="auto">
                  <a:xfrm>
                    <a:off x="2635" y="2921"/>
                    <a:ext cx="194" cy="296"/>
                  </a:xfrm>
                  <a:custGeom>
                    <a:avLst/>
                    <a:gdLst>
                      <a:gd name="T0" fmla="*/ 2 w 194"/>
                      <a:gd name="T1" fmla="*/ 137 h 296"/>
                      <a:gd name="T2" fmla="*/ 1 w 194"/>
                      <a:gd name="T3" fmla="*/ 140 h 296"/>
                      <a:gd name="T4" fmla="*/ 0 w 194"/>
                      <a:gd name="T5" fmla="*/ 145 h 296"/>
                      <a:gd name="T6" fmla="*/ 0 w 194"/>
                      <a:gd name="T7" fmla="*/ 150 h 296"/>
                      <a:gd name="T8" fmla="*/ 2 w 194"/>
                      <a:gd name="T9" fmla="*/ 155 h 296"/>
                      <a:gd name="T10" fmla="*/ 4 w 194"/>
                      <a:gd name="T11" fmla="*/ 159 h 296"/>
                      <a:gd name="T12" fmla="*/ 8 w 194"/>
                      <a:gd name="T13" fmla="*/ 163 h 296"/>
                      <a:gd name="T14" fmla="*/ 12 w 194"/>
                      <a:gd name="T15" fmla="*/ 165 h 296"/>
                      <a:gd name="T16" fmla="*/ 16 w 194"/>
                      <a:gd name="T17" fmla="*/ 166 h 296"/>
                      <a:gd name="T18" fmla="*/ 21 w 194"/>
                      <a:gd name="T19" fmla="*/ 166 h 296"/>
                      <a:gd name="T20" fmla="*/ 126 w 194"/>
                      <a:gd name="T21" fmla="*/ 295 h 296"/>
                      <a:gd name="T22" fmla="*/ 159 w 194"/>
                      <a:gd name="T23" fmla="*/ 142 h 296"/>
                      <a:gd name="T24" fmla="*/ 159 w 194"/>
                      <a:gd name="T25" fmla="*/ 138 h 296"/>
                      <a:gd name="T26" fmla="*/ 157 w 194"/>
                      <a:gd name="T27" fmla="*/ 136 h 296"/>
                      <a:gd name="T28" fmla="*/ 154 w 194"/>
                      <a:gd name="T29" fmla="*/ 133 h 296"/>
                      <a:gd name="T30" fmla="*/ 152 w 194"/>
                      <a:gd name="T31" fmla="*/ 131 h 296"/>
                      <a:gd name="T32" fmla="*/ 148 w 194"/>
                      <a:gd name="T33" fmla="*/ 130 h 296"/>
                      <a:gd name="T34" fmla="*/ 144 w 194"/>
                      <a:gd name="T35" fmla="*/ 129 h 296"/>
                      <a:gd name="T36" fmla="*/ 140 w 194"/>
                      <a:gd name="T37" fmla="*/ 129 h 296"/>
                      <a:gd name="T38" fmla="*/ 137 w 194"/>
                      <a:gd name="T39" fmla="*/ 129 h 296"/>
                      <a:gd name="T40" fmla="*/ 93 w 194"/>
                      <a:gd name="T41" fmla="*/ 75 h 296"/>
                      <a:gd name="T42" fmla="*/ 179 w 194"/>
                      <a:gd name="T43" fmla="*/ 93 h 296"/>
                      <a:gd name="T44" fmla="*/ 183 w 194"/>
                      <a:gd name="T45" fmla="*/ 92 h 296"/>
                      <a:gd name="T46" fmla="*/ 185 w 194"/>
                      <a:gd name="T47" fmla="*/ 91 h 296"/>
                      <a:gd name="T48" fmla="*/ 189 w 194"/>
                      <a:gd name="T49" fmla="*/ 89 h 296"/>
                      <a:gd name="T50" fmla="*/ 191 w 194"/>
                      <a:gd name="T51" fmla="*/ 86 h 296"/>
                      <a:gd name="T52" fmla="*/ 192 w 194"/>
                      <a:gd name="T53" fmla="*/ 83 h 296"/>
                      <a:gd name="T54" fmla="*/ 193 w 194"/>
                      <a:gd name="T55" fmla="*/ 78 h 296"/>
                      <a:gd name="T56" fmla="*/ 192 w 194"/>
                      <a:gd name="T57" fmla="*/ 74 h 296"/>
                      <a:gd name="T58" fmla="*/ 190 w 194"/>
                      <a:gd name="T59" fmla="*/ 70 h 296"/>
                      <a:gd name="T60" fmla="*/ 188 w 194"/>
                      <a:gd name="T61" fmla="*/ 68 h 296"/>
                      <a:gd name="T62" fmla="*/ 184 w 194"/>
                      <a:gd name="T63" fmla="*/ 65 h 296"/>
                      <a:gd name="T64" fmla="*/ 181 w 194"/>
                      <a:gd name="T65" fmla="*/ 64 h 296"/>
                      <a:gd name="T66" fmla="*/ 122 w 194"/>
                      <a:gd name="T67" fmla="*/ 64 h 296"/>
                      <a:gd name="T68" fmla="*/ 112 w 194"/>
                      <a:gd name="T69" fmla="*/ 42 h 296"/>
                      <a:gd name="T70" fmla="*/ 113 w 194"/>
                      <a:gd name="T71" fmla="*/ 37 h 296"/>
                      <a:gd name="T72" fmla="*/ 114 w 194"/>
                      <a:gd name="T73" fmla="*/ 30 h 296"/>
                      <a:gd name="T74" fmla="*/ 114 w 194"/>
                      <a:gd name="T75" fmla="*/ 24 h 296"/>
                      <a:gd name="T76" fmla="*/ 112 w 194"/>
                      <a:gd name="T77" fmla="*/ 19 h 296"/>
                      <a:gd name="T78" fmla="*/ 110 w 194"/>
                      <a:gd name="T79" fmla="*/ 15 h 296"/>
                      <a:gd name="T80" fmla="*/ 107 w 194"/>
                      <a:gd name="T81" fmla="*/ 10 h 296"/>
                      <a:gd name="T82" fmla="*/ 103 w 194"/>
                      <a:gd name="T83" fmla="*/ 7 h 296"/>
                      <a:gd name="T84" fmla="*/ 98 w 194"/>
                      <a:gd name="T85" fmla="*/ 3 h 296"/>
                      <a:gd name="T86" fmla="*/ 93 w 194"/>
                      <a:gd name="T87" fmla="*/ 1 h 296"/>
                      <a:gd name="T88" fmla="*/ 87 w 194"/>
                      <a:gd name="T89" fmla="*/ 0 h 296"/>
                      <a:gd name="T90" fmla="*/ 81 w 194"/>
                      <a:gd name="T91" fmla="*/ 0 h 296"/>
                      <a:gd name="T92" fmla="*/ 75 w 194"/>
                      <a:gd name="T93" fmla="*/ 1 h 296"/>
                      <a:gd name="T94" fmla="*/ 69 w 194"/>
                      <a:gd name="T95" fmla="*/ 3 h 296"/>
                      <a:gd name="T96" fmla="*/ 63 w 194"/>
                      <a:gd name="T97" fmla="*/ 6 h 296"/>
                      <a:gd name="T98" fmla="*/ 59 w 194"/>
                      <a:gd name="T99" fmla="*/ 11 h 296"/>
                      <a:gd name="T100" fmla="*/ 55 w 194"/>
                      <a:gd name="T101" fmla="*/ 17 h 296"/>
                      <a:gd name="T102" fmla="*/ 53 w 194"/>
                      <a:gd name="T103" fmla="*/ 23 h 29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w 194"/>
                      <a:gd name="T157" fmla="*/ 0 h 296"/>
                      <a:gd name="T158" fmla="*/ 194 w 194"/>
                      <a:gd name="T159" fmla="*/ 296 h 296"/>
                    </a:gdLst>
                    <a:ahLst/>
                    <a:cxnLst>
                      <a:cxn ang="T104">
                        <a:pos x="T0" y="T1"/>
                      </a:cxn>
                      <a:cxn ang="T105">
                        <a:pos x="T2" y="T3"/>
                      </a:cxn>
                      <a:cxn ang="T106">
                        <a:pos x="T4" y="T5"/>
                      </a:cxn>
                      <a:cxn ang="T107">
                        <a:pos x="T6" y="T7"/>
                      </a:cxn>
                      <a:cxn ang="T108">
                        <a:pos x="T8" y="T9"/>
                      </a:cxn>
                      <a:cxn ang="T109">
                        <a:pos x="T10" y="T11"/>
                      </a:cxn>
                      <a:cxn ang="T110">
                        <a:pos x="T12" y="T13"/>
                      </a:cxn>
                      <a:cxn ang="T111">
                        <a:pos x="T14" y="T15"/>
                      </a:cxn>
                      <a:cxn ang="T112">
                        <a:pos x="T16" y="T17"/>
                      </a:cxn>
                      <a:cxn ang="T113">
                        <a:pos x="T18" y="T19"/>
                      </a:cxn>
                      <a:cxn ang="T114">
                        <a:pos x="T20" y="T21"/>
                      </a:cxn>
                      <a:cxn ang="T115">
                        <a:pos x="T22" y="T23"/>
                      </a:cxn>
                      <a:cxn ang="T116">
                        <a:pos x="T24" y="T25"/>
                      </a:cxn>
                      <a:cxn ang="T117">
                        <a:pos x="T26" y="T27"/>
                      </a:cxn>
                      <a:cxn ang="T118">
                        <a:pos x="T28" y="T29"/>
                      </a:cxn>
                      <a:cxn ang="T119">
                        <a:pos x="T30" y="T31"/>
                      </a:cxn>
                      <a:cxn ang="T120">
                        <a:pos x="T32" y="T33"/>
                      </a:cxn>
                      <a:cxn ang="T121">
                        <a:pos x="T34" y="T35"/>
                      </a:cxn>
                      <a:cxn ang="T122">
                        <a:pos x="T36" y="T37"/>
                      </a:cxn>
                      <a:cxn ang="T123">
                        <a:pos x="T38" y="T39"/>
                      </a:cxn>
                      <a:cxn ang="T124">
                        <a:pos x="T40" y="T41"/>
                      </a:cxn>
                      <a:cxn ang="T125">
                        <a:pos x="T42" y="T43"/>
                      </a:cxn>
                      <a:cxn ang="T126">
                        <a:pos x="T44" y="T45"/>
                      </a:cxn>
                      <a:cxn ang="T127">
                        <a:pos x="T46" y="T47"/>
                      </a:cxn>
                      <a:cxn ang="T128">
                        <a:pos x="T48" y="T49"/>
                      </a:cxn>
                      <a:cxn ang="T129">
                        <a:pos x="T50" y="T51"/>
                      </a:cxn>
                      <a:cxn ang="T130">
                        <a:pos x="T52" y="T53"/>
                      </a:cxn>
                      <a:cxn ang="T131">
                        <a:pos x="T54" y="T55"/>
                      </a:cxn>
                      <a:cxn ang="T132">
                        <a:pos x="T56" y="T57"/>
                      </a:cxn>
                      <a:cxn ang="T133">
                        <a:pos x="T58" y="T59"/>
                      </a:cxn>
                      <a:cxn ang="T134">
                        <a:pos x="T60" y="T61"/>
                      </a:cxn>
                      <a:cxn ang="T135">
                        <a:pos x="T62" y="T63"/>
                      </a:cxn>
                      <a:cxn ang="T136">
                        <a:pos x="T64" y="T65"/>
                      </a:cxn>
                      <a:cxn ang="T137">
                        <a:pos x="T66" y="T67"/>
                      </a:cxn>
                      <a:cxn ang="T138">
                        <a:pos x="T68" y="T69"/>
                      </a:cxn>
                      <a:cxn ang="T139">
                        <a:pos x="T70" y="T71"/>
                      </a:cxn>
                      <a:cxn ang="T140">
                        <a:pos x="T72" y="T73"/>
                      </a:cxn>
                      <a:cxn ang="T141">
                        <a:pos x="T74" y="T75"/>
                      </a:cxn>
                      <a:cxn ang="T142">
                        <a:pos x="T76" y="T77"/>
                      </a:cxn>
                      <a:cxn ang="T143">
                        <a:pos x="T78" y="T79"/>
                      </a:cxn>
                      <a:cxn ang="T144">
                        <a:pos x="T80" y="T81"/>
                      </a:cxn>
                      <a:cxn ang="T145">
                        <a:pos x="T82" y="T83"/>
                      </a:cxn>
                      <a:cxn ang="T146">
                        <a:pos x="T84" y="T85"/>
                      </a:cxn>
                      <a:cxn ang="T147">
                        <a:pos x="T86" y="T87"/>
                      </a:cxn>
                      <a:cxn ang="T148">
                        <a:pos x="T88" y="T89"/>
                      </a:cxn>
                      <a:cxn ang="T149">
                        <a:pos x="T90" y="T91"/>
                      </a:cxn>
                      <a:cxn ang="T150">
                        <a:pos x="T92" y="T93"/>
                      </a:cxn>
                      <a:cxn ang="T151">
                        <a:pos x="T94" y="T95"/>
                      </a:cxn>
                      <a:cxn ang="T152">
                        <a:pos x="T96" y="T97"/>
                      </a:cxn>
                      <a:cxn ang="T153">
                        <a:pos x="T98" y="T99"/>
                      </a:cxn>
                      <a:cxn ang="T154">
                        <a:pos x="T100" y="T101"/>
                      </a:cxn>
                      <a:cxn ang="T155">
                        <a:pos x="T102" y="T103"/>
                      </a:cxn>
                    </a:cxnLst>
                    <a:rect l="T156" t="T157" r="T158" b="T159"/>
                    <a:pathLst>
                      <a:path w="194" h="296">
                        <a:moveTo>
                          <a:pt x="53" y="23"/>
                        </a:moveTo>
                        <a:lnTo>
                          <a:pt x="2" y="137"/>
                        </a:lnTo>
                        <a:lnTo>
                          <a:pt x="1" y="138"/>
                        </a:lnTo>
                        <a:lnTo>
                          <a:pt x="1" y="140"/>
                        </a:lnTo>
                        <a:lnTo>
                          <a:pt x="0" y="142"/>
                        </a:lnTo>
                        <a:lnTo>
                          <a:pt x="0" y="145"/>
                        </a:lnTo>
                        <a:lnTo>
                          <a:pt x="0" y="147"/>
                        </a:lnTo>
                        <a:lnTo>
                          <a:pt x="0" y="150"/>
                        </a:lnTo>
                        <a:lnTo>
                          <a:pt x="1" y="152"/>
                        </a:lnTo>
                        <a:lnTo>
                          <a:pt x="2" y="155"/>
                        </a:lnTo>
                        <a:lnTo>
                          <a:pt x="3" y="157"/>
                        </a:lnTo>
                        <a:lnTo>
                          <a:pt x="4" y="159"/>
                        </a:lnTo>
                        <a:lnTo>
                          <a:pt x="6" y="161"/>
                        </a:lnTo>
                        <a:lnTo>
                          <a:pt x="8" y="163"/>
                        </a:lnTo>
                        <a:lnTo>
                          <a:pt x="10" y="164"/>
                        </a:lnTo>
                        <a:lnTo>
                          <a:pt x="12" y="165"/>
                        </a:lnTo>
                        <a:lnTo>
                          <a:pt x="14" y="165"/>
                        </a:lnTo>
                        <a:lnTo>
                          <a:pt x="16" y="166"/>
                        </a:lnTo>
                        <a:lnTo>
                          <a:pt x="18" y="166"/>
                        </a:lnTo>
                        <a:lnTo>
                          <a:pt x="21" y="166"/>
                        </a:lnTo>
                        <a:lnTo>
                          <a:pt x="126" y="166"/>
                        </a:lnTo>
                        <a:lnTo>
                          <a:pt x="126" y="295"/>
                        </a:lnTo>
                        <a:lnTo>
                          <a:pt x="159" y="295"/>
                        </a:lnTo>
                        <a:lnTo>
                          <a:pt x="159" y="142"/>
                        </a:lnTo>
                        <a:lnTo>
                          <a:pt x="159" y="140"/>
                        </a:lnTo>
                        <a:lnTo>
                          <a:pt x="159" y="138"/>
                        </a:lnTo>
                        <a:lnTo>
                          <a:pt x="158" y="137"/>
                        </a:lnTo>
                        <a:lnTo>
                          <a:pt x="157" y="136"/>
                        </a:lnTo>
                        <a:lnTo>
                          <a:pt x="156" y="135"/>
                        </a:lnTo>
                        <a:lnTo>
                          <a:pt x="154" y="133"/>
                        </a:lnTo>
                        <a:lnTo>
                          <a:pt x="153" y="132"/>
                        </a:lnTo>
                        <a:lnTo>
                          <a:pt x="152" y="131"/>
                        </a:lnTo>
                        <a:lnTo>
                          <a:pt x="150" y="131"/>
                        </a:lnTo>
                        <a:lnTo>
                          <a:pt x="148" y="130"/>
                        </a:lnTo>
                        <a:lnTo>
                          <a:pt x="146" y="130"/>
                        </a:lnTo>
                        <a:lnTo>
                          <a:pt x="144" y="129"/>
                        </a:lnTo>
                        <a:lnTo>
                          <a:pt x="142" y="129"/>
                        </a:lnTo>
                        <a:lnTo>
                          <a:pt x="140" y="129"/>
                        </a:lnTo>
                        <a:lnTo>
                          <a:pt x="139" y="129"/>
                        </a:lnTo>
                        <a:lnTo>
                          <a:pt x="137" y="129"/>
                        </a:lnTo>
                        <a:lnTo>
                          <a:pt x="76" y="125"/>
                        </a:lnTo>
                        <a:lnTo>
                          <a:pt x="93" y="75"/>
                        </a:lnTo>
                        <a:lnTo>
                          <a:pt x="105" y="93"/>
                        </a:lnTo>
                        <a:lnTo>
                          <a:pt x="179" y="93"/>
                        </a:lnTo>
                        <a:lnTo>
                          <a:pt x="181" y="92"/>
                        </a:lnTo>
                        <a:lnTo>
                          <a:pt x="183" y="92"/>
                        </a:lnTo>
                        <a:lnTo>
                          <a:pt x="184" y="91"/>
                        </a:lnTo>
                        <a:lnTo>
                          <a:pt x="185" y="91"/>
                        </a:lnTo>
                        <a:lnTo>
                          <a:pt x="187" y="90"/>
                        </a:lnTo>
                        <a:lnTo>
                          <a:pt x="189" y="89"/>
                        </a:lnTo>
                        <a:lnTo>
                          <a:pt x="190" y="87"/>
                        </a:lnTo>
                        <a:lnTo>
                          <a:pt x="191" y="86"/>
                        </a:lnTo>
                        <a:lnTo>
                          <a:pt x="192" y="84"/>
                        </a:lnTo>
                        <a:lnTo>
                          <a:pt x="192" y="83"/>
                        </a:lnTo>
                        <a:lnTo>
                          <a:pt x="193" y="81"/>
                        </a:lnTo>
                        <a:lnTo>
                          <a:pt x="193" y="78"/>
                        </a:lnTo>
                        <a:lnTo>
                          <a:pt x="193" y="76"/>
                        </a:lnTo>
                        <a:lnTo>
                          <a:pt x="192" y="74"/>
                        </a:lnTo>
                        <a:lnTo>
                          <a:pt x="191" y="72"/>
                        </a:lnTo>
                        <a:lnTo>
                          <a:pt x="190" y="70"/>
                        </a:lnTo>
                        <a:lnTo>
                          <a:pt x="189" y="69"/>
                        </a:lnTo>
                        <a:lnTo>
                          <a:pt x="188" y="68"/>
                        </a:lnTo>
                        <a:lnTo>
                          <a:pt x="186" y="66"/>
                        </a:lnTo>
                        <a:lnTo>
                          <a:pt x="184" y="65"/>
                        </a:lnTo>
                        <a:lnTo>
                          <a:pt x="184" y="64"/>
                        </a:lnTo>
                        <a:lnTo>
                          <a:pt x="181" y="64"/>
                        </a:lnTo>
                        <a:lnTo>
                          <a:pt x="179" y="64"/>
                        </a:lnTo>
                        <a:lnTo>
                          <a:pt x="122" y="64"/>
                        </a:lnTo>
                        <a:lnTo>
                          <a:pt x="110" y="44"/>
                        </a:lnTo>
                        <a:lnTo>
                          <a:pt x="112" y="42"/>
                        </a:lnTo>
                        <a:lnTo>
                          <a:pt x="113" y="39"/>
                        </a:lnTo>
                        <a:lnTo>
                          <a:pt x="113" y="37"/>
                        </a:lnTo>
                        <a:lnTo>
                          <a:pt x="114" y="34"/>
                        </a:lnTo>
                        <a:lnTo>
                          <a:pt x="114" y="30"/>
                        </a:lnTo>
                        <a:lnTo>
                          <a:pt x="114" y="28"/>
                        </a:lnTo>
                        <a:lnTo>
                          <a:pt x="114" y="24"/>
                        </a:lnTo>
                        <a:lnTo>
                          <a:pt x="113" y="22"/>
                        </a:lnTo>
                        <a:lnTo>
                          <a:pt x="112" y="19"/>
                        </a:lnTo>
                        <a:lnTo>
                          <a:pt x="111" y="17"/>
                        </a:lnTo>
                        <a:lnTo>
                          <a:pt x="110" y="15"/>
                        </a:lnTo>
                        <a:lnTo>
                          <a:pt x="109" y="13"/>
                        </a:lnTo>
                        <a:lnTo>
                          <a:pt x="107" y="10"/>
                        </a:lnTo>
                        <a:lnTo>
                          <a:pt x="105" y="9"/>
                        </a:lnTo>
                        <a:lnTo>
                          <a:pt x="103" y="7"/>
                        </a:lnTo>
                        <a:lnTo>
                          <a:pt x="101" y="5"/>
                        </a:lnTo>
                        <a:lnTo>
                          <a:pt x="98" y="3"/>
                        </a:lnTo>
                        <a:lnTo>
                          <a:pt x="96" y="3"/>
                        </a:lnTo>
                        <a:lnTo>
                          <a:pt x="93" y="1"/>
                        </a:lnTo>
                        <a:lnTo>
                          <a:pt x="90" y="1"/>
                        </a:lnTo>
                        <a:lnTo>
                          <a:pt x="87" y="0"/>
                        </a:lnTo>
                        <a:lnTo>
                          <a:pt x="84" y="0"/>
                        </a:lnTo>
                        <a:lnTo>
                          <a:pt x="81" y="0"/>
                        </a:lnTo>
                        <a:lnTo>
                          <a:pt x="78" y="0"/>
                        </a:lnTo>
                        <a:lnTo>
                          <a:pt x="75" y="1"/>
                        </a:lnTo>
                        <a:lnTo>
                          <a:pt x="72" y="2"/>
                        </a:lnTo>
                        <a:lnTo>
                          <a:pt x="69" y="3"/>
                        </a:lnTo>
                        <a:lnTo>
                          <a:pt x="66" y="4"/>
                        </a:lnTo>
                        <a:lnTo>
                          <a:pt x="63" y="6"/>
                        </a:lnTo>
                        <a:lnTo>
                          <a:pt x="61" y="9"/>
                        </a:lnTo>
                        <a:lnTo>
                          <a:pt x="59" y="11"/>
                        </a:lnTo>
                        <a:lnTo>
                          <a:pt x="57" y="13"/>
                        </a:lnTo>
                        <a:lnTo>
                          <a:pt x="55" y="17"/>
                        </a:lnTo>
                        <a:lnTo>
                          <a:pt x="53" y="19"/>
                        </a:lnTo>
                        <a:lnTo>
                          <a:pt x="53" y="23"/>
                        </a:lnTo>
                      </a:path>
                    </a:pathLst>
                  </a:custGeom>
                  <a:solidFill>
                    <a:srgbClr val="FC0128"/>
                  </a:solid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4389" name="Group 84"/>
              <p:cNvGrpSpPr>
                <a:grpSpLocks/>
              </p:cNvGrpSpPr>
              <p:nvPr/>
            </p:nvGrpSpPr>
            <p:grpSpPr bwMode="auto">
              <a:xfrm>
                <a:off x="2368" y="3244"/>
                <a:ext cx="967" cy="448"/>
                <a:chOff x="2368" y="3244"/>
                <a:chExt cx="967" cy="448"/>
              </a:xfrm>
            </p:grpSpPr>
            <p:grpSp>
              <p:nvGrpSpPr>
                <p:cNvPr id="14390" name="Group 85"/>
                <p:cNvGrpSpPr>
                  <a:grpSpLocks/>
                </p:cNvGrpSpPr>
                <p:nvPr/>
              </p:nvGrpSpPr>
              <p:grpSpPr bwMode="auto">
                <a:xfrm>
                  <a:off x="2368" y="3244"/>
                  <a:ext cx="305" cy="448"/>
                  <a:chOff x="2368" y="3244"/>
                  <a:chExt cx="305" cy="448"/>
                </a:xfrm>
              </p:grpSpPr>
              <p:grpSp>
                <p:nvGrpSpPr>
                  <p:cNvPr id="14404" name="Group 86"/>
                  <p:cNvGrpSpPr>
                    <a:grpSpLocks/>
                  </p:cNvGrpSpPr>
                  <p:nvPr/>
                </p:nvGrpSpPr>
                <p:grpSpPr bwMode="auto">
                  <a:xfrm>
                    <a:off x="2368" y="3244"/>
                    <a:ext cx="305" cy="448"/>
                    <a:chOff x="2368" y="3244"/>
                    <a:chExt cx="305" cy="448"/>
                  </a:xfrm>
                </p:grpSpPr>
                <p:sp>
                  <p:nvSpPr>
                    <p:cNvPr id="14406" name="AutoShape 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68" y="3315"/>
                      <a:ext cx="305" cy="377"/>
                    </a:xfrm>
                    <a:prstGeom prst="cube">
                      <a:avLst>
                        <a:gd name="adj" fmla="val 24995"/>
                      </a:avLst>
                    </a:prstGeom>
                    <a:solidFill>
                      <a:srgbClr val="F6BF69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07" name="AutoShape 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38" y="3244"/>
                      <a:ext cx="235" cy="78"/>
                    </a:xfrm>
                    <a:prstGeom prst="cube">
                      <a:avLst>
                        <a:gd name="adj" fmla="val 24995"/>
                      </a:avLst>
                    </a:prstGeom>
                    <a:solidFill>
                      <a:srgbClr val="F6BF69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4405" name="AutoShape 89"/>
                  <p:cNvSpPr>
                    <a:spLocks noChangeArrowheads="1"/>
                  </p:cNvSpPr>
                  <p:nvPr/>
                </p:nvSpPr>
                <p:spPr bwMode="auto">
                  <a:xfrm>
                    <a:off x="2430" y="3348"/>
                    <a:ext cx="158" cy="27"/>
                  </a:xfrm>
                  <a:prstGeom prst="parallelogram">
                    <a:avLst>
                      <a:gd name="adj" fmla="val 146269"/>
                    </a:avLst>
                  </a:prstGeom>
                  <a:solidFill>
                    <a:srgbClr val="F6BF69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4391" name="Group 90"/>
                <p:cNvGrpSpPr>
                  <a:grpSpLocks/>
                </p:cNvGrpSpPr>
                <p:nvPr/>
              </p:nvGrpSpPr>
              <p:grpSpPr bwMode="auto">
                <a:xfrm>
                  <a:off x="2669" y="3244"/>
                  <a:ext cx="378" cy="448"/>
                  <a:chOff x="2669" y="3244"/>
                  <a:chExt cx="378" cy="448"/>
                </a:xfrm>
              </p:grpSpPr>
              <p:grpSp>
                <p:nvGrpSpPr>
                  <p:cNvPr id="14399" name="Group 91"/>
                  <p:cNvGrpSpPr>
                    <a:grpSpLocks/>
                  </p:cNvGrpSpPr>
                  <p:nvPr/>
                </p:nvGrpSpPr>
                <p:grpSpPr bwMode="auto">
                  <a:xfrm>
                    <a:off x="2669" y="3244"/>
                    <a:ext cx="378" cy="448"/>
                    <a:chOff x="2669" y="3244"/>
                    <a:chExt cx="378" cy="448"/>
                  </a:xfrm>
                </p:grpSpPr>
                <p:sp>
                  <p:nvSpPr>
                    <p:cNvPr id="14402" name="AutoShap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69" y="3315"/>
                      <a:ext cx="378" cy="377"/>
                    </a:xfrm>
                    <a:prstGeom prst="cube">
                      <a:avLst>
                        <a:gd name="adj" fmla="val 24995"/>
                      </a:avLst>
                    </a:prstGeom>
                    <a:solidFill>
                      <a:srgbClr val="A2C1FE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03" name="AutoShap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55" y="3244"/>
                      <a:ext cx="292" cy="78"/>
                    </a:xfrm>
                    <a:prstGeom prst="cube">
                      <a:avLst>
                        <a:gd name="adj" fmla="val 24995"/>
                      </a:avLst>
                    </a:prstGeom>
                    <a:solidFill>
                      <a:srgbClr val="A2C1FE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4400" name="Oval 94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3280"/>
                    <a:ext cx="49" cy="27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01" name="AutoShape 95"/>
                  <p:cNvSpPr>
                    <a:spLocks noChangeArrowheads="1"/>
                  </p:cNvSpPr>
                  <p:nvPr/>
                </p:nvSpPr>
                <p:spPr bwMode="auto">
                  <a:xfrm>
                    <a:off x="2716" y="3490"/>
                    <a:ext cx="198" cy="84"/>
                  </a:xfrm>
                  <a:prstGeom prst="octagon">
                    <a:avLst>
                      <a:gd name="adj" fmla="val 29282"/>
                    </a:avLst>
                  </a:prstGeom>
                  <a:solidFill>
                    <a:srgbClr val="A2C1FE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4392" name="Freeform 96"/>
                <p:cNvSpPr>
                  <a:spLocks/>
                </p:cNvSpPr>
                <p:nvPr/>
              </p:nvSpPr>
              <p:spPr bwMode="auto">
                <a:xfrm>
                  <a:off x="3233" y="3473"/>
                  <a:ext cx="86" cy="192"/>
                </a:xfrm>
                <a:custGeom>
                  <a:avLst/>
                  <a:gdLst>
                    <a:gd name="T0" fmla="*/ 62 w 86"/>
                    <a:gd name="T1" fmla="*/ 0 h 192"/>
                    <a:gd name="T2" fmla="*/ 85 w 86"/>
                    <a:gd name="T3" fmla="*/ 0 h 192"/>
                    <a:gd name="T4" fmla="*/ 23 w 86"/>
                    <a:gd name="T5" fmla="*/ 191 h 192"/>
                    <a:gd name="T6" fmla="*/ 0 w 86"/>
                    <a:gd name="T7" fmla="*/ 191 h 192"/>
                    <a:gd name="T8" fmla="*/ 62 w 86"/>
                    <a:gd name="T9" fmla="*/ 0 h 1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6"/>
                    <a:gd name="T16" fmla="*/ 0 h 192"/>
                    <a:gd name="T17" fmla="*/ 86 w 86"/>
                    <a:gd name="T18" fmla="*/ 192 h 1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6" h="192">
                      <a:moveTo>
                        <a:pt x="62" y="0"/>
                      </a:moveTo>
                      <a:lnTo>
                        <a:pt x="85" y="0"/>
                      </a:lnTo>
                      <a:lnTo>
                        <a:pt x="23" y="191"/>
                      </a:lnTo>
                      <a:lnTo>
                        <a:pt x="0" y="191"/>
                      </a:lnTo>
                      <a:lnTo>
                        <a:pt x="62" y="0"/>
                      </a:lnTo>
                    </a:path>
                  </a:pathLst>
                </a:custGeom>
                <a:solidFill>
                  <a:srgbClr val="FC0128"/>
                </a:soli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393" name="Rectangle 97"/>
                <p:cNvSpPr>
                  <a:spLocks noChangeArrowheads="1"/>
                </p:cNvSpPr>
                <p:nvPr/>
              </p:nvSpPr>
              <p:spPr bwMode="auto">
                <a:xfrm>
                  <a:off x="3229" y="3473"/>
                  <a:ext cx="106" cy="16"/>
                </a:xfrm>
                <a:prstGeom prst="rect">
                  <a:avLst/>
                </a:prstGeom>
                <a:solidFill>
                  <a:srgbClr val="FC0128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94" name="Rectangle 98"/>
                <p:cNvSpPr>
                  <a:spLocks noChangeArrowheads="1"/>
                </p:cNvSpPr>
                <p:nvPr/>
              </p:nvSpPr>
              <p:spPr bwMode="auto">
                <a:xfrm>
                  <a:off x="3236" y="3554"/>
                  <a:ext cx="82" cy="16"/>
                </a:xfrm>
                <a:prstGeom prst="rect">
                  <a:avLst/>
                </a:prstGeom>
                <a:solidFill>
                  <a:srgbClr val="FC0128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95" name="Rectangle 99"/>
                <p:cNvSpPr>
                  <a:spLocks noChangeArrowheads="1"/>
                </p:cNvSpPr>
                <p:nvPr/>
              </p:nvSpPr>
              <p:spPr bwMode="auto">
                <a:xfrm>
                  <a:off x="3053" y="3554"/>
                  <a:ext cx="103" cy="11"/>
                </a:xfrm>
                <a:prstGeom prst="rect">
                  <a:avLst/>
                </a:prstGeom>
                <a:solidFill>
                  <a:srgbClr val="FC0128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4396" name="Group 100"/>
                <p:cNvGrpSpPr>
                  <a:grpSpLocks/>
                </p:cNvGrpSpPr>
                <p:nvPr/>
              </p:nvGrpSpPr>
              <p:grpSpPr bwMode="auto">
                <a:xfrm>
                  <a:off x="3051" y="3301"/>
                  <a:ext cx="194" cy="364"/>
                  <a:chOff x="3051" y="3301"/>
                  <a:chExt cx="194" cy="364"/>
                </a:xfrm>
              </p:grpSpPr>
              <p:sp>
                <p:nvSpPr>
                  <p:cNvPr id="14397" name="Oval 101"/>
                  <p:cNvSpPr>
                    <a:spLocks noChangeArrowheads="1"/>
                  </p:cNvSpPr>
                  <p:nvPr/>
                </p:nvSpPr>
                <p:spPr bwMode="auto">
                  <a:xfrm>
                    <a:off x="3127" y="3301"/>
                    <a:ext cx="48" cy="48"/>
                  </a:xfrm>
                  <a:prstGeom prst="ellipse">
                    <a:avLst/>
                  </a:prstGeom>
                  <a:solidFill>
                    <a:srgbClr val="FC0128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98" name="Freeform 102"/>
                  <p:cNvSpPr>
                    <a:spLocks/>
                  </p:cNvSpPr>
                  <p:nvPr/>
                </p:nvSpPr>
                <p:spPr bwMode="auto">
                  <a:xfrm>
                    <a:off x="3051" y="3369"/>
                    <a:ext cx="194" cy="296"/>
                  </a:xfrm>
                  <a:custGeom>
                    <a:avLst/>
                    <a:gdLst>
                      <a:gd name="T0" fmla="*/ 2 w 194"/>
                      <a:gd name="T1" fmla="*/ 137 h 296"/>
                      <a:gd name="T2" fmla="*/ 1 w 194"/>
                      <a:gd name="T3" fmla="*/ 140 h 296"/>
                      <a:gd name="T4" fmla="*/ 0 w 194"/>
                      <a:gd name="T5" fmla="*/ 145 h 296"/>
                      <a:gd name="T6" fmla="*/ 0 w 194"/>
                      <a:gd name="T7" fmla="*/ 150 h 296"/>
                      <a:gd name="T8" fmla="*/ 2 w 194"/>
                      <a:gd name="T9" fmla="*/ 155 h 296"/>
                      <a:gd name="T10" fmla="*/ 4 w 194"/>
                      <a:gd name="T11" fmla="*/ 159 h 296"/>
                      <a:gd name="T12" fmla="*/ 8 w 194"/>
                      <a:gd name="T13" fmla="*/ 163 h 296"/>
                      <a:gd name="T14" fmla="*/ 12 w 194"/>
                      <a:gd name="T15" fmla="*/ 165 h 296"/>
                      <a:gd name="T16" fmla="*/ 16 w 194"/>
                      <a:gd name="T17" fmla="*/ 166 h 296"/>
                      <a:gd name="T18" fmla="*/ 21 w 194"/>
                      <a:gd name="T19" fmla="*/ 166 h 296"/>
                      <a:gd name="T20" fmla="*/ 126 w 194"/>
                      <a:gd name="T21" fmla="*/ 295 h 296"/>
                      <a:gd name="T22" fmla="*/ 159 w 194"/>
                      <a:gd name="T23" fmla="*/ 142 h 296"/>
                      <a:gd name="T24" fmla="*/ 159 w 194"/>
                      <a:gd name="T25" fmla="*/ 138 h 296"/>
                      <a:gd name="T26" fmla="*/ 157 w 194"/>
                      <a:gd name="T27" fmla="*/ 136 h 296"/>
                      <a:gd name="T28" fmla="*/ 154 w 194"/>
                      <a:gd name="T29" fmla="*/ 133 h 296"/>
                      <a:gd name="T30" fmla="*/ 152 w 194"/>
                      <a:gd name="T31" fmla="*/ 131 h 296"/>
                      <a:gd name="T32" fmla="*/ 148 w 194"/>
                      <a:gd name="T33" fmla="*/ 130 h 296"/>
                      <a:gd name="T34" fmla="*/ 144 w 194"/>
                      <a:gd name="T35" fmla="*/ 129 h 296"/>
                      <a:gd name="T36" fmla="*/ 140 w 194"/>
                      <a:gd name="T37" fmla="*/ 129 h 296"/>
                      <a:gd name="T38" fmla="*/ 137 w 194"/>
                      <a:gd name="T39" fmla="*/ 129 h 296"/>
                      <a:gd name="T40" fmla="*/ 93 w 194"/>
                      <a:gd name="T41" fmla="*/ 75 h 296"/>
                      <a:gd name="T42" fmla="*/ 179 w 194"/>
                      <a:gd name="T43" fmla="*/ 93 h 296"/>
                      <a:gd name="T44" fmla="*/ 183 w 194"/>
                      <a:gd name="T45" fmla="*/ 92 h 296"/>
                      <a:gd name="T46" fmla="*/ 185 w 194"/>
                      <a:gd name="T47" fmla="*/ 91 h 296"/>
                      <a:gd name="T48" fmla="*/ 189 w 194"/>
                      <a:gd name="T49" fmla="*/ 89 h 296"/>
                      <a:gd name="T50" fmla="*/ 191 w 194"/>
                      <a:gd name="T51" fmla="*/ 86 h 296"/>
                      <a:gd name="T52" fmla="*/ 192 w 194"/>
                      <a:gd name="T53" fmla="*/ 83 h 296"/>
                      <a:gd name="T54" fmla="*/ 193 w 194"/>
                      <a:gd name="T55" fmla="*/ 78 h 296"/>
                      <a:gd name="T56" fmla="*/ 192 w 194"/>
                      <a:gd name="T57" fmla="*/ 74 h 296"/>
                      <a:gd name="T58" fmla="*/ 190 w 194"/>
                      <a:gd name="T59" fmla="*/ 70 h 296"/>
                      <a:gd name="T60" fmla="*/ 188 w 194"/>
                      <a:gd name="T61" fmla="*/ 68 h 296"/>
                      <a:gd name="T62" fmla="*/ 184 w 194"/>
                      <a:gd name="T63" fmla="*/ 65 h 296"/>
                      <a:gd name="T64" fmla="*/ 181 w 194"/>
                      <a:gd name="T65" fmla="*/ 64 h 296"/>
                      <a:gd name="T66" fmla="*/ 122 w 194"/>
                      <a:gd name="T67" fmla="*/ 64 h 296"/>
                      <a:gd name="T68" fmla="*/ 112 w 194"/>
                      <a:gd name="T69" fmla="*/ 42 h 296"/>
                      <a:gd name="T70" fmla="*/ 113 w 194"/>
                      <a:gd name="T71" fmla="*/ 37 h 296"/>
                      <a:gd name="T72" fmla="*/ 114 w 194"/>
                      <a:gd name="T73" fmla="*/ 30 h 296"/>
                      <a:gd name="T74" fmla="*/ 114 w 194"/>
                      <a:gd name="T75" fmla="*/ 24 h 296"/>
                      <a:gd name="T76" fmla="*/ 112 w 194"/>
                      <a:gd name="T77" fmla="*/ 19 h 296"/>
                      <a:gd name="T78" fmla="*/ 110 w 194"/>
                      <a:gd name="T79" fmla="*/ 15 h 296"/>
                      <a:gd name="T80" fmla="*/ 107 w 194"/>
                      <a:gd name="T81" fmla="*/ 10 h 296"/>
                      <a:gd name="T82" fmla="*/ 103 w 194"/>
                      <a:gd name="T83" fmla="*/ 7 h 296"/>
                      <a:gd name="T84" fmla="*/ 98 w 194"/>
                      <a:gd name="T85" fmla="*/ 3 h 296"/>
                      <a:gd name="T86" fmla="*/ 93 w 194"/>
                      <a:gd name="T87" fmla="*/ 1 h 296"/>
                      <a:gd name="T88" fmla="*/ 87 w 194"/>
                      <a:gd name="T89" fmla="*/ 0 h 296"/>
                      <a:gd name="T90" fmla="*/ 81 w 194"/>
                      <a:gd name="T91" fmla="*/ 0 h 296"/>
                      <a:gd name="T92" fmla="*/ 75 w 194"/>
                      <a:gd name="T93" fmla="*/ 1 h 296"/>
                      <a:gd name="T94" fmla="*/ 69 w 194"/>
                      <a:gd name="T95" fmla="*/ 3 h 296"/>
                      <a:gd name="T96" fmla="*/ 63 w 194"/>
                      <a:gd name="T97" fmla="*/ 6 h 296"/>
                      <a:gd name="T98" fmla="*/ 59 w 194"/>
                      <a:gd name="T99" fmla="*/ 11 h 296"/>
                      <a:gd name="T100" fmla="*/ 55 w 194"/>
                      <a:gd name="T101" fmla="*/ 17 h 296"/>
                      <a:gd name="T102" fmla="*/ 53 w 194"/>
                      <a:gd name="T103" fmla="*/ 23 h 29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w 194"/>
                      <a:gd name="T157" fmla="*/ 0 h 296"/>
                      <a:gd name="T158" fmla="*/ 194 w 194"/>
                      <a:gd name="T159" fmla="*/ 296 h 296"/>
                    </a:gdLst>
                    <a:ahLst/>
                    <a:cxnLst>
                      <a:cxn ang="T104">
                        <a:pos x="T0" y="T1"/>
                      </a:cxn>
                      <a:cxn ang="T105">
                        <a:pos x="T2" y="T3"/>
                      </a:cxn>
                      <a:cxn ang="T106">
                        <a:pos x="T4" y="T5"/>
                      </a:cxn>
                      <a:cxn ang="T107">
                        <a:pos x="T6" y="T7"/>
                      </a:cxn>
                      <a:cxn ang="T108">
                        <a:pos x="T8" y="T9"/>
                      </a:cxn>
                      <a:cxn ang="T109">
                        <a:pos x="T10" y="T11"/>
                      </a:cxn>
                      <a:cxn ang="T110">
                        <a:pos x="T12" y="T13"/>
                      </a:cxn>
                      <a:cxn ang="T111">
                        <a:pos x="T14" y="T15"/>
                      </a:cxn>
                      <a:cxn ang="T112">
                        <a:pos x="T16" y="T17"/>
                      </a:cxn>
                      <a:cxn ang="T113">
                        <a:pos x="T18" y="T19"/>
                      </a:cxn>
                      <a:cxn ang="T114">
                        <a:pos x="T20" y="T21"/>
                      </a:cxn>
                      <a:cxn ang="T115">
                        <a:pos x="T22" y="T23"/>
                      </a:cxn>
                      <a:cxn ang="T116">
                        <a:pos x="T24" y="T25"/>
                      </a:cxn>
                      <a:cxn ang="T117">
                        <a:pos x="T26" y="T27"/>
                      </a:cxn>
                      <a:cxn ang="T118">
                        <a:pos x="T28" y="T29"/>
                      </a:cxn>
                      <a:cxn ang="T119">
                        <a:pos x="T30" y="T31"/>
                      </a:cxn>
                      <a:cxn ang="T120">
                        <a:pos x="T32" y="T33"/>
                      </a:cxn>
                      <a:cxn ang="T121">
                        <a:pos x="T34" y="T35"/>
                      </a:cxn>
                      <a:cxn ang="T122">
                        <a:pos x="T36" y="T37"/>
                      </a:cxn>
                      <a:cxn ang="T123">
                        <a:pos x="T38" y="T39"/>
                      </a:cxn>
                      <a:cxn ang="T124">
                        <a:pos x="T40" y="T41"/>
                      </a:cxn>
                      <a:cxn ang="T125">
                        <a:pos x="T42" y="T43"/>
                      </a:cxn>
                      <a:cxn ang="T126">
                        <a:pos x="T44" y="T45"/>
                      </a:cxn>
                      <a:cxn ang="T127">
                        <a:pos x="T46" y="T47"/>
                      </a:cxn>
                      <a:cxn ang="T128">
                        <a:pos x="T48" y="T49"/>
                      </a:cxn>
                      <a:cxn ang="T129">
                        <a:pos x="T50" y="T51"/>
                      </a:cxn>
                      <a:cxn ang="T130">
                        <a:pos x="T52" y="T53"/>
                      </a:cxn>
                      <a:cxn ang="T131">
                        <a:pos x="T54" y="T55"/>
                      </a:cxn>
                      <a:cxn ang="T132">
                        <a:pos x="T56" y="T57"/>
                      </a:cxn>
                      <a:cxn ang="T133">
                        <a:pos x="T58" y="T59"/>
                      </a:cxn>
                      <a:cxn ang="T134">
                        <a:pos x="T60" y="T61"/>
                      </a:cxn>
                      <a:cxn ang="T135">
                        <a:pos x="T62" y="T63"/>
                      </a:cxn>
                      <a:cxn ang="T136">
                        <a:pos x="T64" y="T65"/>
                      </a:cxn>
                      <a:cxn ang="T137">
                        <a:pos x="T66" y="T67"/>
                      </a:cxn>
                      <a:cxn ang="T138">
                        <a:pos x="T68" y="T69"/>
                      </a:cxn>
                      <a:cxn ang="T139">
                        <a:pos x="T70" y="T71"/>
                      </a:cxn>
                      <a:cxn ang="T140">
                        <a:pos x="T72" y="T73"/>
                      </a:cxn>
                      <a:cxn ang="T141">
                        <a:pos x="T74" y="T75"/>
                      </a:cxn>
                      <a:cxn ang="T142">
                        <a:pos x="T76" y="T77"/>
                      </a:cxn>
                      <a:cxn ang="T143">
                        <a:pos x="T78" y="T79"/>
                      </a:cxn>
                      <a:cxn ang="T144">
                        <a:pos x="T80" y="T81"/>
                      </a:cxn>
                      <a:cxn ang="T145">
                        <a:pos x="T82" y="T83"/>
                      </a:cxn>
                      <a:cxn ang="T146">
                        <a:pos x="T84" y="T85"/>
                      </a:cxn>
                      <a:cxn ang="T147">
                        <a:pos x="T86" y="T87"/>
                      </a:cxn>
                      <a:cxn ang="T148">
                        <a:pos x="T88" y="T89"/>
                      </a:cxn>
                      <a:cxn ang="T149">
                        <a:pos x="T90" y="T91"/>
                      </a:cxn>
                      <a:cxn ang="T150">
                        <a:pos x="T92" y="T93"/>
                      </a:cxn>
                      <a:cxn ang="T151">
                        <a:pos x="T94" y="T95"/>
                      </a:cxn>
                      <a:cxn ang="T152">
                        <a:pos x="T96" y="T97"/>
                      </a:cxn>
                      <a:cxn ang="T153">
                        <a:pos x="T98" y="T99"/>
                      </a:cxn>
                      <a:cxn ang="T154">
                        <a:pos x="T100" y="T101"/>
                      </a:cxn>
                      <a:cxn ang="T155">
                        <a:pos x="T102" y="T103"/>
                      </a:cxn>
                    </a:cxnLst>
                    <a:rect l="T156" t="T157" r="T158" b="T159"/>
                    <a:pathLst>
                      <a:path w="194" h="296">
                        <a:moveTo>
                          <a:pt x="53" y="23"/>
                        </a:moveTo>
                        <a:lnTo>
                          <a:pt x="2" y="137"/>
                        </a:lnTo>
                        <a:lnTo>
                          <a:pt x="1" y="138"/>
                        </a:lnTo>
                        <a:lnTo>
                          <a:pt x="1" y="140"/>
                        </a:lnTo>
                        <a:lnTo>
                          <a:pt x="0" y="142"/>
                        </a:lnTo>
                        <a:lnTo>
                          <a:pt x="0" y="145"/>
                        </a:lnTo>
                        <a:lnTo>
                          <a:pt x="0" y="147"/>
                        </a:lnTo>
                        <a:lnTo>
                          <a:pt x="0" y="150"/>
                        </a:lnTo>
                        <a:lnTo>
                          <a:pt x="1" y="152"/>
                        </a:lnTo>
                        <a:lnTo>
                          <a:pt x="2" y="155"/>
                        </a:lnTo>
                        <a:lnTo>
                          <a:pt x="3" y="157"/>
                        </a:lnTo>
                        <a:lnTo>
                          <a:pt x="4" y="159"/>
                        </a:lnTo>
                        <a:lnTo>
                          <a:pt x="6" y="161"/>
                        </a:lnTo>
                        <a:lnTo>
                          <a:pt x="8" y="163"/>
                        </a:lnTo>
                        <a:lnTo>
                          <a:pt x="10" y="164"/>
                        </a:lnTo>
                        <a:lnTo>
                          <a:pt x="12" y="165"/>
                        </a:lnTo>
                        <a:lnTo>
                          <a:pt x="14" y="165"/>
                        </a:lnTo>
                        <a:lnTo>
                          <a:pt x="16" y="166"/>
                        </a:lnTo>
                        <a:lnTo>
                          <a:pt x="18" y="166"/>
                        </a:lnTo>
                        <a:lnTo>
                          <a:pt x="21" y="166"/>
                        </a:lnTo>
                        <a:lnTo>
                          <a:pt x="126" y="166"/>
                        </a:lnTo>
                        <a:lnTo>
                          <a:pt x="126" y="295"/>
                        </a:lnTo>
                        <a:lnTo>
                          <a:pt x="159" y="295"/>
                        </a:lnTo>
                        <a:lnTo>
                          <a:pt x="159" y="142"/>
                        </a:lnTo>
                        <a:lnTo>
                          <a:pt x="159" y="140"/>
                        </a:lnTo>
                        <a:lnTo>
                          <a:pt x="159" y="138"/>
                        </a:lnTo>
                        <a:lnTo>
                          <a:pt x="158" y="137"/>
                        </a:lnTo>
                        <a:lnTo>
                          <a:pt x="157" y="136"/>
                        </a:lnTo>
                        <a:lnTo>
                          <a:pt x="156" y="135"/>
                        </a:lnTo>
                        <a:lnTo>
                          <a:pt x="154" y="133"/>
                        </a:lnTo>
                        <a:lnTo>
                          <a:pt x="153" y="132"/>
                        </a:lnTo>
                        <a:lnTo>
                          <a:pt x="152" y="131"/>
                        </a:lnTo>
                        <a:lnTo>
                          <a:pt x="150" y="131"/>
                        </a:lnTo>
                        <a:lnTo>
                          <a:pt x="148" y="130"/>
                        </a:lnTo>
                        <a:lnTo>
                          <a:pt x="146" y="130"/>
                        </a:lnTo>
                        <a:lnTo>
                          <a:pt x="144" y="129"/>
                        </a:lnTo>
                        <a:lnTo>
                          <a:pt x="142" y="129"/>
                        </a:lnTo>
                        <a:lnTo>
                          <a:pt x="140" y="129"/>
                        </a:lnTo>
                        <a:lnTo>
                          <a:pt x="139" y="129"/>
                        </a:lnTo>
                        <a:lnTo>
                          <a:pt x="137" y="129"/>
                        </a:lnTo>
                        <a:lnTo>
                          <a:pt x="76" y="125"/>
                        </a:lnTo>
                        <a:lnTo>
                          <a:pt x="93" y="75"/>
                        </a:lnTo>
                        <a:lnTo>
                          <a:pt x="105" y="93"/>
                        </a:lnTo>
                        <a:lnTo>
                          <a:pt x="179" y="93"/>
                        </a:lnTo>
                        <a:lnTo>
                          <a:pt x="181" y="92"/>
                        </a:lnTo>
                        <a:lnTo>
                          <a:pt x="183" y="92"/>
                        </a:lnTo>
                        <a:lnTo>
                          <a:pt x="184" y="91"/>
                        </a:lnTo>
                        <a:lnTo>
                          <a:pt x="185" y="91"/>
                        </a:lnTo>
                        <a:lnTo>
                          <a:pt x="187" y="90"/>
                        </a:lnTo>
                        <a:lnTo>
                          <a:pt x="189" y="89"/>
                        </a:lnTo>
                        <a:lnTo>
                          <a:pt x="190" y="87"/>
                        </a:lnTo>
                        <a:lnTo>
                          <a:pt x="191" y="86"/>
                        </a:lnTo>
                        <a:lnTo>
                          <a:pt x="192" y="84"/>
                        </a:lnTo>
                        <a:lnTo>
                          <a:pt x="192" y="83"/>
                        </a:lnTo>
                        <a:lnTo>
                          <a:pt x="193" y="81"/>
                        </a:lnTo>
                        <a:lnTo>
                          <a:pt x="193" y="78"/>
                        </a:lnTo>
                        <a:lnTo>
                          <a:pt x="193" y="76"/>
                        </a:lnTo>
                        <a:lnTo>
                          <a:pt x="192" y="74"/>
                        </a:lnTo>
                        <a:lnTo>
                          <a:pt x="191" y="72"/>
                        </a:lnTo>
                        <a:lnTo>
                          <a:pt x="190" y="70"/>
                        </a:lnTo>
                        <a:lnTo>
                          <a:pt x="189" y="69"/>
                        </a:lnTo>
                        <a:lnTo>
                          <a:pt x="188" y="68"/>
                        </a:lnTo>
                        <a:lnTo>
                          <a:pt x="186" y="66"/>
                        </a:lnTo>
                        <a:lnTo>
                          <a:pt x="184" y="65"/>
                        </a:lnTo>
                        <a:lnTo>
                          <a:pt x="184" y="64"/>
                        </a:lnTo>
                        <a:lnTo>
                          <a:pt x="181" y="64"/>
                        </a:lnTo>
                        <a:lnTo>
                          <a:pt x="179" y="64"/>
                        </a:lnTo>
                        <a:lnTo>
                          <a:pt x="122" y="64"/>
                        </a:lnTo>
                        <a:lnTo>
                          <a:pt x="110" y="44"/>
                        </a:lnTo>
                        <a:lnTo>
                          <a:pt x="112" y="42"/>
                        </a:lnTo>
                        <a:lnTo>
                          <a:pt x="113" y="39"/>
                        </a:lnTo>
                        <a:lnTo>
                          <a:pt x="113" y="37"/>
                        </a:lnTo>
                        <a:lnTo>
                          <a:pt x="114" y="34"/>
                        </a:lnTo>
                        <a:lnTo>
                          <a:pt x="114" y="30"/>
                        </a:lnTo>
                        <a:lnTo>
                          <a:pt x="114" y="28"/>
                        </a:lnTo>
                        <a:lnTo>
                          <a:pt x="114" y="24"/>
                        </a:lnTo>
                        <a:lnTo>
                          <a:pt x="113" y="22"/>
                        </a:lnTo>
                        <a:lnTo>
                          <a:pt x="112" y="19"/>
                        </a:lnTo>
                        <a:lnTo>
                          <a:pt x="111" y="17"/>
                        </a:lnTo>
                        <a:lnTo>
                          <a:pt x="110" y="15"/>
                        </a:lnTo>
                        <a:lnTo>
                          <a:pt x="109" y="13"/>
                        </a:lnTo>
                        <a:lnTo>
                          <a:pt x="107" y="10"/>
                        </a:lnTo>
                        <a:lnTo>
                          <a:pt x="105" y="9"/>
                        </a:lnTo>
                        <a:lnTo>
                          <a:pt x="103" y="7"/>
                        </a:lnTo>
                        <a:lnTo>
                          <a:pt x="101" y="5"/>
                        </a:lnTo>
                        <a:lnTo>
                          <a:pt x="98" y="3"/>
                        </a:lnTo>
                        <a:lnTo>
                          <a:pt x="96" y="3"/>
                        </a:lnTo>
                        <a:lnTo>
                          <a:pt x="93" y="1"/>
                        </a:lnTo>
                        <a:lnTo>
                          <a:pt x="90" y="1"/>
                        </a:lnTo>
                        <a:lnTo>
                          <a:pt x="87" y="0"/>
                        </a:lnTo>
                        <a:lnTo>
                          <a:pt x="84" y="0"/>
                        </a:lnTo>
                        <a:lnTo>
                          <a:pt x="81" y="0"/>
                        </a:lnTo>
                        <a:lnTo>
                          <a:pt x="78" y="0"/>
                        </a:lnTo>
                        <a:lnTo>
                          <a:pt x="75" y="1"/>
                        </a:lnTo>
                        <a:lnTo>
                          <a:pt x="72" y="2"/>
                        </a:lnTo>
                        <a:lnTo>
                          <a:pt x="69" y="3"/>
                        </a:lnTo>
                        <a:lnTo>
                          <a:pt x="66" y="4"/>
                        </a:lnTo>
                        <a:lnTo>
                          <a:pt x="63" y="6"/>
                        </a:lnTo>
                        <a:lnTo>
                          <a:pt x="61" y="9"/>
                        </a:lnTo>
                        <a:lnTo>
                          <a:pt x="59" y="11"/>
                        </a:lnTo>
                        <a:lnTo>
                          <a:pt x="57" y="13"/>
                        </a:lnTo>
                        <a:lnTo>
                          <a:pt x="55" y="17"/>
                        </a:lnTo>
                        <a:lnTo>
                          <a:pt x="53" y="19"/>
                        </a:lnTo>
                        <a:lnTo>
                          <a:pt x="53" y="23"/>
                        </a:lnTo>
                      </a:path>
                    </a:pathLst>
                  </a:custGeom>
                  <a:solidFill>
                    <a:srgbClr val="FC0128"/>
                  </a:solid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14355" name="Rectangle 103"/>
            <p:cNvSpPr>
              <a:spLocks noChangeArrowheads="1"/>
            </p:cNvSpPr>
            <p:nvPr/>
          </p:nvSpPr>
          <p:spPr bwMode="auto">
            <a:xfrm>
              <a:off x="266" y="1834"/>
              <a:ext cx="247" cy="20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kumimoji="1" lang="en-US" altLang="zh-CN" sz="1800" i="1">
                  <a:solidFill>
                    <a:schemeClr val="tx1"/>
                  </a:solidFill>
                  <a:latin typeface="Comic Sans MS" pitchFamily="66" charset="0"/>
                </a:rPr>
                <a:t>T</a:t>
              </a:r>
            </a:p>
            <a:p>
              <a:pPr algn="ctr" eaLnBrk="0" hangingPunct="0"/>
              <a:r>
                <a:rPr kumimoji="1" lang="en-US" altLang="zh-CN" sz="1800" i="1">
                  <a:solidFill>
                    <a:schemeClr val="tx1"/>
                  </a:solidFill>
                  <a:latin typeface="Comic Sans MS" pitchFamily="66" charset="0"/>
                </a:rPr>
                <a:t>a</a:t>
              </a:r>
            </a:p>
            <a:p>
              <a:pPr algn="ctr" eaLnBrk="0" hangingPunct="0"/>
              <a:r>
                <a:rPr kumimoji="1" lang="en-US" altLang="zh-CN" sz="1800" i="1">
                  <a:solidFill>
                    <a:schemeClr val="tx1"/>
                  </a:solidFill>
                  <a:latin typeface="Comic Sans MS" pitchFamily="66" charset="0"/>
                </a:rPr>
                <a:t>s</a:t>
              </a:r>
            </a:p>
            <a:p>
              <a:pPr algn="ctr" eaLnBrk="0" hangingPunct="0"/>
              <a:r>
                <a:rPr kumimoji="1" lang="en-US" altLang="zh-CN" sz="1800" i="1">
                  <a:solidFill>
                    <a:schemeClr val="tx1"/>
                  </a:solidFill>
                  <a:latin typeface="Comic Sans MS" pitchFamily="66" charset="0"/>
                </a:rPr>
                <a:t>k</a:t>
              </a:r>
            </a:p>
            <a:p>
              <a:pPr algn="ctr" eaLnBrk="0" hangingPunct="0"/>
              <a:endParaRPr kumimoji="1" lang="en-US" altLang="zh-CN" sz="1800" i="1">
                <a:solidFill>
                  <a:schemeClr val="tx1"/>
                </a:solidFill>
                <a:latin typeface="Comic Sans MS" pitchFamily="66" charset="0"/>
              </a:endParaRPr>
            </a:p>
            <a:p>
              <a:pPr algn="ctr" eaLnBrk="0" hangingPunct="0"/>
              <a:r>
                <a:rPr kumimoji="1" lang="en-US" altLang="zh-CN" sz="1800" i="1">
                  <a:solidFill>
                    <a:schemeClr val="tx1"/>
                  </a:solidFill>
                  <a:latin typeface="Comic Sans MS" pitchFamily="66" charset="0"/>
                </a:rPr>
                <a:t>O</a:t>
              </a:r>
            </a:p>
            <a:p>
              <a:pPr algn="ctr" eaLnBrk="0" hangingPunct="0"/>
              <a:r>
                <a:rPr kumimoji="1" lang="en-US" altLang="zh-CN" sz="1800" i="1">
                  <a:solidFill>
                    <a:schemeClr val="tx1"/>
                  </a:solidFill>
                  <a:latin typeface="Comic Sans MS" pitchFamily="66" charset="0"/>
                </a:rPr>
                <a:t>r</a:t>
              </a:r>
            </a:p>
            <a:p>
              <a:pPr algn="ctr" eaLnBrk="0" hangingPunct="0"/>
              <a:r>
                <a:rPr kumimoji="1" lang="en-US" altLang="zh-CN" sz="1800" i="1">
                  <a:solidFill>
                    <a:schemeClr val="tx1"/>
                  </a:solidFill>
                  <a:latin typeface="Comic Sans MS" pitchFamily="66" charset="0"/>
                </a:rPr>
                <a:t>d</a:t>
              </a:r>
            </a:p>
            <a:p>
              <a:pPr algn="ctr" eaLnBrk="0" hangingPunct="0"/>
              <a:r>
                <a:rPr kumimoji="1" lang="en-US" altLang="zh-CN" sz="1800" i="1">
                  <a:solidFill>
                    <a:schemeClr val="tx1"/>
                  </a:solidFill>
                  <a:latin typeface="Comic Sans MS" pitchFamily="66" charset="0"/>
                </a:rPr>
                <a:t>e</a:t>
              </a:r>
            </a:p>
            <a:p>
              <a:pPr algn="ctr" eaLnBrk="0" hangingPunct="0"/>
              <a:r>
                <a:rPr kumimoji="1" lang="en-US" altLang="zh-CN" sz="1800" i="1">
                  <a:solidFill>
                    <a:schemeClr val="tx1"/>
                  </a:solidFill>
                  <a:latin typeface="Comic Sans MS" pitchFamily="66" charset="0"/>
                </a:rPr>
                <a:t>r</a:t>
              </a:r>
            </a:p>
          </p:txBody>
        </p:sp>
        <p:sp>
          <p:nvSpPr>
            <p:cNvPr id="14356" name="Line 104"/>
            <p:cNvSpPr>
              <a:spLocks noChangeShapeType="1"/>
            </p:cNvSpPr>
            <p:nvPr/>
          </p:nvSpPr>
          <p:spPr bwMode="auto">
            <a:xfrm>
              <a:off x="580" y="1740"/>
              <a:ext cx="0" cy="19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7" name="Rectangle 105"/>
            <p:cNvSpPr>
              <a:spLocks noChangeArrowheads="1"/>
            </p:cNvSpPr>
            <p:nvPr/>
          </p:nvSpPr>
          <p:spPr bwMode="auto">
            <a:xfrm>
              <a:off x="2779" y="1250"/>
              <a:ext cx="474" cy="2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1800" i="1">
                  <a:solidFill>
                    <a:schemeClr val="tx1"/>
                  </a:solidFill>
                  <a:latin typeface="Comic Sans MS" pitchFamily="66" charset="0"/>
                </a:rPr>
                <a:t>Time</a:t>
              </a:r>
            </a:p>
          </p:txBody>
        </p:sp>
        <p:grpSp>
          <p:nvGrpSpPr>
            <p:cNvPr id="14358" name="Group 106"/>
            <p:cNvGrpSpPr>
              <a:grpSpLocks/>
            </p:cNvGrpSpPr>
            <p:nvPr/>
          </p:nvGrpSpPr>
          <p:grpSpPr bwMode="auto">
            <a:xfrm>
              <a:off x="1090" y="1484"/>
              <a:ext cx="2291" cy="434"/>
              <a:chOff x="1090" y="1484"/>
              <a:chExt cx="2291" cy="434"/>
            </a:xfrm>
          </p:grpSpPr>
          <p:sp>
            <p:nvSpPr>
              <p:cNvPr id="14359" name="Rectangle 107"/>
              <p:cNvSpPr>
                <a:spLocks noChangeArrowheads="1"/>
              </p:cNvSpPr>
              <p:nvPr/>
            </p:nvSpPr>
            <p:spPr bwMode="auto">
              <a:xfrm>
                <a:off x="1090" y="1599"/>
                <a:ext cx="372" cy="31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kumimoji="1" lang="en-US" altLang="zh-CN" sz="2400" b="1">
                    <a:solidFill>
                      <a:schemeClr val="tx1"/>
                    </a:solidFill>
                    <a:latin typeface="Comic Sans MS" pitchFamily="66" charset="0"/>
                  </a:rPr>
                  <a:t>30</a:t>
                </a:r>
              </a:p>
            </p:txBody>
          </p:sp>
          <p:sp>
            <p:nvSpPr>
              <p:cNvPr id="14360" name="Line 108"/>
              <p:cNvSpPr>
                <a:spLocks noChangeShapeType="1"/>
              </p:cNvSpPr>
              <p:nvPr/>
            </p:nvSpPr>
            <p:spPr bwMode="auto">
              <a:xfrm>
                <a:off x="1124" y="1560"/>
                <a:ext cx="288" cy="0"/>
              </a:xfrm>
              <a:prstGeom prst="line">
                <a:avLst/>
              </a:prstGeom>
              <a:noFill/>
              <a:ln w="50800">
                <a:solidFill>
                  <a:srgbClr val="F6BF6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1" name="Line 109"/>
              <p:cNvSpPr>
                <a:spLocks noChangeShapeType="1"/>
              </p:cNvSpPr>
              <p:nvPr/>
            </p:nvSpPr>
            <p:spPr bwMode="auto">
              <a:xfrm>
                <a:off x="1444" y="1484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4362" name="Group 110"/>
              <p:cNvGrpSpPr>
                <a:grpSpLocks/>
              </p:cNvGrpSpPr>
              <p:nvPr/>
            </p:nvGrpSpPr>
            <p:grpSpPr bwMode="auto">
              <a:xfrm>
                <a:off x="1457" y="1484"/>
                <a:ext cx="387" cy="434"/>
                <a:chOff x="1457" y="1484"/>
                <a:chExt cx="387" cy="434"/>
              </a:xfrm>
            </p:grpSpPr>
            <p:sp>
              <p:nvSpPr>
                <p:cNvPr id="14383" name="Line 111"/>
                <p:cNvSpPr>
                  <a:spLocks noChangeShapeType="1"/>
                </p:cNvSpPr>
                <p:nvPr/>
              </p:nvSpPr>
              <p:spPr bwMode="auto">
                <a:xfrm>
                  <a:off x="1460" y="1592"/>
                  <a:ext cx="360" cy="0"/>
                </a:xfrm>
                <a:prstGeom prst="line">
                  <a:avLst/>
                </a:prstGeom>
                <a:noFill/>
                <a:ln w="50800">
                  <a:solidFill>
                    <a:srgbClr val="A2C1FE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84" name="Rectangle 112"/>
                <p:cNvSpPr>
                  <a:spLocks noChangeArrowheads="1"/>
                </p:cNvSpPr>
                <p:nvPr/>
              </p:nvSpPr>
              <p:spPr bwMode="auto">
                <a:xfrm>
                  <a:off x="1457" y="1599"/>
                  <a:ext cx="372" cy="31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 eaLnBrk="0" hangingPunct="0"/>
                  <a:r>
                    <a:rPr kumimoji="1" lang="en-US" altLang="zh-CN" sz="2400" b="1">
                      <a:solidFill>
                        <a:schemeClr val="tx1"/>
                      </a:solidFill>
                      <a:latin typeface="Comic Sans MS" pitchFamily="66" charset="0"/>
                    </a:rPr>
                    <a:t>40</a:t>
                  </a:r>
                </a:p>
              </p:txBody>
            </p:sp>
            <p:sp>
              <p:nvSpPr>
                <p:cNvPr id="14385" name="Line 113"/>
                <p:cNvSpPr>
                  <a:spLocks noChangeShapeType="1"/>
                </p:cNvSpPr>
                <p:nvPr/>
              </p:nvSpPr>
              <p:spPr bwMode="auto">
                <a:xfrm>
                  <a:off x="1844" y="1484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363" name="Group 114"/>
              <p:cNvGrpSpPr>
                <a:grpSpLocks/>
              </p:cNvGrpSpPr>
              <p:nvPr/>
            </p:nvGrpSpPr>
            <p:grpSpPr bwMode="auto">
              <a:xfrm>
                <a:off x="1865" y="1484"/>
                <a:ext cx="387" cy="434"/>
                <a:chOff x="1865" y="1484"/>
                <a:chExt cx="387" cy="434"/>
              </a:xfrm>
            </p:grpSpPr>
            <p:sp>
              <p:nvSpPr>
                <p:cNvPr id="14380" name="Line 115"/>
                <p:cNvSpPr>
                  <a:spLocks noChangeShapeType="1"/>
                </p:cNvSpPr>
                <p:nvPr/>
              </p:nvSpPr>
              <p:spPr bwMode="auto">
                <a:xfrm>
                  <a:off x="1868" y="1592"/>
                  <a:ext cx="360" cy="0"/>
                </a:xfrm>
                <a:prstGeom prst="line">
                  <a:avLst/>
                </a:prstGeom>
                <a:noFill/>
                <a:ln w="50800">
                  <a:solidFill>
                    <a:srgbClr val="A2C1FE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81" name="Rectangle 116"/>
                <p:cNvSpPr>
                  <a:spLocks noChangeArrowheads="1"/>
                </p:cNvSpPr>
                <p:nvPr/>
              </p:nvSpPr>
              <p:spPr bwMode="auto">
                <a:xfrm>
                  <a:off x="1865" y="1599"/>
                  <a:ext cx="372" cy="31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 eaLnBrk="0" hangingPunct="0"/>
                  <a:r>
                    <a:rPr kumimoji="1" lang="en-US" altLang="zh-CN" sz="2400" b="1">
                      <a:solidFill>
                        <a:schemeClr val="tx1"/>
                      </a:solidFill>
                      <a:latin typeface="Comic Sans MS" pitchFamily="66" charset="0"/>
                    </a:rPr>
                    <a:t>40</a:t>
                  </a:r>
                </a:p>
              </p:txBody>
            </p:sp>
            <p:sp>
              <p:nvSpPr>
                <p:cNvPr id="14382" name="Line 117"/>
                <p:cNvSpPr>
                  <a:spLocks noChangeShapeType="1"/>
                </p:cNvSpPr>
                <p:nvPr/>
              </p:nvSpPr>
              <p:spPr bwMode="auto">
                <a:xfrm>
                  <a:off x="2252" y="1484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364" name="Group 118"/>
              <p:cNvGrpSpPr>
                <a:grpSpLocks/>
              </p:cNvGrpSpPr>
              <p:nvPr/>
            </p:nvGrpSpPr>
            <p:grpSpPr bwMode="auto">
              <a:xfrm>
                <a:off x="2274" y="1484"/>
                <a:ext cx="386" cy="434"/>
                <a:chOff x="2274" y="1484"/>
                <a:chExt cx="386" cy="434"/>
              </a:xfrm>
            </p:grpSpPr>
            <p:sp>
              <p:nvSpPr>
                <p:cNvPr id="14377" name="Line 119"/>
                <p:cNvSpPr>
                  <a:spLocks noChangeShapeType="1"/>
                </p:cNvSpPr>
                <p:nvPr/>
              </p:nvSpPr>
              <p:spPr bwMode="auto">
                <a:xfrm>
                  <a:off x="2276" y="1592"/>
                  <a:ext cx="360" cy="0"/>
                </a:xfrm>
                <a:prstGeom prst="line">
                  <a:avLst/>
                </a:prstGeom>
                <a:noFill/>
                <a:ln w="50800">
                  <a:solidFill>
                    <a:srgbClr val="A2C1FE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78" name="Rectangle 120"/>
                <p:cNvSpPr>
                  <a:spLocks noChangeArrowheads="1"/>
                </p:cNvSpPr>
                <p:nvPr/>
              </p:nvSpPr>
              <p:spPr bwMode="auto">
                <a:xfrm>
                  <a:off x="2274" y="1599"/>
                  <a:ext cx="372" cy="31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 eaLnBrk="0" hangingPunct="0"/>
                  <a:r>
                    <a:rPr kumimoji="1" lang="en-US" altLang="zh-CN" sz="2400" b="1">
                      <a:solidFill>
                        <a:schemeClr val="tx1"/>
                      </a:solidFill>
                      <a:latin typeface="Comic Sans MS" pitchFamily="66" charset="0"/>
                    </a:rPr>
                    <a:t>40</a:t>
                  </a:r>
                </a:p>
              </p:txBody>
            </p:sp>
            <p:sp>
              <p:nvSpPr>
                <p:cNvPr id="14379" name="Line 121"/>
                <p:cNvSpPr>
                  <a:spLocks noChangeShapeType="1"/>
                </p:cNvSpPr>
                <p:nvPr/>
              </p:nvSpPr>
              <p:spPr bwMode="auto">
                <a:xfrm>
                  <a:off x="2660" y="1484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4365" name="Line 122"/>
              <p:cNvSpPr>
                <a:spLocks noChangeShapeType="1"/>
              </p:cNvSpPr>
              <p:nvPr/>
            </p:nvSpPr>
            <p:spPr bwMode="auto">
              <a:xfrm>
                <a:off x="2684" y="1592"/>
                <a:ext cx="360" cy="0"/>
              </a:xfrm>
              <a:prstGeom prst="line">
                <a:avLst/>
              </a:prstGeom>
              <a:noFill/>
              <a:ln w="50800">
                <a:solidFill>
                  <a:srgbClr val="A2C1F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6" name="Line 123"/>
              <p:cNvSpPr>
                <a:spLocks noChangeShapeType="1"/>
              </p:cNvSpPr>
              <p:nvPr/>
            </p:nvSpPr>
            <p:spPr bwMode="auto">
              <a:xfrm>
                <a:off x="3084" y="1624"/>
                <a:ext cx="216" cy="0"/>
              </a:xfrm>
              <a:prstGeom prst="line">
                <a:avLst/>
              </a:prstGeom>
              <a:noFill/>
              <a:ln w="5080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7" name="Rectangle 124"/>
              <p:cNvSpPr>
                <a:spLocks noChangeArrowheads="1"/>
              </p:cNvSpPr>
              <p:nvPr/>
            </p:nvSpPr>
            <p:spPr bwMode="auto">
              <a:xfrm>
                <a:off x="2683" y="1599"/>
                <a:ext cx="372" cy="31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kumimoji="1" lang="en-US" altLang="zh-CN" sz="2400" b="1">
                    <a:solidFill>
                      <a:schemeClr val="tx1"/>
                    </a:solidFill>
                    <a:latin typeface="Comic Sans MS" pitchFamily="66" charset="0"/>
                  </a:rPr>
                  <a:t>40</a:t>
                </a:r>
              </a:p>
            </p:txBody>
          </p:sp>
          <p:sp>
            <p:nvSpPr>
              <p:cNvPr id="14368" name="Rectangle 125"/>
              <p:cNvSpPr>
                <a:spLocks noChangeArrowheads="1"/>
              </p:cNvSpPr>
              <p:nvPr/>
            </p:nvSpPr>
            <p:spPr bwMode="auto">
              <a:xfrm>
                <a:off x="3009" y="1599"/>
                <a:ext cx="372" cy="31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kumimoji="1" lang="en-US" altLang="zh-CN" sz="2400" b="1">
                    <a:solidFill>
                      <a:schemeClr val="tx1"/>
                    </a:solidFill>
                    <a:latin typeface="Comic Sans MS" pitchFamily="66" charset="0"/>
                  </a:rPr>
                  <a:t>20</a:t>
                </a:r>
              </a:p>
            </p:txBody>
          </p:sp>
          <p:sp>
            <p:nvSpPr>
              <p:cNvPr id="14369" name="Line 126"/>
              <p:cNvSpPr>
                <a:spLocks noChangeShapeType="1"/>
              </p:cNvSpPr>
              <p:nvPr/>
            </p:nvSpPr>
            <p:spPr bwMode="auto">
              <a:xfrm>
                <a:off x="3068" y="1484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0" name="Line 127"/>
              <p:cNvSpPr>
                <a:spLocks noChangeShapeType="1"/>
              </p:cNvSpPr>
              <p:nvPr/>
            </p:nvSpPr>
            <p:spPr bwMode="auto">
              <a:xfrm>
                <a:off x="3324" y="1484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1" name="Line 128"/>
              <p:cNvSpPr>
                <a:spLocks noChangeShapeType="1"/>
              </p:cNvSpPr>
              <p:nvPr/>
            </p:nvSpPr>
            <p:spPr bwMode="auto">
              <a:xfrm>
                <a:off x="1532" y="1560"/>
                <a:ext cx="288" cy="0"/>
              </a:xfrm>
              <a:prstGeom prst="line">
                <a:avLst/>
              </a:prstGeom>
              <a:noFill/>
              <a:ln w="50800">
                <a:solidFill>
                  <a:srgbClr val="F6BF6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2" name="Line 129"/>
              <p:cNvSpPr>
                <a:spLocks noChangeShapeType="1"/>
              </p:cNvSpPr>
              <p:nvPr/>
            </p:nvSpPr>
            <p:spPr bwMode="auto">
              <a:xfrm>
                <a:off x="1940" y="1560"/>
                <a:ext cx="288" cy="0"/>
              </a:xfrm>
              <a:prstGeom prst="line">
                <a:avLst/>
              </a:prstGeom>
              <a:noFill/>
              <a:ln w="50800">
                <a:solidFill>
                  <a:srgbClr val="F6BF6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3" name="Line 130"/>
              <p:cNvSpPr>
                <a:spLocks noChangeShapeType="1"/>
              </p:cNvSpPr>
              <p:nvPr/>
            </p:nvSpPr>
            <p:spPr bwMode="auto">
              <a:xfrm>
                <a:off x="2348" y="1560"/>
                <a:ext cx="288" cy="0"/>
              </a:xfrm>
              <a:prstGeom prst="line">
                <a:avLst/>
              </a:prstGeom>
              <a:noFill/>
              <a:ln w="50800">
                <a:solidFill>
                  <a:srgbClr val="F6BF6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4" name="Line 131"/>
              <p:cNvSpPr>
                <a:spLocks noChangeShapeType="1"/>
              </p:cNvSpPr>
              <p:nvPr/>
            </p:nvSpPr>
            <p:spPr bwMode="auto">
              <a:xfrm>
                <a:off x="1868" y="1624"/>
                <a:ext cx="216" cy="0"/>
              </a:xfrm>
              <a:prstGeom prst="line">
                <a:avLst/>
              </a:prstGeom>
              <a:noFill/>
              <a:ln w="5080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5" name="Line 132"/>
              <p:cNvSpPr>
                <a:spLocks noChangeShapeType="1"/>
              </p:cNvSpPr>
              <p:nvPr/>
            </p:nvSpPr>
            <p:spPr bwMode="auto">
              <a:xfrm>
                <a:off x="2276" y="1624"/>
                <a:ext cx="216" cy="0"/>
              </a:xfrm>
              <a:prstGeom prst="line">
                <a:avLst/>
              </a:prstGeom>
              <a:noFill/>
              <a:ln w="5080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6" name="Line 133"/>
              <p:cNvSpPr>
                <a:spLocks noChangeShapeType="1"/>
              </p:cNvSpPr>
              <p:nvPr/>
            </p:nvSpPr>
            <p:spPr bwMode="auto">
              <a:xfrm>
                <a:off x="2684" y="1624"/>
                <a:ext cx="216" cy="0"/>
              </a:xfrm>
              <a:prstGeom prst="line">
                <a:avLst/>
              </a:prstGeom>
              <a:noFill/>
              <a:ln w="5080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 build="p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1" y="1"/>
            <a:ext cx="8893175" cy="98107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performance issues in pipelining</a:t>
            </a:r>
          </a:p>
        </p:txBody>
      </p:sp>
      <p:sp>
        <p:nvSpPr>
          <p:cNvPr id="7987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524001" y="1201739"/>
            <a:ext cx="9180511" cy="4719637"/>
          </a:xfrm>
        </p:spPr>
        <p:txBody>
          <a:bodyPr/>
          <a:lstStyle/>
          <a:p>
            <a:pPr eaLnBrk="1" hangingPunct="1"/>
            <a:r>
              <a:rPr lang="en-US" altLang="zh-CN" sz="2600" dirty="0">
                <a:solidFill>
                  <a:srgbClr val="FF3300"/>
                </a:solidFill>
                <a:latin typeface="Comic Sans MS" pitchFamily="66" charset="0"/>
              </a:rPr>
              <a:t>Latency</a:t>
            </a:r>
            <a:r>
              <a:rPr lang="en-US" altLang="zh-CN" sz="2600" dirty="0">
                <a:latin typeface="Comic Sans MS" pitchFamily="66" charset="0"/>
              </a:rPr>
              <a:t>: The execution time of each instruction in pipelining does not decrease, instead, always longer than that of </a:t>
            </a:r>
            <a:r>
              <a:rPr lang="en-US" altLang="zh-CN" sz="2600" dirty="0" err="1">
                <a:latin typeface="Comic Sans MS" pitchFamily="66" charset="0"/>
              </a:rPr>
              <a:t>unpipelined</a:t>
            </a:r>
            <a:r>
              <a:rPr lang="en-US" altLang="zh-CN" sz="2600" dirty="0">
                <a:latin typeface="Comic Sans MS" pitchFamily="66" charset="0"/>
              </a:rPr>
              <a:t> machine.</a:t>
            </a:r>
          </a:p>
          <a:p>
            <a:pPr eaLnBrk="1" hangingPunct="1"/>
            <a:r>
              <a:rPr lang="en-US" altLang="zh-CN" sz="2600" dirty="0">
                <a:solidFill>
                  <a:srgbClr val="FF3300"/>
                </a:solidFill>
                <a:latin typeface="Comic Sans MS" pitchFamily="66" charset="0"/>
              </a:rPr>
              <a:t>Imbalance</a:t>
            </a:r>
            <a:r>
              <a:rPr lang="en-US" altLang="zh-CN" sz="2600" dirty="0">
                <a:latin typeface="Comic Sans MS" pitchFamily="66" charset="0"/>
              </a:rPr>
              <a:t> among stages reduces performance</a:t>
            </a:r>
          </a:p>
          <a:p>
            <a:pPr eaLnBrk="1" hangingPunct="1"/>
            <a:r>
              <a:rPr lang="en-US" altLang="zh-CN" sz="2600" dirty="0">
                <a:solidFill>
                  <a:srgbClr val="FF3300"/>
                </a:solidFill>
                <a:latin typeface="Comic Sans MS" pitchFamily="66" charset="0"/>
              </a:rPr>
              <a:t>Overhead</a:t>
            </a:r>
            <a:r>
              <a:rPr lang="en-US" altLang="zh-CN" sz="2600" dirty="0">
                <a:latin typeface="Comic Sans MS" pitchFamily="66" charset="0"/>
              </a:rPr>
              <a:t> rise from register delay and clock skew also contribute to the lower limit of machine cycle.</a:t>
            </a:r>
          </a:p>
          <a:p>
            <a:pPr eaLnBrk="1" hangingPunct="1"/>
            <a:r>
              <a:rPr lang="en-US" altLang="zh-CN" sz="2600" dirty="0">
                <a:solidFill>
                  <a:srgbClr val="FF3300"/>
                </a:solidFill>
                <a:latin typeface="Comic Sans MS" pitchFamily="66" charset="0"/>
              </a:rPr>
              <a:t>Pipeline hazards</a:t>
            </a:r>
            <a:r>
              <a:rPr lang="en-US" altLang="zh-CN" sz="2600" dirty="0">
                <a:latin typeface="Comic Sans MS" pitchFamily="66" charset="0"/>
              </a:rPr>
              <a:t> are the major hurdle of pipeline, which prevent the machine from reaching the ideal  performance.</a:t>
            </a:r>
          </a:p>
          <a:p>
            <a:pPr eaLnBrk="1" hangingPunct="1"/>
            <a:r>
              <a:rPr lang="en-US" altLang="zh-CN" sz="2600" dirty="0">
                <a:latin typeface="Comic Sans MS" pitchFamily="66" charset="0"/>
              </a:rPr>
              <a:t>Time to “</a:t>
            </a:r>
            <a:r>
              <a:rPr lang="en-US" altLang="zh-CN" sz="2600" dirty="0">
                <a:solidFill>
                  <a:srgbClr val="FF3300"/>
                </a:solidFill>
                <a:latin typeface="Comic Sans MS" pitchFamily="66" charset="0"/>
              </a:rPr>
              <a:t>fill</a:t>
            </a:r>
            <a:r>
              <a:rPr lang="en-US" altLang="zh-CN" sz="2600" dirty="0">
                <a:latin typeface="Comic Sans MS" pitchFamily="66" charset="0"/>
              </a:rPr>
              <a:t>” pipeline and time to “</a:t>
            </a:r>
            <a:r>
              <a:rPr lang="en-US" altLang="zh-CN" sz="2600" dirty="0">
                <a:solidFill>
                  <a:srgbClr val="FF3300"/>
                </a:solidFill>
                <a:latin typeface="Comic Sans MS" pitchFamily="66" charset="0"/>
              </a:rPr>
              <a:t>drain</a:t>
            </a:r>
            <a:r>
              <a:rPr lang="en-US" altLang="zh-CN" sz="2600" dirty="0">
                <a:latin typeface="Comic Sans MS" pitchFamily="66" charset="0"/>
              </a:rPr>
              <a:t>” it reduces speedup</a:t>
            </a:r>
            <a:endParaRPr lang="en-US" altLang="zh-CN" sz="2800" dirty="0">
              <a:latin typeface="Comic Sans MS" pitchFamily="66" charset="0"/>
            </a:endParaRPr>
          </a:p>
        </p:txBody>
      </p:sp>
    </p:spTree>
  </p:cSld>
  <p:clrMapOvr>
    <a:masterClrMapping/>
  </p:clrMapOvr>
  <p:transition>
    <p:rand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766283"/>
              </p:ext>
            </p:extLst>
          </p:nvPr>
        </p:nvGraphicFramePr>
        <p:xfrm>
          <a:off x="1415480" y="1014391"/>
          <a:ext cx="8424936" cy="4681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0" name="Picture" r:id="rId3" imgW="4820356" imgH="3330222" progId="Word.Picture.8">
                  <p:embed/>
                </p:oleObj>
              </mc:Choice>
              <mc:Fallback>
                <p:oleObj name="Picture" r:id="rId3" imgW="4820356" imgH="3330222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5480" y="1014391"/>
                        <a:ext cx="8424936" cy="46812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898" name="Rectangle 7"/>
          <p:cNvSpPr>
            <a:spLocks noGrp="1" noRot="1" noChangeArrowheads="1"/>
          </p:cNvSpPr>
          <p:nvPr>
            <p:ph type="title"/>
          </p:nvPr>
        </p:nvSpPr>
        <p:spPr>
          <a:xfrm>
            <a:off x="1809721" y="1"/>
            <a:ext cx="8621713" cy="93662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How simple as this !  Really ?</a:t>
            </a:r>
            <a:r>
              <a:rPr lang="en-US" altLang="zh-CN" b="1" dirty="0"/>
              <a:t> </a:t>
            </a:r>
            <a:endParaRPr lang="en-US" altLang="zh-CN" b="1" dirty="0">
              <a:solidFill>
                <a:srgbClr val="000000"/>
              </a:solidFill>
            </a:endParaRPr>
          </a:p>
        </p:txBody>
      </p:sp>
      <p:grpSp>
        <p:nvGrpSpPr>
          <p:cNvPr id="80900" name="Group 8"/>
          <p:cNvGrpSpPr>
            <a:grpSpLocks/>
          </p:cNvGrpSpPr>
          <p:nvPr/>
        </p:nvGrpSpPr>
        <p:grpSpPr bwMode="auto">
          <a:xfrm>
            <a:off x="1415480" y="4986341"/>
            <a:ext cx="4176464" cy="914400"/>
            <a:chOff x="240" y="3408"/>
            <a:chExt cx="2304" cy="576"/>
          </a:xfrm>
        </p:grpSpPr>
        <p:sp>
          <p:nvSpPr>
            <p:cNvPr id="80904" name="Text Box 9"/>
            <p:cNvSpPr txBox="1">
              <a:spLocks noChangeArrowheads="1"/>
            </p:cNvSpPr>
            <p:nvPr/>
          </p:nvSpPr>
          <p:spPr bwMode="auto">
            <a:xfrm>
              <a:off x="240" y="3408"/>
              <a:ext cx="838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tIns="0" rIns="18000" bIns="0">
              <a:spAutoFit/>
            </a:bodyPr>
            <a:lstStyle/>
            <a:p>
              <a:r>
                <a:rPr kumimoji="1" lang="en-US" altLang="zh-CN" sz="2000" b="1" dirty="0">
                  <a:solidFill>
                    <a:srgbClr val="FF00FF"/>
                  </a:solidFill>
                  <a:latin typeface="Times New Roman" pitchFamily="18" charset="0"/>
                </a:rPr>
                <a:t>pipeline </a:t>
              </a:r>
            </a:p>
            <a:p>
              <a:r>
                <a:rPr kumimoji="1" lang="en-US" altLang="zh-CN" sz="2000" b="1" dirty="0">
                  <a:solidFill>
                    <a:srgbClr val="FF00FF"/>
                  </a:solidFill>
                  <a:latin typeface="Times New Roman" pitchFamily="18" charset="0"/>
                </a:rPr>
                <a:t>registers or </a:t>
              </a:r>
              <a:endParaRPr kumimoji="1" lang="en-US" altLang="zh-CN" sz="2400" b="1" dirty="0">
                <a:solidFill>
                  <a:srgbClr val="FF00FF"/>
                </a:solidFill>
                <a:latin typeface="Times New Roman" pitchFamily="18" charset="0"/>
              </a:endParaRPr>
            </a:p>
            <a:p>
              <a:r>
                <a:rPr kumimoji="1" lang="en-US" altLang="zh-CN" sz="2000" b="1" dirty="0">
                  <a:solidFill>
                    <a:srgbClr val="FF00FF"/>
                  </a:solidFill>
                  <a:latin typeface="Times New Roman" pitchFamily="18" charset="0"/>
                </a:rPr>
                <a:t>latches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itchFamily="18" charset="0"/>
                </a:rPr>
                <a:t>  </a:t>
              </a:r>
            </a:p>
          </p:txBody>
        </p:sp>
        <p:sp>
          <p:nvSpPr>
            <p:cNvPr id="80905" name="Line 10"/>
            <p:cNvSpPr>
              <a:spLocks noChangeShapeType="1"/>
            </p:cNvSpPr>
            <p:nvPr/>
          </p:nvSpPr>
          <p:spPr bwMode="auto">
            <a:xfrm flipV="1">
              <a:off x="912" y="3456"/>
              <a:ext cx="480" cy="192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prstDash val="sysDot"/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906" name="Line 11"/>
            <p:cNvSpPr>
              <a:spLocks noChangeShapeType="1"/>
            </p:cNvSpPr>
            <p:nvPr/>
          </p:nvSpPr>
          <p:spPr bwMode="auto">
            <a:xfrm flipV="1">
              <a:off x="1008" y="3456"/>
              <a:ext cx="1536" cy="24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prstDash val="sysDot"/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0901" name="Group 12"/>
          <p:cNvGrpSpPr>
            <a:grpSpLocks/>
          </p:cNvGrpSpPr>
          <p:nvPr/>
        </p:nvGrpSpPr>
        <p:grpSpPr bwMode="auto">
          <a:xfrm>
            <a:off x="4586288" y="5233994"/>
            <a:ext cx="3067050" cy="1096964"/>
            <a:chOff x="1917" y="3499"/>
            <a:chExt cx="1932" cy="691"/>
          </a:xfrm>
        </p:grpSpPr>
        <p:sp>
          <p:nvSpPr>
            <p:cNvPr id="80902" name="Text Box 13"/>
            <p:cNvSpPr txBox="1">
              <a:spLocks noChangeArrowheads="1"/>
            </p:cNvSpPr>
            <p:nvPr/>
          </p:nvSpPr>
          <p:spPr bwMode="auto">
            <a:xfrm>
              <a:off x="1917" y="3940"/>
              <a:ext cx="193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dirty="0">
                  <a:solidFill>
                    <a:srgbClr val="FF3300"/>
                  </a:solidFill>
                  <a:latin typeface="Times New Roman" pitchFamily="18" charset="0"/>
                </a:rPr>
                <a:t>Why need to add this line?</a:t>
              </a:r>
              <a:endParaRPr kumimoji="1" lang="en-US" altLang="zh-CN" sz="2400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80903" name="Line 14"/>
            <p:cNvSpPr>
              <a:spLocks noChangeShapeType="1"/>
            </p:cNvSpPr>
            <p:nvPr/>
          </p:nvSpPr>
          <p:spPr bwMode="auto">
            <a:xfrm flipV="1">
              <a:off x="2954" y="3499"/>
              <a:ext cx="192" cy="52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rand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0" y="0"/>
            <a:ext cx="9144000" cy="857232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Must latches be engaged ? Yeah !</a:t>
            </a:r>
          </a:p>
        </p:txBody>
      </p:sp>
      <p:sp>
        <p:nvSpPr>
          <p:cNvPr id="8499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965325" y="1268760"/>
            <a:ext cx="8261350" cy="4683125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latin typeface="Comic Sans MS" pitchFamily="66" charset="0"/>
              </a:rPr>
              <a:t>Ensure the instructions in different stages do </a:t>
            </a:r>
            <a:r>
              <a:rPr lang="en-US" altLang="zh-CN" sz="2400" dirty="0">
                <a:solidFill>
                  <a:schemeClr val="accent2"/>
                </a:solidFill>
                <a:latin typeface="Comic Sans MS" pitchFamily="66" charset="0"/>
              </a:rPr>
              <a:t>not </a:t>
            </a:r>
            <a:r>
              <a:rPr lang="en-US" altLang="zh-CN" sz="2400" dirty="0">
                <a:solidFill>
                  <a:srgbClr val="0000CC"/>
                </a:solidFill>
                <a:latin typeface="Comic Sans MS" pitchFamily="66" charset="0"/>
              </a:rPr>
              <a:t>interfere </a:t>
            </a:r>
            <a:r>
              <a:rPr lang="en-US" altLang="zh-CN" sz="2400" dirty="0">
                <a:latin typeface="Comic Sans MS" pitchFamily="66" charset="0"/>
              </a:rPr>
              <a:t>with one another . </a:t>
            </a:r>
          </a:p>
          <a:p>
            <a:pPr eaLnBrk="1" hangingPunct="1"/>
            <a:r>
              <a:rPr lang="en-US" altLang="zh-CN" sz="2400" dirty="0">
                <a:latin typeface="Comic Sans MS" pitchFamily="66" charset="0"/>
              </a:rPr>
              <a:t>Through the latches, can the stages be combined one by one to form a pipeline.</a:t>
            </a:r>
          </a:p>
          <a:p>
            <a:pPr eaLnBrk="1" hangingPunct="1"/>
            <a:r>
              <a:rPr lang="en-US" altLang="zh-CN" sz="2400" dirty="0">
                <a:latin typeface="Comic Sans MS" pitchFamily="66" charset="0"/>
              </a:rPr>
              <a:t>The latches are the pipeline registers , which are much more than those in multi-cycle version</a:t>
            </a:r>
            <a:endParaRPr lang="en-US" altLang="zh-CN" sz="2800" dirty="0">
              <a:latin typeface="Comic Sans MS" pitchFamily="66" charset="0"/>
            </a:endParaRPr>
          </a:p>
          <a:p>
            <a:pPr lvl="1" eaLnBrk="1" hangingPunct="1"/>
            <a:r>
              <a:rPr lang="en-US" altLang="zh-CN" sz="2000" dirty="0" err="1">
                <a:latin typeface="Comic Sans MS" pitchFamily="66" charset="0"/>
              </a:rPr>
              <a:t>IR</a:t>
            </a:r>
            <a:r>
              <a:rPr lang="en-US" altLang="zh-CN" sz="2000" dirty="0">
                <a:latin typeface="Comic Sans MS" pitchFamily="66" charset="0"/>
              </a:rPr>
              <a:t>:  </a:t>
            </a:r>
            <a:r>
              <a:rPr lang="en-US" altLang="zh-CN" sz="2000" u="sng" dirty="0">
                <a:latin typeface="Comic Sans MS" pitchFamily="66" charset="0"/>
              </a:rPr>
              <a:t>IF/</a:t>
            </a:r>
            <a:r>
              <a:rPr lang="en-US" altLang="zh-CN" sz="2000" u="sng" dirty="0" err="1">
                <a:latin typeface="Comic Sans MS" pitchFamily="66" charset="0"/>
              </a:rPr>
              <a:t>ID.IR</a:t>
            </a:r>
            <a:r>
              <a:rPr lang="en-US" altLang="zh-CN" sz="2000" dirty="0">
                <a:latin typeface="Comic Sans MS" pitchFamily="66" charset="0"/>
              </a:rPr>
              <a:t>; </a:t>
            </a:r>
            <a:r>
              <a:rPr lang="en-US" altLang="zh-CN" sz="2000" u="sng" dirty="0">
                <a:latin typeface="Comic Sans MS" pitchFamily="66" charset="0"/>
              </a:rPr>
              <a:t>ID/</a:t>
            </a:r>
            <a:r>
              <a:rPr lang="en-US" altLang="zh-CN" sz="2000" u="sng" dirty="0" err="1">
                <a:latin typeface="Comic Sans MS" pitchFamily="66" charset="0"/>
              </a:rPr>
              <a:t>EX.IR</a:t>
            </a:r>
            <a:r>
              <a:rPr lang="en-US" altLang="zh-CN" sz="2000" dirty="0">
                <a:latin typeface="Comic Sans MS" pitchFamily="66" charset="0"/>
              </a:rPr>
              <a:t>; </a:t>
            </a:r>
            <a:r>
              <a:rPr lang="en-US" altLang="zh-CN" sz="2000" u="sng" dirty="0">
                <a:latin typeface="Comic Sans MS" pitchFamily="66" charset="0"/>
              </a:rPr>
              <a:t>EX/</a:t>
            </a:r>
            <a:r>
              <a:rPr lang="en-US" altLang="zh-CN" sz="2000" u="sng" dirty="0" err="1">
                <a:latin typeface="Comic Sans MS" pitchFamily="66" charset="0"/>
              </a:rPr>
              <a:t>DM.IR</a:t>
            </a:r>
            <a:r>
              <a:rPr lang="en-US" altLang="zh-CN" sz="2000" dirty="0">
                <a:latin typeface="Comic Sans MS" pitchFamily="66" charset="0"/>
              </a:rPr>
              <a:t>;  </a:t>
            </a:r>
            <a:r>
              <a:rPr lang="en-US" altLang="zh-CN" sz="2000" u="sng" dirty="0">
                <a:latin typeface="Comic Sans MS" pitchFamily="66" charset="0"/>
              </a:rPr>
              <a:t>DM/</a:t>
            </a:r>
            <a:r>
              <a:rPr lang="en-US" altLang="zh-CN" sz="2000" u="sng" dirty="0" err="1">
                <a:latin typeface="Comic Sans MS" pitchFamily="66" charset="0"/>
              </a:rPr>
              <a:t>WB.IR</a:t>
            </a:r>
            <a:endParaRPr lang="en-US" altLang="zh-CN" sz="2000" dirty="0">
              <a:latin typeface="Comic Sans MS" pitchFamily="66" charset="0"/>
            </a:endParaRPr>
          </a:p>
          <a:p>
            <a:pPr lvl="1" eaLnBrk="1" hangingPunct="1"/>
            <a:r>
              <a:rPr lang="en-US" altLang="zh-CN" sz="2000" dirty="0">
                <a:latin typeface="Comic Sans MS" pitchFamily="66" charset="0"/>
              </a:rPr>
              <a:t>B:    </a:t>
            </a:r>
            <a:r>
              <a:rPr lang="en-US" altLang="zh-CN" sz="2000" u="sng" dirty="0">
                <a:latin typeface="Comic Sans MS" pitchFamily="66" charset="0"/>
              </a:rPr>
              <a:t>ID/</a:t>
            </a:r>
            <a:r>
              <a:rPr lang="en-US" altLang="zh-CN" sz="2000" u="sng" dirty="0" err="1">
                <a:latin typeface="Comic Sans MS" pitchFamily="66" charset="0"/>
              </a:rPr>
              <a:t>EX.B</a:t>
            </a:r>
            <a:r>
              <a:rPr lang="en-US" altLang="zh-CN" sz="2000" dirty="0">
                <a:latin typeface="Comic Sans MS" pitchFamily="66" charset="0"/>
              </a:rPr>
              <a:t>;  </a:t>
            </a:r>
            <a:r>
              <a:rPr lang="en-US" altLang="zh-CN" sz="2000" u="sng" dirty="0">
                <a:latin typeface="Comic Sans MS" pitchFamily="66" charset="0"/>
              </a:rPr>
              <a:t>EX/</a:t>
            </a:r>
            <a:r>
              <a:rPr lang="en-US" altLang="zh-CN" sz="2000" u="sng" dirty="0" err="1">
                <a:latin typeface="Comic Sans MS" pitchFamily="66" charset="0"/>
              </a:rPr>
              <a:t>DM.B</a:t>
            </a:r>
            <a:endParaRPr lang="en-US" altLang="zh-CN" sz="2000" dirty="0">
              <a:latin typeface="Comic Sans MS" pitchFamily="66" charset="0"/>
            </a:endParaRPr>
          </a:p>
          <a:p>
            <a:pPr lvl="1" eaLnBrk="1" hangingPunct="1"/>
            <a:r>
              <a:rPr lang="en-US" altLang="zh-CN" sz="2000" dirty="0" err="1">
                <a:latin typeface="Comic Sans MS" pitchFamily="66" charset="0"/>
              </a:rPr>
              <a:t>ALUoutput</a:t>
            </a:r>
            <a:r>
              <a:rPr lang="en-US" altLang="zh-CN" sz="2000" dirty="0">
                <a:latin typeface="Comic Sans MS" pitchFamily="66" charset="0"/>
              </a:rPr>
              <a:t>:  </a:t>
            </a:r>
            <a:r>
              <a:rPr lang="en-US" altLang="zh-CN" sz="2000" u="sng" dirty="0">
                <a:latin typeface="Comic Sans MS" pitchFamily="66" charset="0"/>
              </a:rPr>
              <a:t>EX/</a:t>
            </a:r>
            <a:r>
              <a:rPr lang="en-US" altLang="zh-CN" sz="2000" u="sng" dirty="0" err="1">
                <a:latin typeface="Comic Sans MS" pitchFamily="66" charset="0"/>
              </a:rPr>
              <a:t>DM.ALUoutput</a:t>
            </a:r>
            <a:r>
              <a:rPr lang="en-US" altLang="zh-CN" sz="2000" dirty="0">
                <a:latin typeface="Comic Sans MS" pitchFamily="66" charset="0"/>
              </a:rPr>
              <a:t>, </a:t>
            </a:r>
            <a:r>
              <a:rPr lang="en-US" altLang="zh-CN" sz="2000" u="sng" dirty="0">
                <a:latin typeface="Comic Sans MS" pitchFamily="66" charset="0"/>
              </a:rPr>
              <a:t>DM/</a:t>
            </a:r>
            <a:r>
              <a:rPr lang="en-US" altLang="zh-CN" sz="2000" u="sng" dirty="0" err="1">
                <a:latin typeface="Comic Sans MS" pitchFamily="66" charset="0"/>
              </a:rPr>
              <a:t>WB.ALUoutput</a:t>
            </a:r>
            <a:endParaRPr lang="en-US" altLang="zh-CN" sz="2000" u="sng" dirty="0">
              <a:latin typeface="Comic Sans MS" pitchFamily="66" charset="0"/>
            </a:endParaRPr>
          </a:p>
          <a:p>
            <a:pPr eaLnBrk="1" hangingPunct="1"/>
            <a:r>
              <a:rPr lang="en-US" altLang="zh-CN" sz="2400" dirty="0">
                <a:solidFill>
                  <a:srgbClr val="FF0000"/>
                </a:solidFill>
                <a:latin typeface="Comic Sans MS" pitchFamily="66" charset="0"/>
              </a:rPr>
              <a:t>Any value needed on a later stage must be placed in a register and copied from one register to the next, until it is no longer needed.</a:t>
            </a:r>
            <a:endParaRPr lang="en-US" altLang="zh-CN" sz="2800" u="sng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>
    <p:random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Important Notes:</a:t>
            </a:r>
          </a:p>
        </p:txBody>
      </p:sp>
      <p:sp>
        <p:nvSpPr>
          <p:cNvPr id="6349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775520" y="1340768"/>
            <a:ext cx="8642350" cy="44926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800" dirty="0">
                <a:solidFill>
                  <a:srgbClr val="3333FF"/>
                </a:solidFill>
              </a:rPr>
              <a:t>What should be buffered </a:t>
            </a:r>
            <a:r>
              <a:rPr lang="en-US" altLang="zh-CN" sz="2800" dirty="0"/>
              <a:t>in every stage latch ?</a:t>
            </a:r>
          </a:p>
          <a:p>
            <a:pPr lvl="1" eaLnBrk="1" hangingPunct="1"/>
            <a:r>
              <a:rPr lang="en-US" altLang="zh-CN" sz="3200" dirty="0">
                <a:solidFill>
                  <a:srgbClr val="FF0000"/>
                </a:solidFill>
              </a:rPr>
              <a:t>Data</a:t>
            </a:r>
            <a:r>
              <a:rPr lang="en-US" altLang="zh-CN" sz="3200" dirty="0"/>
              <a:t> need to be used in the next stages.</a:t>
            </a:r>
          </a:p>
          <a:p>
            <a:pPr lvl="1" eaLnBrk="1" hangingPunct="1"/>
            <a:r>
              <a:rPr lang="en-US" altLang="zh-CN" sz="3200" dirty="0">
                <a:solidFill>
                  <a:srgbClr val="FF0000"/>
                </a:solidFill>
              </a:rPr>
              <a:t>Control signals </a:t>
            </a:r>
            <a:r>
              <a:rPr lang="en-US" altLang="zh-CN" sz="3200" dirty="0"/>
              <a:t>need to be used in the next stages</a:t>
            </a:r>
          </a:p>
          <a:p>
            <a:pPr lvl="1" eaLnBrk="1" hangingPunct="1"/>
            <a:r>
              <a:rPr lang="en-US" altLang="zh-CN" sz="3200" dirty="0">
                <a:solidFill>
                  <a:srgbClr val="FF0000"/>
                </a:solidFill>
              </a:rPr>
              <a:t>Debug info </a:t>
            </a:r>
            <a:r>
              <a:rPr lang="en-US" altLang="zh-CN" sz="3200" dirty="0"/>
              <a:t>when used in duration of design</a:t>
            </a:r>
          </a:p>
          <a:p>
            <a:pPr eaLnBrk="1" hangingPunct="1"/>
            <a:r>
              <a:rPr lang="en-US" altLang="zh-CN" sz="2800" dirty="0"/>
              <a:t>The memory bandwidth changes !</a:t>
            </a:r>
          </a:p>
          <a:p>
            <a:pPr lvl="1" eaLnBrk="1" hangingPunct="1"/>
            <a:r>
              <a:rPr lang="en-US" altLang="zh-CN" sz="2400" dirty="0"/>
              <a:t>1 instruction read + 1 data access / 5 cycle (multi-cycle implementation)</a:t>
            </a:r>
          </a:p>
          <a:p>
            <a:pPr lvl="1" eaLnBrk="1" hangingPunct="1"/>
            <a:r>
              <a:rPr lang="en-US" altLang="zh-CN" sz="2400" dirty="0"/>
              <a:t>1 instruction read + 1 data access / cycle </a:t>
            </a:r>
          </a:p>
        </p:txBody>
      </p:sp>
    </p:spTree>
    <p:extLst>
      <p:ext uri="{BB962C8B-B14F-4D97-AF65-F5344CB8AC3E}">
        <p14:creationId xmlns:p14="http://schemas.microsoft.com/office/powerpoint/2010/main" val="3854448094"/>
      </p:ext>
    </p:extLst>
  </p:cSld>
  <p:clrMapOvr>
    <a:masterClrMapping/>
  </p:clrMapOvr>
  <p:transition>
    <p:random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1" y="0"/>
            <a:ext cx="9144000" cy="908050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Problems that pipelining introduces</a:t>
            </a:r>
          </a:p>
        </p:txBody>
      </p:sp>
      <p:sp>
        <p:nvSpPr>
          <p:cNvPr id="8192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47850" y="981076"/>
            <a:ext cx="8534400" cy="18002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800">
                <a:latin typeface="Comic Sans MS" pitchFamily="66" charset="0"/>
              </a:rPr>
              <a:t>Focus:  </a:t>
            </a:r>
            <a:r>
              <a:rPr lang="en-US" altLang="zh-CN" sz="2800">
                <a:solidFill>
                  <a:srgbClr val="FF0000"/>
                </a:solidFill>
                <a:latin typeface="Comic Sans MS" pitchFamily="66" charset="0"/>
              </a:rPr>
              <a:t>no different operations with the same data path resource on the same clock cycle.</a:t>
            </a:r>
            <a:r>
              <a:rPr lang="en-US" altLang="zh-CN" sz="2800">
                <a:solidFill>
                  <a:schemeClr val="accent2"/>
                </a:solidFill>
                <a:latin typeface="Comic Sans MS" pitchFamily="66" charset="0"/>
              </a:rPr>
              <a:t> (</a:t>
            </a:r>
            <a:r>
              <a:rPr lang="en-US" altLang="zh-CN" sz="2800">
                <a:solidFill>
                  <a:srgbClr val="FF3300"/>
                </a:solidFill>
                <a:latin typeface="Comic Sans MS" pitchFamily="66" charset="0"/>
              </a:rPr>
              <a:t>structure hazard</a:t>
            </a:r>
            <a:r>
              <a:rPr lang="en-US" altLang="zh-CN" sz="2800">
                <a:solidFill>
                  <a:schemeClr val="accent2"/>
                </a:solidFill>
                <a:latin typeface="Comic Sans MS" pitchFamily="66" charset="0"/>
              </a:rPr>
              <a:t>)</a:t>
            </a:r>
            <a:endParaRPr lang="en-US" altLang="zh-CN">
              <a:latin typeface="Comic Sans MS" pitchFamily="66" charset="0"/>
            </a:endParaRPr>
          </a:p>
          <a:p>
            <a:pPr eaLnBrk="1" hangingPunct="1"/>
            <a:r>
              <a:rPr lang="en-US" altLang="zh-CN" sz="2800">
                <a:latin typeface="Comic Sans MS" pitchFamily="66" charset="0"/>
              </a:rPr>
              <a:t>There is </a:t>
            </a:r>
            <a:r>
              <a:rPr lang="en-US" altLang="zh-CN" sz="2800">
                <a:solidFill>
                  <a:srgbClr val="FF3300"/>
                </a:solidFill>
                <a:latin typeface="Comic Sans MS" pitchFamily="66" charset="0"/>
              </a:rPr>
              <a:t>conflict</a:t>
            </a:r>
            <a:r>
              <a:rPr lang="en-US" altLang="zh-CN" sz="2800">
                <a:latin typeface="Comic Sans MS" pitchFamily="66" charset="0"/>
              </a:rPr>
              <a:t>  about the </a:t>
            </a:r>
            <a:r>
              <a:rPr lang="en-US" altLang="zh-CN" sz="2800">
                <a:solidFill>
                  <a:srgbClr val="FF3300"/>
                </a:solidFill>
                <a:latin typeface="Comic Sans MS" pitchFamily="66" charset="0"/>
              </a:rPr>
              <a:t>memory</a:t>
            </a:r>
            <a:r>
              <a:rPr lang="en-US" altLang="zh-CN" sz="2800">
                <a:latin typeface="Comic Sans MS" pitchFamily="66" charset="0"/>
              </a:rPr>
              <a:t> ! </a:t>
            </a:r>
          </a:p>
          <a:p>
            <a:pPr eaLnBrk="1" hangingPunct="1"/>
            <a:endParaRPr lang="en-US" altLang="zh-CN">
              <a:latin typeface="Comic Sans MS" pitchFamily="66" charset="0"/>
            </a:endParaRPr>
          </a:p>
          <a:p>
            <a:pPr lvl="1" eaLnBrk="1" hangingPunct="1"/>
            <a:endParaRPr lang="en-US" altLang="zh-CN"/>
          </a:p>
        </p:txBody>
      </p:sp>
      <p:grpSp>
        <p:nvGrpSpPr>
          <p:cNvPr id="81924" name="Group 170"/>
          <p:cNvGrpSpPr>
            <a:grpSpLocks/>
          </p:cNvGrpSpPr>
          <p:nvPr/>
        </p:nvGrpSpPr>
        <p:grpSpPr bwMode="auto">
          <a:xfrm>
            <a:off x="2278063" y="2781301"/>
            <a:ext cx="7456488" cy="3281363"/>
            <a:chOff x="479" y="1776"/>
            <a:chExt cx="4697" cy="2067"/>
          </a:xfrm>
        </p:grpSpPr>
        <p:grpSp>
          <p:nvGrpSpPr>
            <p:cNvPr id="81925" name="Group 5"/>
            <p:cNvGrpSpPr>
              <a:grpSpLocks/>
            </p:cNvGrpSpPr>
            <p:nvPr/>
          </p:nvGrpSpPr>
          <p:grpSpPr bwMode="auto">
            <a:xfrm>
              <a:off x="2825" y="2231"/>
              <a:ext cx="340" cy="259"/>
              <a:chOff x="2624" y="1200"/>
              <a:chExt cx="340" cy="294"/>
            </a:xfrm>
          </p:grpSpPr>
          <p:sp>
            <p:nvSpPr>
              <p:cNvPr id="82055" name="Freeform 6"/>
              <p:cNvSpPr>
                <a:spLocks/>
              </p:cNvSpPr>
              <p:nvPr/>
            </p:nvSpPr>
            <p:spPr bwMode="auto">
              <a:xfrm>
                <a:off x="2816" y="1205"/>
                <a:ext cx="148" cy="289"/>
              </a:xfrm>
              <a:custGeom>
                <a:avLst/>
                <a:gdLst>
                  <a:gd name="T0" fmla="*/ 0 w 148"/>
                  <a:gd name="T1" fmla="*/ 0 h 289"/>
                  <a:gd name="T2" fmla="*/ 147 w 148"/>
                  <a:gd name="T3" fmla="*/ 0 h 289"/>
                  <a:gd name="T4" fmla="*/ 147 w 148"/>
                  <a:gd name="T5" fmla="*/ 288 h 289"/>
                  <a:gd name="T6" fmla="*/ 0 w 148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8"/>
                  <a:gd name="T13" fmla="*/ 0 h 289"/>
                  <a:gd name="T14" fmla="*/ 148 w 148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8" h="289">
                    <a:moveTo>
                      <a:pt x="0" y="0"/>
                    </a:moveTo>
                    <a:lnTo>
                      <a:pt x="147" y="0"/>
                    </a:lnTo>
                    <a:lnTo>
                      <a:pt x="147" y="288"/>
                    </a:lnTo>
                    <a:lnTo>
                      <a:pt x="0" y="288"/>
                    </a:lnTo>
                  </a:path>
                </a:pathLst>
              </a:custGeom>
              <a:solidFill>
                <a:schemeClr val="accent1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82056" name="Group 7"/>
              <p:cNvGrpSpPr>
                <a:grpSpLocks/>
              </p:cNvGrpSpPr>
              <p:nvPr/>
            </p:nvGrpSpPr>
            <p:grpSpPr bwMode="auto">
              <a:xfrm>
                <a:off x="2624" y="1200"/>
                <a:ext cx="340" cy="289"/>
                <a:chOff x="2624" y="1200"/>
                <a:chExt cx="340" cy="289"/>
              </a:xfrm>
            </p:grpSpPr>
            <p:sp>
              <p:nvSpPr>
                <p:cNvPr id="82057" name="Freeform 8"/>
                <p:cNvSpPr>
                  <a:spLocks/>
                </p:cNvSpPr>
                <p:nvPr/>
              </p:nvSpPr>
              <p:spPr bwMode="auto">
                <a:xfrm>
                  <a:off x="2624" y="1200"/>
                  <a:ext cx="170" cy="289"/>
                </a:xfrm>
                <a:custGeom>
                  <a:avLst/>
                  <a:gdLst>
                    <a:gd name="T0" fmla="*/ 169 w 170"/>
                    <a:gd name="T1" fmla="*/ 0 h 289"/>
                    <a:gd name="T2" fmla="*/ 0 w 170"/>
                    <a:gd name="T3" fmla="*/ 0 h 289"/>
                    <a:gd name="T4" fmla="*/ 0 w 170"/>
                    <a:gd name="T5" fmla="*/ 288 h 289"/>
                    <a:gd name="T6" fmla="*/ 169 w 170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0"/>
                    <a:gd name="T13" fmla="*/ 0 h 289"/>
                    <a:gd name="T14" fmla="*/ 170 w 170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0" h="289">
                      <a:moveTo>
                        <a:pt x="169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9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058" name="Freeform 9"/>
                <p:cNvSpPr>
                  <a:spLocks/>
                </p:cNvSpPr>
                <p:nvPr/>
              </p:nvSpPr>
              <p:spPr bwMode="auto">
                <a:xfrm>
                  <a:off x="2793" y="1200"/>
                  <a:ext cx="171" cy="289"/>
                </a:xfrm>
                <a:custGeom>
                  <a:avLst/>
                  <a:gdLst>
                    <a:gd name="T0" fmla="*/ 0 w 171"/>
                    <a:gd name="T1" fmla="*/ 0 h 289"/>
                    <a:gd name="T2" fmla="*/ 170 w 171"/>
                    <a:gd name="T3" fmla="*/ 0 h 289"/>
                    <a:gd name="T4" fmla="*/ 170 w 171"/>
                    <a:gd name="T5" fmla="*/ 288 h 289"/>
                    <a:gd name="T6" fmla="*/ 0 w 171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1"/>
                    <a:gd name="T13" fmla="*/ 0 h 289"/>
                    <a:gd name="T14" fmla="*/ 171 w 171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1" h="289">
                      <a:moveTo>
                        <a:pt x="0" y="0"/>
                      </a:moveTo>
                      <a:lnTo>
                        <a:pt x="170" y="0"/>
                      </a:lnTo>
                      <a:lnTo>
                        <a:pt x="170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1926" name="Group 10"/>
            <p:cNvGrpSpPr>
              <a:grpSpLocks/>
            </p:cNvGrpSpPr>
            <p:nvPr/>
          </p:nvGrpSpPr>
          <p:grpSpPr bwMode="auto">
            <a:xfrm>
              <a:off x="2825" y="3457"/>
              <a:ext cx="340" cy="259"/>
              <a:chOff x="2624" y="2592"/>
              <a:chExt cx="340" cy="294"/>
            </a:xfrm>
          </p:grpSpPr>
          <p:sp>
            <p:nvSpPr>
              <p:cNvPr id="82051" name="Freeform 11"/>
              <p:cNvSpPr>
                <a:spLocks/>
              </p:cNvSpPr>
              <p:nvPr/>
            </p:nvSpPr>
            <p:spPr bwMode="auto">
              <a:xfrm>
                <a:off x="2816" y="2597"/>
                <a:ext cx="148" cy="289"/>
              </a:xfrm>
              <a:custGeom>
                <a:avLst/>
                <a:gdLst>
                  <a:gd name="T0" fmla="*/ 0 w 148"/>
                  <a:gd name="T1" fmla="*/ 0 h 289"/>
                  <a:gd name="T2" fmla="*/ 147 w 148"/>
                  <a:gd name="T3" fmla="*/ 0 h 289"/>
                  <a:gd name="T4" fmla="*/ 147 w 148"/>
                  <a:gd name="T5" fmla="*/ 288 h 289"/>
                  <a:gd name="T6" fmla="*/ 0 w 148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8"/>
                  <a:gd name="T13" fmla="*/ 0 h 289"/>
                  <a:gd name="T14" fmla="*/ 148 w 148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8" h="289">
                    <a:moveTo>
                      <a:pt x="0" y="0"/>
                    </a:moveTo>
                    <a:lnTo>
                      <a:pt x="147" y="0"/>
                    </a:lnTo>
                    <a:lnTo>
                      <a:pt x="147" y="288"/>
                    </a:lnTo>
                    <a:lnTo>
                      <a:pt x="0" y="288"/>
                    </a:lnTo>
                  </a:path>
                </a:pathLst>
              </a:custGeom>
              <a:solidFill>
                <a:schemeClr val="accent1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82052" name="Group 12"/>
              <p:cNvGrpSpPr>
                <a:grpSpLocks/>
              </p:cNvGrpSpPr>
              <p:nvPr/>
            </p:nvGrpSpPr>
            <p:grpSpPr bwMode="auto">
              <a:xfrm>
                <a:off x="2624" y="2592"/>
                <a:ext cx="340" cy="289"/>
                <a:chOff x="2624" y="2592"/>
                <a:chExt cx="340" cy="289"/>
              </a:xfrm>
            </p:grpSpPr>
            <p:sp>
              <p:nvSpPr>
                <p:cNvPr id="82053" name="Freeform 13"/>
                <p:cNvSpPr>
                  <a:spLocks/>
                </p:cNvSpPr>
                <p:nvPr/>
              </p:nvSpPr>
              <p:spPr bwMode="auto">
                <a:xfrm>
                  <a:off x="2624" y="2592"/>
                  <a:ext cx="170" cy="289"/>
                </a:xfrm>
                <a:custGeom>
                  <a:avLst/>
                  <a:gdLst>
                    <a:gd name="T0" fmla="*/ 169 w 170"/>
                    <a:gd name="T1" fmla="*/ 0 h 289"/>
                    <a:gd name="T2" fmla="*/ 0 w 170"/>
                    <a:gd name="T3" fmla="*/ 0 h 289"/>
                    <a:gd name="T4" fmla="*/ 0 w 170"/>
                    <a:gd name="T5" fmla="*/ 288 h 289"/>
                    <a:gd name="T6" fmla="*/ 169 w 170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0"/>
                    <a:gd name="T13" fmla="*/ 0 h 289"/>
                    <a:gd name="T14" fmla="*/ 170 w 170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0" h="289">
                      <a:moveTo>
                        <a:pt x="169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9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054" name="Freeform 14"/>
                <p:cNvSpPr>
                  <a:spLocks/>
                </p:cNvSpPr>
                <p:nvPr/>
              </p:nvSpPr>
              <p:spPr bwMode="auto">
                <a:xfrm>
                  <a:off x="2793" y="2592"/>
                  <a:ext cx="171" cy="289"/>
                </a:xfrm>
                <a:custGeom>
                  <a:avLst/>
                  <a:gdLst>
                    <a:gd name="T0" fmla="*/ 0 w 171"/>
                    <a:gd name="T1" fmla="*/ 0 h 289"/>
                    <a:gd name="T2" fmla="*/ 170 w 171"/>
                    <a:gd name="T3" fmla="*/ 0 h 289"/>
                    <a:gd name="T4" fmla="*/ 170 w 171"/>
                    <a:gd name="T5" fmla="*/ 288 h 289"/>
                    <a:gd name="T6" fmla="*/ 0 w 171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1"/>
                    <a:gd name="T13" fmla="*/ 0 h 289"/>
                    <a:gd name="T14" fmla="*/ 171 w 171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1" h="289">
                      <a:moveTo>
                        <a:pt x="0" y="0"/>
                      </a:moveTo>
                      <a:lnTo>
                        <a:pt x="170" y="0"/>
                      </a:lnTo>
                      <a:lnTo>
                        <a:pt x="170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81927" name="Rectangle 15"/>
            <p:cNvSpPr>
              <a:spLocks noChangeArrowheads="1"/>
            </p:cNvSpPr>
            <p:nvPr/>
          </p:nvSpPr>
          <p:spPr bwMode="auto">
            <a:xfrm>
              <a:off x="2806" y="3459"/>
              <a:ext cx="410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1600" b="1">
                  <a:solidFill>
                    <a:schemeClr val="tx1"/>
                  </a:solidFill>
                </a:rPr>
                <a:t>Mem</a:t>
              </a:r>
            </a:p>
          </p:txBody>
        </p:sp>
        <p:sp>
          <p:nvSpPr>
            <p:cNvPr id="81928" name="Rectangle 16"/>
            <p:cNvSpPr>
              <a:spLocks noChangeArrowheads="1"/>
            </p:cNvSpPr>
            <p:nvPr/>
          </p:nvSpPr>
          <p:spPr bwMode="auto">
            <a:xfrm>
              <a:off x="479" y="2251"/>
              <a:ext cx="228" cy="15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>
                <a:lnSpc>
                  <a:spcPct val="80000"/>
                </a:lnSpc>
              </a:pPr>
              <a:r>
                <a:rPr kumimoji="1" lang="en-US" altLang="zh-CN" sz="1800" i="1">
                  <a:solidFill>
                    <a:schemeClr val="tx1"/>
                  </a:solidFill>
                </a:rPr>
                <a:t>I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kumimoji="1" lang="en-US" altLang="zh-CN" sz="1800" i="1">
                  <a:solidFill>
                    <a:schemeClr val="tx1"/>
                  </a:solidFill>
                </a:rPr>
                <a:t>n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kumimoji="1" lang="en-US" altLang="zh-CN" sz="1800" i="1">
                  <a:solidFill>
                    <a:schemeClr val="tx1"/>
                  </a:solidFill>
                </a:rPr>
                <a:t>s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kumimoji="1" lang="en-US" altLang="zh-CN" sz="1800" i="1">
                  <a:solidFill>
                    <a:schemeClr val="tx1"/>
                  </a:solidFill>
                </a:rPr>
                <a:t>t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kumimoji="1" lang="en-US" altLang="zh-CN" sz="1800" i="1">
                  <a:solidFill>
                    <a:schemeClr val="tx1"/>
                  </a:solidFill>
                </a:rPr>
                <a:t>r.</a:t>
              </a:r>
            </a:p>
            <a:p>
              <a:pPr algn="ctr" eaLnBrk="0" hangingPunct="0">
                <a:lnSpc>
                  <a:spcPct val="80000"/>
                </a:lnSpc>
              </a:pPr>
              <a:endParaRPr kumimoji="1" lang="en-US" altLang="zh-CN" sz="1800" i="1">
                <a:solidFill>
                  <a:schemeClr val="tx1"/>
                </a:solidFill>
              </a:endParaRPr>
            </a:p>
            <a:p>
              <a:pPr algn="ctr" eaLnBrk="0" hangingPunct="0">
                <a:lnSpc>
                  <a:spcPct val="80000"/>
                </a:lnSpc>
              </a:pPr>
              <a:r>
                <a:rPr kumimoji="1" lang="en-US" altLang="zh-CN" sz="1800" i="1">
                  <a:solidFill>
                    <a:schemeClr val="tx1"/>
                  </a:solidFill>
                </a:rPr>
                <a:t>O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kumimoji="1" lang="en-US" altLang="zh-CN" sz="1800" i="1">
                  <a:solidFill>
                    <a:schemeClr val="tx1"/>
                  </a:solidFill>
                </a:rPr>
                <a:t>r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kumimoji="1" lang="en-US" altLang="zh-CN" sz="1800" i="1">
                  <a:solidFill>
                    <a:schemeClr val="tx1"/>
                  </a:solidFill>
                </a:rPr>
                <a:t>d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kumimoji="1" lang="en-US" altLang="zh-CN" sz="1800" i="1">
                  <a:solidFill>
                    <a:schemeClr val="tx1"/>
                  </a:solidFill>
                </a:rPr>
                <a:t>e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kumimoji="1" lang="en-US" altLang="zh-CN" sz="1800" i="1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1929" name="Line 17"/>
            <p:cNvSpPr>
              <a:spLocks noChangeShapeType="1"/>
            </p:cNvSpPr>
            <p:nvPr/>
          </p:nvSpPr>
          <p:spPr bwMode="auto">
            <a:xfrm flipH="1">
              <a:off x="768" y="2256"/>
              <a:ext cx="0" cy="14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30" name="Line 18"/>
            <p:cNvSpPr>
              <a:spLocks noChangeShapeType="1"/>
            </p:cNvSpPr>
            <p:nvPr/>
          </p:nvSpPr>
          <p:spPr bwMode="auto">
            <a:xfrm>
              <a:off x="1200" y="2016"/>
              <a:ext cx="39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31" name="Rectangle 19"/>
            <p:cNvSpPr>
              <a:spLocks noChangeArrowheads="1"/>
            </p:cNvSpPr>
            <p:nvPr/>
          </p:nvSpPr>
          <p:spPr bwMode="auto">
            <a:xfrm>
              <a:off x="2400" y="1776"/>
              <a:ext cx="1338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1800" i="1">
                  <a:solidFill>
                    <a:schemeClr val="tx1"/>
                  </a:solidFill>
                </a:rPr>
                <a:t>Time (clock cycles)</a:t>
              </a:r>
            </a:p>
          </p:txBody>
        </p:sp>
        <p:sp>
          <p:nvSpPr>
            <p:cNvPr id="81932" name="Rectangle 20"/>
            <p:cNvSpPr>
              <a:spLocks noChangeArrowheads="1"/>
            </p:cNvSpPr>
            <p:nvPr/>
          </p:nvSpPr>
          <p:spPr bwMode="auto">
            <a:xfrm>
              <a:off x="780" y="2321"/>
              <a:ext cx="660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2400">
                  <a:solidFill>
                    <a:schemeClr val="tx1"/>
                  </a:solidFill>
                  <a:latin typeface="Comic Sans MS" pitchFamily="66" charset="0"/>
                </a:rPr>
                <a:t>Ld/St</a:t>
              </a:r>
              <a:endParaRPr kumimoji="1" lang="en-US" altLang="zh-CN" sz="2800" b="1">
                <a:solidFill>
                  <a:schemeClr val="tx1"/>
                </a:solidFill>
              </a:endParaRPr>
            </a:p>
          </p:txBody>
        </p:sp>
        <p:sp>
          <p:nvSpPr>
            <p:cNvPr id="81933" name="Rectangle 21"/>
            <p:cNvSpPr>
              <a:spLocks noChangeArrowheads="1"/>
            </p:cNvSpPr>
            <p:nvPr/>
          </p:nvSpPr>
          <p:spPr bwMode="auto">
            <a:xfrm>
              <a:off x="764" y="2687"/>
              <a:ext cx="745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2400">
                  <a:solidFill>
                    <a:schemeClr val="tx1"/>
                  </a:solidFill>
                  <a:latin typeface="Comic Sans MS" pitchFamily="66" charset="0"/>
                </a:rPr>
                <a:t>Instr 1</a:t>
              </a:r>
              <a:endParaRPr kumimoji="1" lang="en-US" altLang="zh-CN" sz="2800" b="1">
                <a:solidFill>
                  <a:schemeClr val="tx1"/>
                </a:solidFill>
              </a:endParaRPr>
            </a:p>
          </p:txBody>
        </p:sp>
        <p:sp>
          <p:nvSpPr>
            <p:cNvPr id="81934" name="Rectangle 22"/>
            <p:cNvSpPr>
              <a:spLocks noChangeArrowheads="1"/>
            </p:cNvSpPr>
            <p:nvPr/>
          </p:nvSpPr>
          <p:spPr bwMode="auto">
            <a:xfrm>
              <a:off x="756" y="3096"/>
              <a:ext cx="777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2400">
                  <a:solidFill>
                    <a:schemeClr val="tx1"/>
                  </a:solidFill>
                  <a:latin typeface="Comic Sans MS" pitchFamily="66" charset="0"/>
                </a:rPr>
                <a:t>Instr 2</a:t>
              </a:r>
              <a:endParaRPr kumimoji="1" lang="en-US" altLang="zh-CN" sz="2800" b="1">
                <a:solidFill>
                  <a:schemeClr val="tx1"/>
                </a:solidFill>
              </a:endParaRPr>
            </a:p>
          </p:txBody>
        </p:sp>
        <p:sp>
          <p:nvSpPr>
            <p:cNvPr id="81935" name="Rectangle 23"/>
            <p:cNvSpPr>
              <a:spLocks noChangeArrowheads="1"/>
            </p:cNvSpPr>
            <p:nvPr/>
          </p:nvSpPr>
          <p:spPr bwMode="auto">
            <a:xfrm>
              <a:off x="799" y="3474"/>
              <a:ext cx="777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2400">
                  <a:solidFill>
                    <a:schemeClr val="tx1"/>
                  </a:solidFill>
                  <a:latin typeface="Comic Sans MS" pitchFamily="66" charset="0"/>
                </a:rPr>
                <a:t>Instr 3</a:t>
              </a:r>
              <a:endParaRPr kumimoji="1" lang="en-US" altLang="zh-CN" sz="2800" b="1">
                <a:solidFill>
                  <a:schemeClr val="tx1"/>
                </a:solidFill>
              </a:endParaRPr>
            </a:p>
          </p:txBody>
        </p:sp>
        <p:grpSp>
          <p:nvGrpSpPr>
            <p:cNvPr id="81936" name="Group 168"/>
            <p:cNvGrpSpPr>
              <a:grpSpLocks/>
            </p:cNvGrpSpPr>
            <p:nvPr/>
          </p:nvGrpSpPr>
          <p:grpSpPr bwMode="auto">
            <a:xfrm>
              <a:off x="1920" y="2064"/>
              <a:ext cx="3024" cy="1728"/>
              <a:chOff x="1929" y="1985"/>
              <a:chExt cx="3024" cy="2479"/>
            </a:xfrm>
          </p:grpSpPr>
          <p:sp>
            <p:nvSpPr>
              <p:cNvPr id="82043" name="Line 25"/>
              <p:cNvSpPr>
                <a:spLocks noChangeShapeType="1"/>
              </p:cNvSpPr>
              <p:nvPr/>
            </p:nvSpPr>
            <p:spPr bwMode="auto">
              <a:xfrm>
                <a:off x="1929" y="1985"/>
                <a:ext cx="0" cy="24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044" name="Line 26"/>
              <p:cNvSpPr>
                <a:spLocks noChangeShapeType="1"/>
              </p:cNvSpPr>
              <p:nvPr/>
            </p:nvSpPr>
            <p:spPr bwMode="auto">
              <a:xfrm>
                <a:off x="2361" y="1985"/>
                <a:ext cx="0" cy="24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045" name="Line 27"/>
              <p:cNvSpPr>
                <a:spLocks noChangeShapeType="1"/>
              </p:cNvSpPr>
              <p:nvPr/>
            </p:nvSpPr>
            <p:spPr bwMode="auto">
              <a:xfrm>
                <a:off x="2793" y="1985"/>
                <a:ext cx="0" cy="24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046" name="Line 28"/>
              <p:cNvSpPr>
                <a:spLocks noChangeShapeType="1"/>
              </p:cNvSpPr>
              <p:nvPr/>
            </p:nvSpPr>
            <p:spPr bwMode="auto">
              <a:xfrm>
                <a:off x="3225" y="1985"/>
                <a:ext cx="0" cy="24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047" name="Line 29"/>
              <p:cNvSpPr>
                <a:spLocks noChangeShapeType="1"/>
              </p:cNvSpPr>
              <p:nvPr/>
            </p:nvSpPr>
            <p:spPr bwMode="auto">
              <a:xfrm>
                <a:off x="3657" y="1985"/>
                <a:ext cx="0" cy="24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048" name="Line 30"/>
              <p:cNvSpPr>
                <a:spLocks noChangeShapeType="1"/>
              </p:cNvSpPr>
              <p:nvPr/>
            </p:nvSpPr>
            <p:spPr bwMode="auto">
              <a:xfrm>
                <a:off x="4089" y="1985"/>
                <a:ext cx="0" cy="24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049" name="Line 31"/>
              <p:cNvSpPr>
                <a:spLocks noChangeShapeType="1"/>
              </p:cNvSpPr>
              <p:nvPr/>
            </p:nvSpPr>
            <p:spPr bwMode="auto">
              <a:xfrm>
                <a:off x="4521" y="1985"/>
                <a:ext cx="0" cy="24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050" name="Line 32"/>
              <p:cNvSpPr>
                <a:spLocks noChangeShapeType="1"/>
              </p:cNvSpPr>
              <p:nvPr/>
            </p:nvSpPr>
            <p:spPr bwMode="auto">
              <a:xfrm>
                <a:off x="4953" y="1985"/>
                <a:ext cx="0" cy="24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1937" name="Group 33"/>
            <p:cNvGrpSpPr>
              <a:grpSpLocks/>
            </p:cNvGrpSpPr>
            <p:nvPr/>
          </p:nvGrpSpPr>
          <p:grpSpPr bwMode="auto">
            <a:xfrm>
              <a:off x="2457" y="2189"/>
              <a:ext cx="226" cy="423"/>
              <a:chOff x="2256" y="1152"/>
              <a:chExt cx="226" cy="481"/>
            </a:xfrm>
          </p:grpSpPr>
          <p:sp>
            <p:nvSpPr>
              <p:cNvPr id="82041" name="Freeform 34"/>
              <p:cNvSpPr>
                <a:spLocks/>
              </p:cNvSpPr>
              <p:nvPr/>
            </p:nvSpPr>
            <p:spPr bwMode="auto">
              <a:xfrm>
                <a:off x="2269" y="1152"/>
                <a:ext cx="213" cy="481"/>
              </a:xfrm>
              <a:custGeom>
                <a:avLst/>
                <a:gdLst>
                  <a:gd name="T0" fmla="*/ 0 w 213"/>
                  <a:gd name="T1" fmla="*/ 320 h 481"/>
                  <a:gd name="T2" fmla="*/ 71 w 213"/>
                  <a:gd name="T3" fmla="*/ 240 h 481"/>
                  <a:gd name="T4" fmla="*/ 0 w 213"/>
                  <a:gd name="T5" fmla="*/ 160 h 481"/>
                  <a:gd name="T6" fmla="*/ 0 w 213"/>
                  <a:gd name="T7" fmla="*/ 0 h 481"/>
                  <a:gd name="T8" fmla="*/ 212 w 213"/>
                  <a:gd name="T9" fmla="*/ 160 h 481"/>
                  <a:gd name="T10" fmla="*/ 212 w 213"/>
                  <a:gd name="T11" fmla="*/ 320 h 481"/>
                  <a:gd name="T12" fmla="*/ 0 w 213"/>
                  <a:gd name="T13" fmla="*/ 480 h 481"/>
                  <a:gd name="T14" fmla="*/ 0 w 213"/>
                  <a:gd name="T15" fmla="*/ 320 h 4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13"/>
                  <a:gd name="T25" fmla="*/ 0 h 481"/>
                  <a:gd name="T26" fmla="*/ 213 w 213"/>
                  <a:gd name="T27" fmla="*/ 481 h 4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3" h="481">
                    <a:moveTo>
                      <a:pt x="0" y="320"/>
                    </a:moveTo>
                    <a:lnTo>
                      <a:pt x="71" y="240"/>
                    </a:lnTo>
                    <a:lnTo>
                      <a:pt x="0" y="160"/>
                    </a:lnTo>
                    <a:lnTo>
                      <a:pt x="0" y="0"/>
                    </a:lnTo>
                    <a:lnTo>
                      <a:pt x="212" y="160"/>
                    </a:lnTo>
                    <a:lnTo>
                      <a:pt x="212" y="320"/>
                    </a:lnTo>
                    <a:lnTo>
                      <a:pt x="0" y="480"/>
                    </a:lnTo>
                    <a:lnTo>
                      <a:pt x="0" y="32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042" name="Rectangle 35"/>
              <p:cNvSpPr>
                <a:spLocks noChangeArrowheads="1"/>
              </p:cNvSpPr>
              <p:nvPr/>
            </p:nvSpPr>
            <p:spPr bwMode="auto">
              <a:xfrm rot="5400000">
                <a:off x="2147" y="1296"/>
                <a:ext cx="428" cy="21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</a:rPr>
                  <a:t>ALU</a:t>
                </a:r>
              </a:p>
            </p:txBody>
          </p:sp>
        </p:grpSp>
        <p:grpSp>
          <p:nvGrpSpPr>
            <p:cNvPr id="81938" name="Group 36"/>
            <p:cNvGrpSpPr>
              <a:grpSpLocks/>
            </p:cNvGrpSpPr>
            <p:nvPr/>
          </p:nvGrpSpPr>
          <p:grpSpPr bwMode="auto">
            <a:xfrm>
              <a:off x="1525" y="2273"/>
              <a:ext cx="410" cy="255"/>
              <a:chOff x="1324" y="1248"/>
              <a:chExt cx="410" cy="289"/>
            </a:xfrm>
          </p:grpSpPr>
          <p:sp>
            <p:nvSpPr>
              <p:cNvPr id="82037" name="Rectangle 37"/>
              <p:cNvSpPr>
                <a:spLocks noChangeArrowheads="1"/>
              </p:cNvSpPr>
              <p:nvPr/>
            </p:nvSpPr>
            <p:spPr bwMode="auto">
              <a:xfrm>
                <a:off x="1324" y="1250"/>
                <a:ext cx="410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</a:rPr>
                  <a:t>Mem</a:t>
                </a:r>
              </a:p>
            </p:txBody>
          </p:sp>
          <p:grpSp>
            <p:nvGrpSpPr>
              <p:cNvPr id="82038" name="Group 38"/>
              <p:cNvGrpSpPr>
                <a:grpSpLocks/>
              </p:cNvGrpSpPr>
              <p:nvPr/>
            </p:nvGrpSpPr>
            <p:grpSpPr bwMode="auto">
              <a:xfrm>
                <a:off x="1343" y="1248"/>
                <a:ext cx="340" cy="289"/>
                <a:chOff x="1343" y="1248"/>
                <a:chExt cx="340" cy="289"/>
              </a:xfrm>
            </p:grpSpPr>
            <p:sp>
              <p:nvSpPr>
                <p:cNvPr id="82039" name="Freeform 39"/>
                <p:cNvSpPr>
                  <a:spLocks/>
                </p:cNvSpPr>
                <p:nvPr/>
              </p:nvSpPr>
              <p:spPr bwMode="auto">
                <a:xfrm>
                  <a:off x="1343" y="1248"/>
                  <a:ext cx="170" cy="289"/>
                </a:xfrm>
                <a:custGeom>
                  <a:avLst/>
                  <a:gdLst>
                    <a:gd name="T0" fmla="*/ 169 w 170"/>
                    <a:gd name="T1" fmla="*/ 0 h 289"/>
                    <a:gd name="T2" fmla="*/ 0 w 170"/>
                    <a:gd name="T3" fmla="*/ 0 h 289"/>
                    <a:gd name="T4" fmla="*/ 0 w 170"/>
                    <a:gd name="T5" fmla="*/ 288 h 289"/>
                    <a:gd name="T6" fmla="*/ 169 w 170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0"/>
                    <a:gd name="T13" fmla="*/ 0 h 289"/>
                    <a:gd name="T14" fmla="*/ 170 w 170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0" h="289">
                      <a:moveTo>
                        <a:pt x="169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9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040" name="Freeform 40"/>
                <p:cNvSpPr>
                  <a:spLocks/>
                </p:cNvSpPr>
                <p:nvPr/>
              </p:nvSpPr>
              <p:spPr bwMode="auto">
                <a:xfrm>
                  <a:off x="1512" y="1248"/>
                  <a:ext cx="171" cy="289"/>
                </a:xfrm>
                <a:custGeom>
                  <a:avLst/>
                  <a:gdLst>
                    <a:gd name="T0" fmla="*/ 0 w 171"/>
                    <a:gd name="T1" fmla="*/ 0 h 289"/>
                    <a:gd name="T2" fmla="*/ 170 w 171"/>
                    <a:gd name="T3" fmla="*/ 0 h 289"/>
                    <a:gd name="T4" fmla="*/ 170 w 171"/>
                    <a:gd name="T5" fmla="*/ 288 h 289"/>
                    <a:gd name="T6" fmla="*/ 0 w 171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1"/>
                    <a:gd name="T13" fmla="*/ 0 h 289"/>
                    <a:gd name="T14" fmla="*/ 171 w 171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1" h="289">
                      <a:moveTo>
                        <a:pt x="0" y="0"/>
                      </a:moveTo>
                      <a:lnTo>
                        <a:pt x="170" y="0"/>
                      </a:lnTo>
                      <a:lnTo>
                        <a:pt x="170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81939" name="Rectangle 41"/>
            <p:cNvSpPr>
              <a:spLocks noChangeArrowheads="1"/>
            </p:cNvSpPr>
            <p:nvPr/>
          </p:nvSpPr>
          <p:spPr bwMode="auto">
            <a:xfrm>
              <a:off x="1985" y="2280"/>
              <a:ext cx="358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1600" b="1">
                  <a:solidFill>
                    <a:schemeClr val="tx1"/>
                  </a:solidFill>
                </a:rPr>
                <a:t>Reg</a:t>
              </a:r>
            </a:p>
          </p:txBody>
        </p:sp>
        <p:grpSp>
          <p:nvGrpSpPr>
            <p:cNvPr id="81940" name="Group 42"/>
            <p:cNvGrpSpPr>
              <a:grpSpLocks/>
            </p:cNvGrpSpPr>
            <p:nvPr/>
          </p:nvGrpSpPr>
          <p:grpSpPr bwMode="auto">
            <a:xfrm>
              <a:off x="2004" y="2273"/>
              <a:ext cx="296" cy="255"/>
              <a:chOff x="1803" y="1248"/>
              <a:chExt cx="296" cy="289"/>
            </a:xfrm>
          </p:grpSpPr>
          <p:sp>
            <p:nvSpPr>
              <p:cNvPr id="82035" name="Freeform 43"/>
              <p:cNvSpPr>
                <a:spLocks/>
              </p:cNvSpPr>
              <p:nvPr/>
            </p:nvSpPr>
            <p:spPr bwMode="auto">
              <a:xfrm>
                <a:off x="1803" y="1248"/>
                <a:ext cx="149" cy="289"/>
              </a:xfrm>
              <a:custGeom>
                <a:avLst/>
                <a:gdLst>
                  <a:gd name="T0" fmla="*/ 148 w 149"/>
                  <a:gd name="T1" fmla="*/ 0 h 289"/>
                  <a:gd name="T2" fmla="*/ 0 w 149"/>
                  <a:gd name="T3" fmla="*/ 0 h 289"/>
                  <a:gd name="T4" fmla="*/ 0 w 149"/>
                  <a:gd name="T5" fmla="*/ 288 h 289"/>
                  <a:gd name="T6" fmla="*/ 148 w 149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9"/>
                  <a:gd name="T13" fmla="*/ 0 h 289"/>
                  <a:gd name="T14" fmla="*/ 149 w 149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9" h="289">
                    <a:moveTo>
                      <a:pt x="148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8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036" name="Freeform 44"/>
              <p:cNvSpPr>
                <a:spLocks/>
              </p:cNvSpPr>
              <p:nvPr/>
            </p:nvSpPr>
            <p:spPr bwMode="auto">
              <a:xfrm>
                <a:off x="1951" y="1248"/>
                <a:ext cx="148" cy="289"/>
              </a:xfrm>
              <a:custGeom>
                <a:avLst/>
                <a:gdLst>
                  <a:gd name="T0" fmla="*/ 0 w 148"/>
                  <a:gd name="T1" fmla="*/ 0 h 289"/>
                  <a:gd name="T2" fmla="*/ 147 w 148"/>
                  <a:gd name="T3" fmla="*/ 0 h 289"/>
                  <a:gd name="T4" fmla="*/ 147 w 148"/>
                  <a:gd name="T5" fmla="*/ 288 h 289"/>
                  <a:gd name="T6" fmla="*/ 0 w 148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8"/>
                  <a:gd name="T13" fmla="*/ 0 h 289"/>
                  <a:gd name="T14" fmla="*/ 148 w 148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8" h="289">
                    <a:moveTo>
                      <a:pt x="0" y="0"/>
                    </a:moveTo>
                    <a:lnTo>
                      <a:pt x="147" y="0"/>
                    </a:lnTo>
                    <a:lnTo>
                      <a:pt x="147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1941" name="Line 45"/>
            <p:cNvSpPr>
              <a:spLocks noChangeShapeType="1"/>
            </p:cNvSpPr>
            <p:nvPr/>
          </p:nvSpPr>
          <p:spPr bwMode="auto">
            <a:xfrm>
              <a:off x="1889" y="2400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42" name="Freeform 46"/>
            <p:cNvSpPr>
              <a:spLocks/>
            </p:cNvSpPr>
            <p:nvPr/>
          </p:nvSpPr>
          <p:spPr bwMode="auto">
            <a:xfrm>
              <a:off x="1951" y="2316"/>
              <a:ext cx="48" cy="85"/>
            </a:xfrm>
            <a:custGeom>
              <a:avLst/>
              <a:gdLst>
                <a:gd name="T0" fmla="*/ 0 w 48"/>
                <a:gd name="T1" fmla="*/ 65 h 97"/>
                <a:gd name="T2" fmla="*/ 0 w 48"/>
                <a:gd name="T3" fmla="*/ 0 h 97"/>
                <a:gd name="T4" fmla="*/ 47 w 48"/>
                <a:gd name="T5" fmla="*/ 0 h 97"/>
                <a:gd name="T6" fmla="*/ 47 w 48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7"/>
                <a:gd name="T14" fmla="*/ 48 w 48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7">
                  <a:moveTo>
                    <a:pt x="0" y="96"/>
                  </a:moveTo>
                  <a:lnTo>
                    <a:pt x="0" y="0"/>
                  </a:lnTo>
                  <a:lnTo>
                    <a:pt x="47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43" name="Line 47"/>
            <p:cNvSpPr>
              <a:spLocks noChangeShapeType="1"/>
            </p:cNvSpPr>
            <p:nvPr/>
          </p:nvSpPr>
          <p:spPr bwMode="auto">
            <a:xfrm>
              <a:off x="2305" y="2316"/>
              <a:ext cx="15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44" name="Rectangle 48"/>
            <p:cNvSpPr>
              <a:spLocks noChangeArrowheads="1"/>
            </p:cNvSpPr>
            <p:nvPr/>
          </p:nvSpPr>
          <p:spPr bwMode="auto">
            <a:xfrm>
              <a:off x="2802" y="2275"/>
              <a:ext cx="410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1600" b="1">
                  <a:solidFill>
                    <a:schemeClr val="tx1"/>
                  </a:solidFill>
                </a:rPr>
                <a:t>Mem</a:t>
              </a:r>
            </a:p>
          </p:txBody>
        </p:sp>
        <p:sp>
          <p:nvSpPr>
            <p:cNvPr id="81945" name="Rectangle 49"/>
            <p:cNvSpPr>
              <a:spLocks noChangeArrowheads="1"/>
            </p:cNvSpPr>
            <p:nvPr/>
          </p:nvSpPr>
          <p:spPr bwMode="auto">
            <a:xfrm>
              <a:off x="3294" y="2275"/>
              <a:ext cx="358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1600" b="1">
                  <a:solidFill>
                    <a:schemeClr val="tx1"/>
                  </a:solidFill>
                </a:rPr>
                <a:t>Reg</a:t>
              </a:r>
            </a:p>
          </p:txBody>
        </p:sp>
        <p:grpSp>
          <p:nvGrpSpPr>
            <p:cNvPr id="81946" name="Group 50"/>
            <p:cNvGrpSpPr>
              <a:grpSpLocks/>
            </p:cNvGrpSpPr>
            <p:nvPr/>
          </p:nvGrpSpPr>
          <p:grpSpPr bwMode="auto">
            <a:xfrm>
              <a:off x="3321" y="2273"/>
              <a:ext cx="284" cy="255"/>
              <a:chOff x="3120" y="1248"/>
              <a:chExt cx="284" cy="289"/>
            </a:xfrm>
          </p:grpSpPr>
          <p:sp>
            <p:nvSpPr>
              <p:cNvPr id="82033" name="Freeform 51"/>
              <p:cNvSpPr>
                <a:spLocks/>
              </p:cNvSpPr>
              <p:nvPr/>
            </p:nvSpPr>
            <p:spPr bwMode="auto">
              <a:xfrm>
                <a:off x="3120" y="1248"/>
                <a:ext cx="142" cy="289"/>
              </a:xfrm>
              <a:custGeom>
                <a:avLst/>
                <a:gdLst>
                  <a:gd name="T0" fmla="*/ 141 w 142"/>
                  <a:gd name="T1" fmla="*/ 0 h 289"/>
                  <a:gd name="T2" fmla="*/ 0 w 142"/>
                  <a:gd name="T3" fmla="*/ 0 h 289"/>
                  <a:gd name="T4" fmla="*/ 0 w 142"/>
                  <a:gd name="T5" fmla="*/ 288 h 289"/>
                  <a:gd name="T6" fmla="*/ 141 w 142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2"/>
                  <a:gd name="T13" fmla="*/ 0 h 289"/>
                  <a:gd name="T14" fmla="*/ 142 w 142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2" h="289">
                    <a:moveTo>
                      <a:pt x="141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1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034" name="Freeform 52"/>
              <p:cNvSpPr>
                <a:spLocks/>
              </p:cNvSpPr>
              <p:nvPr/>
            </p:nvSpPr>
            <p:spPr bwMode="auto">
              <a:xfrm>
                <a:off x="3261" y="1248"/>
                <a:ext cx="143" cy="289"/>
              </a:xfrm>
              <a:custGeom>
                <a:avLst/>
                <a:gdLst>
                  <a:gd name="T0" fmla="*/ 0 w 143"/>
                  <a:gd name="T1" fmla="*/ 0 h 289"/>
                  <a:gd name="T2" fmla="*/ 142 w 143"/>
                  <a:gd name="T3" fmla="*/ 0 h 289"/>
                  <a:gd name="T4" fmla="*/ 142 w 143"/>
                  <a:gd name="T5" fmla="*/ 288 h 289"/>
                  <a:gd name="T6" fmla="*/ 0 w 143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3"/>
                  <a:gd name="T13" fmla="*/ 0 h 289"/>
                  <a:gd name="T14" fmla="*/ 143 w 143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3" h="289">
                    <a:moveTo>
                      <a:pt x="0" y="0"/>
                    </a:moveTo>
                    <a:lnTo>
                      <a:pt x="142" y="0"/>
                    </a:lnTo>
                    <a:lnTo>
                      <a:pt x="142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1947" name="Line 53"/>
            <p:cNvSpPr>
              <a:spLocks noChangeShapeType="1"/>
            </p:cNvSpPr>
            <p:nvPr/>
          </p:nvSpPr>
          <p:spPr bwMode="auto">
            <a:xfrm>
              <a:off x="3174" y="2400"/>
              <a:ext cx="13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48" name="Line 54"/>
            <p:cNvSpPr>
              <a:spLocks noChangeShapeType="1"/>
            </p:cNvSpPr>
            <p:nvPr/>
          </p:nvSpPr>
          <p:spPr bwMode="auto">
            <a:xfrm>
              <a:off x="2690" y="2400"/>
              <a:ext cx="15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49" name="Freeform 55"/>
            <p:cNvSpPr>
              <a:spLocks/>
            </p:cNvSpPr>
            <p:nvPr/>
          </p:nvSpPr>
          <p:spPr bwMode="auto">
            <a:xfrm>
              <a:off x="2811" y="2400"/>
              <a:ext cx="431" cy="170"/>
            </a:xfrm>
            <a:custGeom>
              <a:avLst/>
              <a:gdLst>
                <a:gd name="T0" fmla="*/ 0 w 431"/>
                <a:gd name="T1" fmla="*/ 0 h 193"/>
                <a:gd name="T2" fmla="*/ 0 w 431"/>
                <a:gd name="T3" fmla="*/ 131 h 193"/>
                <a:gd name="T4" fmla="*/ 391 w 431"/>
                <a:gd name="T5" fmla="*/ 131 h 193"/>
                <a:gd name="T6" fmla="*/ 391 w 431"/>
                <a:gd name="T7" fmla="*/ 43 h 193"/>
                <a:gd name="T8" fmla="*/ 430 w 431"/>
                <a:gd name="T9" fmla="*/ 0 h 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1"/>
                <a:gd name="T16" fmla="*/ 0 h 193"/>
                <a:gd name="T17" fmla="*/ 431 w 431"/>
                <a:gd name="T18" fmla="*/ 193 h 1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1" h="193">
                  <a:moveTo>
                    <a:pt x="0" y="0"/>
                  </a:moveTo>
                  <a:lnTo>
                    <a:pt x="0" y="192"/>
                  </a:lnTo>
                  <a:lnTo>
                    <a:pt x="391" y="192"/>
                  </a:lnTo>
                  <a:lnTo>
                    <a:pt x="391" y="64"/>
                  </a:lnTo>
                  <a:lnTo>
                    <a:pt x="430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50" name="Line 56"/>
            <p:cNvSpPr>
              <a:spLocks noChangeShapeType="1"/>
            </p:cNvSpPr>
            <p:nvPr/>
          </p:nvSpPr>
          <p:spPr bwMode="auto">
            <a:xfrm>
              <a:off x="2305" y="2485"/>
              <a:ext cx="15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51" name="Freeform 57"/>
            <p:cNvSpPr>
              <a:spLocks/>
            </p:cNvSpPr>
            <p:nvPr/>
          </p:nvSpPr>
          <p:spPr bwMode="auto">
            <a:xfrm>
              <a:off x="2398" y="2396"/>
              <a:ext cx="337" cy="245"/>
            </a:xfrm>
            <a:custGeom>
              <a:avLst/>
              <a:gdLst>
                <a:gd name="T0" fmla="*/ 0 w 337"/>
                <a:gd name="T1" fmla="*/ 69 h 278"/>
                <a:gd name="T2" fmla="*/ 0 w 337"/>
                <a:gd name="T3" fmla="*/ 189 h 278"/>
                <a:gd name="T4" fmla="*/ 294 w 337"/>
                <a:gd name="T5" fmla="*/ 189 h 278"/>
                <a:gd name="T6" fmla="*/ 294 w 337"/>
                <a:gd name="T7" fmla="*/ 62 h 278"/>
                <a:gd name="T8" fmla="*/ 336 w 337"/>
                <a:gd name="T9" fmla="*/ 0 h 2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7"/>
                <a:gd name="T16" fmla="*/ 0 h 278"/>
                <a:gd name="T17" fmla="*/ 337 w 337"/>
                <a:gd name="T18" fmla="*/ 278 h 2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7" h="278">
                  <a:moveTo>
                    <a:pt x="0" y="101"/>
                  </a:moveTo>
                  <a:lnTo>
                    <a:pt x="0" y="277"/>
                  </a:lnTo>
                  <a:lnTo>
                    <a:pt x="294" y="277"/>
                  </a:lnTo>
                  <a:lnTo>
                    <a:pt x="294" y="90"/>
                  </a:lnTo>
                  <a:lnTo>
                    <a:pt x="336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1952" name="Group 58"/>
            <p:cNvGrpSpPr>
              <a:grpSpLocks/>
            </p:cNvGrpSpPr>
            <p:nvPr/>
          </p:nvGrpSpPr>
          <p:grpSpPr bwMode="auto">
            <a:xfrm>
              <a:off x="1952" y="2583"/>
              <a:ext cx="2127" cy="452"/>
              <a:chOff x="1751" y="1600"/>
              <a:chExt cx="2127" cy="513"/>
            </a:xfrm>
          </p:grpSpPr>
          <p:grpSp>
            <p:nvGrpSpPr>
              <p:cNvPr id="82005" name="Group 59"/>
              <p:cNvGrpSpPr>
                <a:grpSpLocks/>
              </p:cNvGrpSpPr>
              <p:nvPr/>
            </p:nvGrpSpPr>
            <p:grpSpPr bwMode="auto">
              <a:xfrm>
                <a:off x="2685" y="1600"/>
                <a:ext cx="224" cy="481"/>
                <a:chOff x="2685" y="1600"/>
                <a:chExt cx="224" cy="481"/>
              </a:xfrm>
            </p:grpSpPr>
            <p:sp>
              <p:nvSpPr>
                <p:cNvPr id="82031" name="Freeform 60"/>
                <p:cNvSpPr>
                  <a:spLocks/>
                </p:cNvSpPr>
                <p:nvPr/>
              </p:nvSpPr>
              <p:spPr bwMode="auto">
                <a:xfrm>
                  <a:off x="2696" y="1600"/>
                  <a:ext cx="213" cy="481"/>
                </a:xfrm>
                <a:custGeom>
                  <a:avLst/>
                  <a:gdLst>
                    <a:gd name="T0" fmla="*/ 0 w 213"/>
                    <a:gd name="T1" fmla="*/ 320 h 481"/>
                    <a:gd name="T2" fmla="*/ 71 w 213"/>
                    <a:gd name="T3" fmla="*/ 240 h 481"/>
                    <a:gd name="T4" fmla="*/ 0 w 213"/>
                    <a:gd name="T5" fmla="*/ 160 h 481"/>
                    <a:gd name="T6" fmla="*/ 0 w 213"/>
                    <a:gd name="T7" fmla="*/ 0 h 481"/>
                    <a:gd name="T8" fmla="*/ 212 w 213"/>
                    <a:gd name="T9" fmla="*/ 160 h 481"/>
                    <a:gd name="T10" fmla="*/ 212 w 213"/>
                    <a:gd name="T11" fmla="*/ 320 h 481"/>
                    <a:gd name="T12" fmla="*/ 0 w 213"/>
                    <a:gd name="T13" fmla="*/ 480 h 481"/>
                    <a:gd name="T14" fmla="*/ 0 w 213"/>
                    <a:gd name="T15" fmla="*/ 320 h 4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13"/>
                    <a:gd name="T25" fmla="*/ 0 h 481"/>
                    <a:gd name="T26" fmla="*/ 213 w 213"/>
                    <a:gd name="T27" fmla="*/ 481 h 4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3" h="481">
                      <a:moveTo>
                        <a:pt x="0" y="320"/>
                      </a:moveTo>
                      <a:lnTo>
                        <a:pt x="71" y="240"/>
                      </a:ln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212" y="160"/>
                      </a:lnTo>
                      <a:lnTo>
                        <a:pt x="212" y="320"/>
                      </a:lnTo>
                      <a:lnTo>
                        <a:pt x="0" y="480"/>
                      </a:lnTo>
                      <a:lnTo>
                        <a:pt x="0" y="320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032" name="Rectangle 61"/>
                <p:cNvSpPr>
                  <a:spLocks noChangeArrowheads="1"/>
                </p:cNvSpPr>
                <p:nvPr/>
              </p:nvSpPr>
              <p:spPr bwMode="auto">
                <a:xfrm rot="5400000">
                  <a:off x="2576" y="1745"/>
                  <a:ext cx="427" cy="21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</a:rPr>
                    <a:t>ALU</a:t>
                  </a:r>
                </a:p>
              </p:txBody>
            </p:sp>
          </p:grpSp>
          <p:grpSp>
            <p:nvGrpSpPr>
              <p:cNvPr id="82006" name="Group 62"/>
              <p:cNvGrpSpPr>
                <a:grpSpLocks/>
              </p:cNvGrpSpPr>
              <p:nvPr/>
            </p:nvGrpSpPr>
            <p:grpSpPr bwMode="auto">
              <a:xfrm>
                <a:off x="1751" y="1696"/>
                <a:ext cx="410" cy="289"/>
                <a:chOff x="1751" y="1696"/>
                <a:chExt cx="410" cy="289"/>
              </a:xfrm>
            </p:grpSpPr>
            <p:sp>
              <p:nvSpPr>
                <p:cNvPr id="82027" name="Rectangle 63"/>
                <p:cNvSpPr>
                  <a:spLocks noChangeArrowheads="1"/>
                </p:cNvSpPr>
                <p:nvPr/>
              </p:nvSpPr>
              <p:spPr bwMode="auto">
                <a:xfrm>
                  <a:off x="1751" y="1698"/>
                  <a:ext cx="410" cy="24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</a:rPr>
                    <a:t>Mem</a:t>
                  </a:r>
                </a:p>
              </p:txBody>
            </p:sp>
            <p:grpSp>
              <p:nvGrpSpPr>
                <p:cNvPr id="82028" name="Group 64"/>
                <p:cNvGrpSpPr>
                  <a:grpSpLocks/>
                </p:cNvGrpSpPr>
                <p:nvPr/>
              </p:nvGrpSpPr>
              <p:grpSpPr bwMode="auto">
                <a:xfrm>
                  <a:off x="1770" y="1696"/>
                  <a:ext cx="340" cy="289"/>
                  <a:chOff x="1770" y="1696"/>
                  <a:chExt cx="340" cy="289"/>
                </a:xfrm>
              </p:grpSpPr>
              <p:sp>
                <p:nvSpPr>
                  <p:cNvPr id="82029" name="Freeform 65"/>
                  <p:cNvSpPr>
                    <a:spLocks/>
                  </p:cNvSpPr>
                  <p:nvPr/>
                </p:nvSpPr>
                <p:spPr bwMode="auto">
                  <a:xfrm>
                    <a:off x="1770" y="1696"/>
                    <a:ext cx="170" cy="289"/>
                  </a:xfrm>
                  <a:custGeom>
                    <a:avLst/>
                    <a:gdLst>
                      <a:gd name="T0" fmla="*/ 169 w 170"/>
                      <a:gd name="T1" fmla="*/ 0 h 289"/>
                      <a:gd name="T2" fmla="*/ 0 w 170"/>
                      <a:gd name="T3" fmla="*/ 0 h 289"/>
                      <a:gd name="T4" fmla="*/ 0 w 170"/>
                      <a:gd name="T5" fmla="*/ 288 h 289"/>
                      <a:gd name="T6" fmla="*/ 169 w 170"/>
                      <a:gd name="T7" fmla="*/ 288 h 28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0"/>
                      <a:gd name="T13" fmla="*/ 0 h 289"/>
                      <a:gd name="T14" fmla="*/ 170 w 170"/>
                      <a:gd name="T15" fmla="*/ 289 h 28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0" h="289">
                        <a:moveTo>
                          <a:pt x="169" y="0"/>
                        </a:moveTo>
                        <a:lnTo>
                          <a:pt x="0" y="0"/>
                        </a:lnTo>
                        <a:lnTo>
                          <a:pt x="0" y="288"/>
                        </a:lnTo>
                        <a:lnTo>
                          <a:pt x="169" y="288"/>
                        </a:lnTo>
                      </a:path>
                    </a:pathLst>
                  </a:custGeom>
                  <a:noFill/>
                  <a:ln w="254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030" name="Freeform 66"/>
                  <p:cNvSpPr>
                    <a:spLocks/>
                  </p:cNvSpPr>
                  <p:nvPr/>
                </p:nvSpPr>
                <p:spPr bwMode="auto">
                  <a:xfrm>
                    <a:off x="1939" y="1696"/>
                    <a:ext cx="171" cy="289"/>
                  </a:xfrm>
                  <a:custGeom>
                    <a:avLst/>
                    <a:gdLst>
                      <a:gd name="T0" fmla="*/ 0 w 171"/>
                      <a:gd name="T1" fmla="*/ 0 h 289"/>
                      <a:gd name="T2" fmla="*/ 170 w 171"/>
                      <a:gd name="T3" fmla="*/ 0 h 289"/>
                      <a:gd name="T4" fmla="*/ 170 w 171"/>
                      <a:gd name="T5" fmla="*/ 288 h 289"/>
                      <a:gd name="T6" fmla="*/ 0 w 171"/>
                      <a:gd name="T7" fmla="*/ 288 h 28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1"/>
                      <a:gd name="T13" fmla="*/ 0 h 289"/>
                      <a:gd name="T14" fmla="*/ 171 w 171"/>
                      <a:gd name="T15" fmla="*/ 289 h 28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1" h="289">
                        <a:moveTo>
                          <a:pt x="0" y="0"/>
                        </a:moveTo>
                        <a:lnTo>
                          <a:pt x="170" y="0"/>
                        </a:lnTo>
                        <a:lnTo>
                          <a:pt x="170" y="288"/>
                        </a:lnTo>
                        <a:lnTo>
                          <a:pt x="0" y="288"/>
                        </a:lnTo>
                      </a:path>
                    </a:pathLst>
                  </a:custGeom>
                  <a:noFill/>
                  <a:ln w="254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82007" name="Rectangle 67"/>
              <p:cNvSpPr>
                <a:spLocks noChangeArrowheads="1"/>
              </p:cNvSpPr>
              <p:nvPr/>
            </p:nvSpPr>
            <p:spPr bwMode="auto">
              <a:xfrm>
                <a:off x="2211" y="1703"/>
                <a:ext cx="35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</a:rPr>
                  <a:t>Reg</a:t>
                </a:r>
              </a:p>
            </p:txBody>
          </p:sp>
          <p:grpSp>
            <p:nvGrpSpPr>
              <p:cNvPr id="82008" name="Group 68"/>
              <p:cNvGrpSpPr>
                <a:grpSpLocks/>
              </p:cNvGrpSpPr>
              <p:nvPr/>
            </p:nvGrpSpPr>
            <p:grpSpPr bwMode="auto">
              <a:xfrm>
                <a:off x="2230" y="1696"/>
                <a:ext cx="296" cy="289"/>
                <a:chOff x="2230" y="1696"/>
                <a:chExt cx="296" cy="289"/>
              </a:xfrm>
            </p:grpSpPr>
            <p:sp>
              <p:nvSpPr>
                <p:cNvPr id="82025" name="Freeform 69"/>
                <p:cNvSpPr>
                  <a:spLocks/>
                </p:cNvSpPr>
                <p:nvPr/>
              </p:nvSpPr>
              <p:spPr bwMode="auto">
                <a:xfrm>
                  <a:off x="2230" y="1696"/>
                  <a:ext cx="149" cy="289"/>
                </a:xfrm>
                <a:custGeom>
                  <a:avLst/>
                  <a:gdLst>
                    <a:gd name="T0" fmla="*/ 148 w 149"/>
                    <a:gd name="T1" fmla="*/ 0 h 289"/>
                    <a:gd name="T2" fmla="*/ 0 w 149"/>
                    <a:gd name="T3" fmla="*/ 0 h 289"/>
                    <a:gd name="T4" fmla="*/ 0 w 149"/>
                    <a:gd name="T5" fmla="*/ 288 h 289"/>
                    <a:gd name="T6" fmla="*/ 148 w 149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9"/>
                    <a:gd name="T13" fmla="*/ 0 h 289"/>
                    <a:gd name="T14" fmla="*/ 149 w 149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9" h="289">
                      <a:moveTo>
                        <a:pt x="148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8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026" name="Freeform 70"/>
                <p:cNvSpPr>
                  <a:spLocks/>
                </p:cNvSpPr>
                <p:nvPr/>
              </p:nvSpPr>
              <p:spPr bwMode="auto">
                <a:xfrm>
                  <a:off x="2378" y="1696"/>
                  <a:ext cx="148" cy="289"/>
                </a:xfrm>
                <a:custGeom>
                  <a:avLst/>
                  <a:gdLst>
                    <a:gd name="T0" fmla="*/ 0 w 148"/>
                    <a:gd name="T1" fmla="*/ 0 h 289"/>
                    <a:gd name="T2" fmla="*/ 147 w 148"/>
                    <a:gd name="T3" fmla="*/ 0 h 289"/>
                    <a:gd name="T4" fmla="*/ 147 w 148"/>
                    <a:gd name="T5" fmla="*/ 288 h 289"/>
                    <a:gd name="T6" fmla="*/ 0 w 148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8"/>
                    <a:gd name="T13" fmla="*/ 0 h 289"/>
                    <a:gd name="T14" fmla="*/ 148 w 148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8" h="289">
                      <a:moveTo>
                        <a:pt x="0" y="0"/>
                      </a:moveTo>
                      <a:lnTo>
                        <a:pt x="147" y="0"/>
                      </a:lnTo>
                      <a:lnTo>
                        <a:pt x="147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009" name="Line 71"/>
              <p:cNvSpPr>
                <a:spLocks noChangeShapeType="1"/>
              </p:cNvSpPr>
              <p:nvPr/>
            </p:nvSpPr>
            <p:spPr bwMode="auto">
              <a:xfrm>
                <a:off x="2115" y="1840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010" name="Freeform 72"/>
              <p:cNvSpPr>
                <a:spLocks/>
              </p:cNvSpPr>
              <p:nvPr/>
            </p:nvSpPr>
            <p:spPr bwMode="auto">
              <a:xfrm>
                <a:off x="2177" y="1744"/>
                <a:ext cx="48" cy="97"/>
              </a:xfrm>
              <a:custGeom>
                <a:avLst/>
                <a:gdLst>
                  <a:gd name="T0" fmla="*/ 0 w 48"/>
                  <a:gd name="T1" fmla="*/ 96 h 97"/>
                  <a:gd name="T2" fmla="*/ 0 w 48"/>
                  <a:gd name="T3" fmla="*/ 0 h 97"/>
                  <a:gd name="T4" fmla="*/ 47 w 48"/>
                  <a:gd name="T5" fmla="*/ 0 h 97"/>
                  <a:gd name="T6" fmla="*/ 47 w 48"/>
                  <a:gd name="T7" fmla="*/ 0 h 9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7"/>
                  <a:gd name="T14" fmla="*/ 48 w 48"/>
                  <a:gd name="T15" fmla="*/ 97 h 9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7">
                    <a:moveTo>
                      <a:pt x="0" y="96"/>
                    </a:moveTo>
                    <a:lnTo>
                      <a:pt x="0" y="0"/>
                    </a:lnTo>
                    <a:lnTo>
                      <a:pt x="47" y="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011" name="Line 73"/>
              <p:cNvSpPr>
                <a:spLocks noChangeShapeType="1"/>
              </p:cNvSpPr>
              <p:nvPr/>
            </p:nvSpPr>
            <p:spPr bwMode="auto">
              <a:xfrm>
                <a:off x="2531" y="1744"/>
                <a:ext cx="15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012" name="Rectangle 74"/>
              <p:cNvSpPr>
                <a:spLocks noChangeArrowheads="1"/>
              </p:cNvSpPr>
              <p:nvPr/>
            </p:nvSpPr>
            <p:spPr bwMode="auto">
              <a:xfrm>
                <a:off x="3028" y="1696"/>
                <a:ext cx="410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</a:rPr>
                  <a:t>Mem</a:t>
                </a:r>
              </a:p>
            </p:txBody>
          </p:sp>
          <p:grpSp>
            <p:nvGrpSpPr>
              <p:cNvPr id="82013" name="Group 75"/>
              <p:cNvGrpSpPr>
                <a:grpSpLocks/>
              </p:cNvGrpSpPr>
              <p:nvPr/>
            </p:nvGrpSpPr>
            <p:grpSpPr bwMode="auto">
              <a:xfrm>
                <a:off x="3079" y="1696"/>
                <a:ext cx="325" cy="289"/>
                <a:chOff x="3079" y="1696"/>
                <a:chExt cx="325" cy="289"/>
              </a:xfrm>
            </p:grpSpPr>
            <p:sp>
              <p:nvSpPr>
                <p:cNvPr id="82023" name="Freeform 76"/>
                <p:cNvSpPr>
                  <a:spLocks/>
                </p:cNvSpPr>
                <p:nvPr/>
              </p:nvSpPr>
              <p:spPr bwMode="auto">
                <a:xfrm>
                  <a:off x="3079" y="1696"/>
                  <a:ext cx="162" cy="289"/>
                </a:xfrm>
                <a:custGeom>
                  <a:avLst/>
                  <a:gdLst>
                    <a:gd name="T0" fmla="*/ 161 w 162"/>
                    <a:gd name="T1" fmla="*/ 0 h 289"/>
                    <a:gd name="T2" fmla="*/ 0 w 162"/>
                    <a:gd name="T3" fmla="*/ 0 h 289"/>
                    <a:gd name="T4" fmla="*/ 0 w 162"/>
                    <a:gd name="T5" fmla="*/ 288 h 289"/>
                    <a:gd name="T6" fmla="*/ 161 w 162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2"/>
                    <a:gd name="T13" fmla="*/ 0 h 289"/>
                    <a:gd name="T14" fmla="*/ 162 w 162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2" h="289">
                      <a:moveTo>
                        <a:pt x="16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1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024" name="Freeform 77"/>
                <p:cNvSpPr>
                  <a:spLocks/>
                </p:cNvSpPr>
                <p:nvPr/>
              </p:nvSpPr>
              <p:spPr bwMode="auto">
                <a:xfrm>
                  <a:off x="3240" y="1696"/>
                  <a:ext cx="164" cy="289"/>
                </a:xfrm>
                <a:custGeom>
                  <a:avLst/>
                  <a:gdLst>
                    <a:gd name="T0" fmla="*/ 0 w 164"/>
                    <a:gd name="T1" fmla="*/ 0 h 289"/>
                    <a:gd name="T2" fmla="*/ 163 w 164"/>
                    <a:gd name="T3" fmla="*/ 0 h 289"/>
                    <a:gd name="T4" fmla="*/ 163 w 164"/>
                    <a:gd name="T5" fmla="*/ 288 h 289"/>
                    <a:gd name="T6" fmla="*/ 0 w 164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4"/>
                    <a:gd name="T13" fmla="*/ 0 h 289"/>
                    <a:gd name="T14" fmla="*/ 164 w 164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4" h="289">
                      <a:moveTo>
                        <a:pt x="0" y="0"/>
                      </a:moveTo>
                      <a:lnTo>
                        <a:pt x="163" y="0"/>
                      </a:lnTo>
                      <a:lnTo>
                        <a:pt x="163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014" name="Rectangle 78"/>
              <p:cNvSpPr>
                <a:spLocks noChangeArrowheads="1"/>
              </p:cNvSpPr>
              <p:nvPr/>
            </p:nvSpPr>
            <p:spPr bwMode="auto">
              <a:xfrm>
                <a:off x="3520" y="1696"/>
                <a:ext cx="35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</a:rPr>
                  <a:t>Reg</a:t>
                </a:r>
              </a:p>
            </p:txBody>
          </p:sp>
          <p:grpSp>
            <p:nvGrpSpPr>
              <p:cNvPr id="82015" name="Group 79"/>
              <p:cNvGrpSpPr>
                <a:grpSpLocks/>
              </p:cNvGrpSpPr>
              <p:nvPr/>
            </p:nvGrpSpPr>
            <p:grpSpPr bwMode="auto">
              <a:xfrm>
                <a:off x="3547" y="1696"/>
                <a:ext cx="284" cy="289"/>
                <a:chOff x="3547" y="1696"/>
                <a:chExt cx="284" cy="289"/>
              </a:xfrm>
            </p:grpSpPr>
            <p:sp>
              <p:nvSpPr>
                <p:cNvPr id="82021" name="Freeform 80"/>
                <p:cNvSpPr>
                  <a:spLocks/>
                </p:cNvSpPr>
                <p:nvPr/>
              </p:nvSpPr>
              <p:spPr bwMode="auto">
                <a:xfrm>
                  <a:off x="3547" y="1696"/>
                  <a:ext cx="142" cy="289"/>
                </a:xfrm>
                <a:custGeom>
                  <a:avLst/>
                  <a:gdLst>
                    <a:gd name="T0" fmla="*/ 141 w 142"/>
                    <a:gd name="T1" fmla="*/ 0 h 289"/>
                    <a:gd name="T2" fmla="*/ 0 w 142"/>
                    <a:gd name="T3" fmla="*/ 0 h 289"/>
                    <a:gd name="T4" fmla="*/ 0 w 142"/>
                    <a:gd name="T5" fmla="*/ 288 h 289"/>
                    <a:gd name="T6" fmla="*/ 141 w 142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2"/>
                    <a:gd name="T13" fmla="*/ 0 h 289"/>
                    <a:gd name="T14" fmla="*/ 142 w 142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2" h="289">
                      <a:moveTo>
                        <a:pt x="14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1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022" name="Freeform 81"/>
                <p:cNvSpPr>
                  <a:spLocks/>
                </p:cNvSpPr>
                <p:nvPr/>
              </p:nvSpPr>
              <p:spPr bwMode="auto">
                <a:xfrm>
                  <a:off x="3688" y="1696"/>
                  <a:ext cx="143" cy="289"/>
                </a:xfrm>
                <a:custGeom>
                  <a:avLst/>
                  <a:gdLst>
                    <a:gd name="T0" fmla="*/ 0 w 143"/>
                    <a:gd name="T1" fmla="*/ 0 h 289"/>
                    <a:gd name="T2" fmla="*/ 142 w 143"/>
                    <a:gd name="T3" fmla="*/ 0 h 289"/>
                    <a:gd name="T4" fmla="*/ 142 w 143"/>
                    <a:gd name="T5" fmla="*/ 288 h 289"/>
                    <a:gd name="T6" fmla="*/ 0 w 143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3"/>
                    <a:gd name="T13" fmla="*/ 0 h 289"/>
                    <a:gd name="T14" fmla="*/ 143 w 143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3" h="289">
                      <a:moveTo>
                        <a:pt x="0" y="0"/>
                      </a:moveTo>
                      <a:lnTo>
                        <a:pt x="142" y="0"/>
                      </a:lnTo>
                      <a:lnTo>
                        <a:pt x="142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016" name="Line 82"/>
              <p:cNvSpPr>
                <a:spLocks noChangeShapeType="1"/>
              </p:cNvSpPr>
              <p:nvPr/>
            </p:nvSpPr>
            <p:spPr bwMode="auto">
              <a:xfrm>
                <a:off x="3400" y="1840"/>
                <a:ext cx="139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017" name="Line 83"/>
              <p:cNvSpPr>
                <a:spLocks noChangeShapeType="1"/>
              </p:cNvSpPr>
              <p:nvPr/>
            </p:nvSpPr>
            <p:spPr bwMode="auto">
              <a:xfrm>
                <a:off x="2916" y="1840"/>
                <a:ext cx="15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018" name="Freeform 84"/>
              <p:cNvSpPr>
                <a:spLocks/>
              </p:cNvSpPr>
              <p:nvPr/>
            </p:nvSpPr>
            <p:spPr bwMode="auto">
              <a:xfrm>
                <a:off x="3037" y="1840"/>
                <a:ext cx="431" cy="193"/>
              </a:xfrm>
              <a:custGeom>
                <a:avLst/>
                <a:gdLst>
                  <a:gd name="T0" fmla="*/ 0 w 431"/>
                  <a:gd name="T1" fmla="*/ 0 h 193"/>
                  <a:gd name="T2" fmla="*/ 0 w 431"/>
                  <a:gd name="T3" fmla="*/ 192 h 193"/>
                  <a:gd name="T4" fmla="*/ 391 w 431"/>
                  <a:gd name="T5" fmla="*/ 192 h 193"/>
                  <a:gd name="T6" fmla="*/ 391 w 431"/>
                  <a:gd name="T7" fmla="*/ 64 h 193"/>
                  <a:gd name="T8" fmla="*/ 430 w 431"/>
                  <a:gd name="T9" fmla="*/ 0 h 1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1"/>
                  <a:gd name="T16" fmla="*/ 0 h 193"/>
                  <a:gd name="T17" fmla="*/ 431 w 431"/>
                  <a:gd name="T18" fmla="*/ 193 h 1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1" h="193">
                    <a:moveTo>
                      <a:pt x="0" y="0"/>
                    </a:moveTo>
                    <a:lnTo>
                      <a:pt x="0" y="192"/>
                    </a:lnTo>
                    <a:lnTo>
                      <a:pt x="391" y="192"/>
                    </a:lnTo>
                    <a:lnTo>
                      <a:pt x="391" y="64"/>
                    </a:lnTo>
                    <a:lnTo>
                      <a:pt x="430" y="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019" name="Line 85"/>
              <p:cNvSpPr>
                <a:spLocks noChangeShapeType="1"/>
              </p:cNvSpPr>
              <p:nvPr/>
            </p:nvSpPr>
            <p:spPr bwMode="auto">
              <a:xfrm>
                <a:off x="2531" y="1936"/>
                <a:ext cx="15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020" name="Freeform 86"/>
              <p:cNvSpPr>
                <a:spLocks/>
              </p:cNvSpPr>
              <p:nvPr/>
            </p:nvSpPr>
            <p:spPr bwMode="auto">
              <a:xfrm>
                <a:off x="2624" y="1835"/>
                <a:ext cx="337" cy="278"/>
              </a:xfrm>
              <a:custGeom>
                <a:avLst/>
                <a:gdLst>
                  <a:gd name="T0" fmla="*/ 0 w 337"/>
                  <a:gd name="T1" fmla="*/ 101 h 278"/>
                  <a:gd name="T2" fmla="*/ 0 w 337"/>
                  <a:gd name="T3" fmla="*/ 277 h 278"/>
                  <a:gd name="T4" fmla="*/ 294 w 337"/>
                  <a:gd name="T5" fmla="*/ 277 h 278"/>
                  <a:gd name="T6" fmla="*/ 294 w 337"/>
                  <a:gd name="T7" fmla="*/ 90 h 278"/>
                  <a:gd name="T8" fmla="*/ 336 w 337"/>
                  <a:gd name="T9" fmla="*/ 0 h 2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7"/>
                  <a:gd name="T16" fmla="*/ 0 h 278"/>
                  <a:gd name="T17" fmla="*/ 337 w 337"/>
                  <a:gd name="T18" fmla="*/ 278 h 2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7" h="278">
                    <a:moveTo>
                      <a:pt x="0" y="101"/>
                    </a:moveTo>
                    <a:lnTo>
                      <a:pt x="0" y="277"/>
                    </a:lnTo>
                    <a:lnTo>
                      <a:pt x="294" y="277"/>
                    </a:lnTo>
                    <a:lnTo>
                      <a:pt x="294" y="90"/>
                    </a:lnTo>
                    <a:lnTo>
                      <a:pt x="336" y="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1953" name="Group 87"/>
            <p:cNvGrpSpPr>
              <a:grpSpLocks/>
            </p:cNvGrpSpPr>
            <p:nvPr/>
          </p:nvGrpSpPr>
          <p:grpSpPr bwMode="auto">
            <a:xfrm>
              <a:off x="2379" y="2978"/>
              <a:ext cx="2127" cy="451"/>
              <a:chOff x="2178" y="2048"/>
              <a:chExt cx="2127" cy="513"/>
            </a:xfrm>
          </p:grpSpPr>
          <p:grpSp>
            <p:nvGrpSpPr>
              <p:cNvPr id="81977" name="Group 88"/>
              <p:cNvGrpSpPr>
                <a:grpSpLocks/>
              </p:cNvGrpSpPr>
              <p:nvPr/>
            </p:nvGrpSpPr>
            <p:grpSpPr bwMode="auto">
              <a:xfrm>
                <a:off x="3110" y="2048"/>
                <a:ext cx="226" cy="481"/>
                <a:chOff x="3110" y="2048"/>
                <a:chExt cx="226" cy="481"/>
              </a:xfrm>
            </p:grpSpPr>
            <p:sp>
              <p:nvSpPr>
                <p:cNvPr id="82003" name="Freeform 89"/>
                <p:cNvSpPr>
                  <a:spLocks/>
                </p:cNvSpPr>
                <p:nvPr/>
              </p:nvSpPr>
              <p:spPr bwMode="auto">
                <a:xfrm>
                  <a:off x="3123" y="2048"/>
                  <a:ext cx="213" cy="481"/>
                </a:xfrm>
                <a:custGeom>
                  <a:avLst/>
                  <a:gdLst>
                    <a:gd name="T0" fmla="*/ 0 w 213"/>
                    <a:gd name="T1" fmla="*/ 320 h 481"/>
                    <a:gd name="T2" fmla="*/ 71 w 213"/>
                    <a:gd name="T3" fmla="*/ 240 h 481"/>
                    <a:gd name="T4" fmla="*/ 0 w 213"/>
                    <a:gd name="T5" fmla="*/ 160 h 481"/>
                    <a:gd name="T6" fmla="*/ 0 w 213"/>
                    <a:gd name="T7" fmla="*/ 0 h 481"/>
                    <a:gd name="T8" fmla="*/ 212 w 213"/>
                    <a:gd name="T9" fmla="*/ 160 h 481"/>
                    <a:gd name="T10" fmla="*/ 212 w 213"/>
                    <a:gd name="T11" fmla="*/ 320 h 481"/>
                    <a:gd name="T12" fmla="*/ 0 w 213"/>
                    <a:gd name="T13" fmla="*/ 480 h 481"/>
                    <a:gd name="T14" fmla="*/ 0 w 213"/>
                    <a:gd name="T15" fmla="*/ 320 h 4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13"/>
                    <a:gd name="T25" fmla="*/ 0 h 481"/>
                    <a:gd name="T26" fmla="*/ 213 w 213"/>
                    <a:gd name="T27" fmla="*/ 481 h 4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3" h="481">
                      <a:moveTo>
                        <a:pt x="0" y="320"/>
                      </a:moveTo>
                      <a:lnTo>
                        <a:pt x="71" y="240"/>
                      </a:ln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212" y="160"/>
                      </a:lnTo>
                      <a:lnTo>
                        <a:pt x="212" y="320"/>
                      </a:lnTo>
                      <a:lnTo>
                        <a:pt x="0" y="480"/>
                      </a:lnTo>
                      <a:lnTo>
                        <a:pt x="0" y="320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004" name="Rectangle 90"/>
                <p:cNvSpPr>
                  <a:spLocks noChangeArrowheads="1"/>
                </p:cNvSpPr>
                <p:nvPr/>
              </p:nvSpPr>
              <p:spPr bwMode="auto">
                <a:xfrm rot="5400000">
                  <a:off x="3001" y="2192"/>
                  <a:ext cx="428" cy="21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</a:rPr>
                    <a:t>ALU</a:t>
                  </a:r>
                </a:p>
              </p:txBody>
            </p:sp>
          </p:grpSp>
          <p:grpSp>
            <p:nvGrpSpPr>
              <p:cNvPr id="81978" name="Group 91"/>
              <p:cNvGrpSpPr>
                <a:grpSpLocks/>
              </p:cNvGrpSpPr>
              <p:nvPr/>
            </p:nvGrpSpPr>
            <p:grpSpPr bwMode="auto">
              <a:xfrm>
                <a:off x="2178" y="2144"/>
                <a:ext cx="410" cy="289"/>
                <a:chOff x="2178" y="2144"/>
                <a:chExt cx="410" cy="289"/>
              </a:xfrm>
            </p:grpSpPr>
            <p:sp>
              <p:nvSpPr>
                <p:cNvPr id="81999" name="Rectangle 92"/>
                <p:cNvSpPr>
                  <a:spLocks noChangeArrowheads="1"/>
                </p:cNvSpPr>
                <p:nvPr/>
              </p:nvSpPr>
              <p:spPr bwMode="auto">
                <a:xfrm>
                  <a:off x="2178" y="2146"/>
                  <a:ext cx="410" cy="241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</a:rPr>
                    <a:t>Mem</a:t>
                  </a:r>
                </a:p>
              </p:txBody>
            </p:sp>
            <p:grpSp>
              <p:nvGrpSpPr>
                <p:cNvPr id="82000" name="Group 93"/>
                <p:cNvGrpSpPr>
                  <a:grpSpLocks/>
                </p:cNvGrpSpPr>
                <p:nvPr/>
              </p:nvGrpSpPr>
              <p:grpSpPr bwMode="auto">
                <a:xfrm>
                  <a:off x="2197" y="2144"/>
                  <a:ext cx="340" cy="289"/>
                  <a:chOff x="2197" y="2144"/>
                  <a:chExt cx="340" cy="289"/>
                </a:xfrm>
              </p:grpSpPr>
              <p:sp>
                <p:nvSpPr>
                  <p:cNvPr id="82001" name="Freeform 94"/>
                  <p:cNvSpPr>
                    <a:spLocks/>
                  </p:cNvSpPr>
                  <p:nvPr/>
                </p:nvSpPr>
                <p:spPr bwMode="auto">
                  <a:xfrm>
                    <a:off x="2197" y="2144"/>
                    <a:ext cx="170" cy="289"/>
                  </a:xfrm>
                  <a:custGeom>
                    <a:avLst/>
                    <a:gdLst>
                      <a:gd name="T0" fmla="*/ 169 w 170"/>
                      <a:gd name="T1" fmla="*/ 0 h 289"/>
                      <a:gd name="T2" fmla="*/ 0 w 170"/>
                      <a:gd name="T3" fmla="*/ 0 h 289"/>
                      <a:gd name="T4" fmla="*/ 0 w 170"/>
                      <a:gd name="T5" fmla="*/ 288 h 289"/>
                      <a:gd name="T6" fmla="*/ 169 w 170"/>
                      <a:gd name="T7" fmla="*/ 288 h 28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0"/>
                      <a:gd name="T13" fmla="*/ 0 h 289"/>
                      <a:gd name="T14" fmla="*/ 170 w 170"/>
                      <a:gd name="T15" fmla="*/ 289 h 28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0" h="289">
                        <a:moveTo>
                          <a:pt x="169" y="0"/>
                        </a:moveTo>
                        <a:lnTo>
                          <a:pt x="0" y="0"/>
                        </a:lnTo>
                        <a:lnTo>
                          <a:pt x="0" y="288"/>
                        </a:lnTo>
                        <a:lnTo>
                          <a:pt x="169" y="288"/>
                        </a:lnTo>
                      </a:path>
                    </a:pathLst>
                  </a:custGeom>
                  <a:noFill/>
                  <a:ln w="254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002" name="Freeform 95"/>
                  <p:cNvSpPr>
                    <a:spLocks/>
                  </p:cNvSpPr>
                  <p:nvPr/>
                </p:nvSpPr>
                <p:spPr bwMode="auto">
                  <a:xfrm>
                    <a:off x="2366" y="2144"/>
                    <a:ext cx="171" cy="289"/>
                  </a:xfrm>
                  <a:custGeom>
                    <a:avLst/>
                    <a:gdLst>
                      <a:gd name="T0" fmla="*/ 0 w 171"/>
                      <a:gd name="T1" fmla="*/ 0 h 289"/>
                      <a:gd name="T2" fmla="*/ 170 w 171"/>
                      <a:gd name="T3" fmla="*/ 0 h 289"/>
                      <a:gd name="T4" fmla="*/ 170 w 171"/>
                      <a:gd name="T5" fmla="*/ 288 h 289"/>
                      <a:gd name="T6" fmla="*/ 0 w 171"/>
                      <a:gd name="T7" fmla="*/ 288 h 28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1"/>
                      <a:gd name="T13" fmla="*/ 0 h 289"/>
                      <a:gd name="T14" fmla="*/ 171 w 171"/>
                      <a:gd name="T15" fmla="*/ 289 h 28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1" h="289">
                        <a:moveTo>
                          <a:pt x="0" y="0"/>
                        </a:moveTo>
                        <a:lnTo>
                          <a:pt x="170" y="0"/>
                        </a:lnTo>
                        <a:lnTo>
                          <a:pt x="170" y="288"/>
                        </a:lnTo>
                        <a:lnTo>
                          <a:pt x="0" y="288"/>
                        </a:lnTo>
                      </a:path>
                    </a:pathLst>
                  </a:custGeom>
                  <a:noFill/>
                  <a:ln w="254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81979" name="Rectangle 96"/>
              <p:cNvSpPr>
                <a:spLocks noChangeArrowheads="1"/>
              </p:cNvSpPr>
              <p:nvPr/>
            </p:nvSpPr>
            <p:spPr bwMode="auto">
              <a:xfrm>
                <a:off x="2638" y="2152"/>
                <a:ext cx="358" cy="24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</a:rPr>
                  <a:t>Reg</a:t>
                </a:r>
              </a:p>
            </p:txBody>
          </p:sp>
          <p:grpSp>
            <p:nvGrpSpPr>
              <p:cNvPr id="81980" name="Group 97"/>
              <p:cNvGrpSpPr>
                <a:grpSpLocks/>
              </p:cNvGrpSpPr>
              <p:nvPr/>
            </p:nvGrpSpPr>
            <p:grpSpPr bwMode="auto">
              <a:xfrm>
                <a:off x="2657" y="2144"/>
                <a:ext cx="296" cy="289"/>
                <a:chOff x="2657" y="2144"/>
                <a:chExt cx="296" cy="289"/>
              </a:xfrm>
            </p:grpSpPr>
            <p:sp>
              <p:nvSpPr>
                <p:cNvPr id="81997" name="Freeform 98"/>
                <p:cNvSpPr>
                  <a:spLocks/>
                </p:cNvSpPr>
                <p:nvPr/>
              </p:nvSpPr>
              <p:spPr bwMode="auto">
                <a:xfrm>
                  <a:off x="2657" y="2144"/>
                  <a:ext cx="149" cy="289"/>
                </a:xfrm>
                <a:custGeom>
                  <a:avLst/>
                  <a:gdLst>
                    <a:gd name="T0" fmla="*/ 148 w 149"/>
                    <a:gd name="T1" fmla="*/ 0 h 289"/>
                    <a:gd name="T2" fmla="*/ 0 w 149"/>
                    <a:gd name="T3" fmla="*/ 0 h 289"/>
                    <a:gd name="T4" fmla="*/ 0 w 149"/>
                    <a:gd name="T5" fmla="*/ 288 h 289"/>
                    <a:gd name="T6" fmla="*/ 148 w 149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9"/>
                    <a:gd name="T13" fmla="*/ 0 h 289"/>
                    <a:gd name="T14" fmla="*/ 149 w 149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9" h="289">
                      <a:moveTo>
                        <a:pt x="148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8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1998" name="Freeform 99"/>
                <p:cNvSpPr>
                  <a:spLocks/>
                </p:cNvSpPr>
                <p:nvPr/>
              </p:nvSpPr>
              <p:spPr bwMode="auto">
                <a:xfrm>
                  <a:off x="2805" y="2144"/>
                  <a:ext cx="148" cy="289"/>
                </a:xfrm>
                <a:custGeom>
                  <a:avLst/>
                  <a:gdLst>
                    <a:gd name="T0" fmla="*/ 0 w 148"/>
                    <a:gd name="T1" fmla="*/ 0 h 289"/>
                    <a:gd name="T2" fmla="*/ 147 w 148"/>
                    <a:gd name="T3" fmla="*/ 0 h 289"/>
                    <a:gd name="T4" fmla="*/ 147 w 148"/>
                    <a:gd name="T5" fmla="*/ 288 h 289"/>
                    <a:gd name="T6" fmla="*/ 0 w 148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8"/>
                    <a:gd name="T13" fmla="*/ 0 h 289"/>
                    <a:gd name="T14" fmla="*/ 148 w 148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8" h="289">
                      <a:moveTo>
                        <a:pt x="0" y="0"/>
                      </a:moveTo>
                      <a:lnTo>
                        <a:pt x="147" y="0"/>
                      </a:lnTo>
                      <a:lnTo>
                        <a:pt x="147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1981" name="Line 100"/>
              <p:cNvSpPr>
                <a:spLocks noChangeShapeType="1"/>
              </p:cNvSpPr>
              <p:nvPr/>
            </p:nvSpPr>
            <p:spPr bwMode="auto">
              <a:xfrm>
                <a:off x="2542" y="2288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982" name="Freeform 101"/>
              <p:cNvSpPr>
                <a:spLocks/>
              </p:cNvSpPr>
              <p:nvPr/>
            </p:nvSpPr>
            <p:spPr bwMode="auto">
              <a:xfrm>
                <a:off x="2604" y="2192"/>
                <a:ext cx="48" cy="97"/>
              </a:xfrm>
              <a:custGeom>
                <a:avLst/>
                <a:gdLst>
                  <a:gd name="T0" fmla="*/ 0 w 48"/>
                  <a:gd name="T1" fmla="*/ 96 h 97"/>
                  <a:gd name="T2" fmla="*/ 0 w 48"/>
                  <a:gd name="T3" fmla="*/ 0 h 97"/>
                  <a:gd name="T4" fmla="*/ 47 w 48"/>
                  <a:gd name="T5" fmla="*/ 0 h 97"/>
                  <a:gd name="T6" fmla="*/ 47 w 48"/>
                  <a:gd name="T7" fmla="*/ 0 h 9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7"/>
                  <a:gd name="T14" fmla="*/ 48 w 48"/>
                  <a:gd name="T15" fmla="*/ 97 h 9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7">
                    <a:moveTo>
                      <a:pt x="0" y="96"/>
                    </a:moveTo>
                    <a:lnTo>
                      <a:pt x="0" y="0"/>
                    </a:lnTo>
                    <a:lnTo>
                      <a:pt x="47" y="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83" name="Line 102"/>
              <p:cNvSpPr>
                <a:spLocks noChangeShapeType="1"/>
              </p:cNvSpPr>
              <p:nvPr/>
            </p:nvSpPr>
            <p:spPr bwMode="auto">
              <a:xfrm>
                <a:off x="2958" y="2192"/>
                <a:ext cx="15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984" name="Rectangle 103"/>
              <p:cNvSpPr>
                <a:spLocks noChangeArrowheads="1"/>
              </p:cNvSpPr>
              <p:nvPr/>
            </p:nvSpPr>
            <p:spPr bwMode="auto">
              <a:xfrm>
                <a:off x="3455" y="2146"/>
                <a:ext cx="410" cy="24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</a:rPr>
                  <a:t>Mem</a:t>
                </a:r>
              </a:p>
            </p:txBody>
          </p:sp>
          <p:grpSp>
            <p:nvGrpSpPr>
              <p:cNvPr id="81985" name="Group 104"/>
              <p:cNvGrpSpPr>
                <a:grpSpLocks/>
              </p:cNvGrpSpPr>
              <p:nvPr/>
            </p:nvGrpSpPr>
            <p:grpSpPr bwMode="auto">
              <a:xfrm>
                <a:off x="3506" y="2144"/>
                <a:ext cx="325" cy="289"/>
                <a:chOff x="3506" y="2144"/>
                <a:chExt cx="325" cy="289"/>
              </a:xfrm>
            </p:grpSpPr>
            <p:sp>
              <p:nvSpPr>
                <p:cNvPr id="81995" name="Freeform 105"/>
                <p:cNvSpPr>
                  <a:spLocks/>
                </p:cNvSpPr>
                <p:nvPr/>
              </p:nvSpPr>
              <p:spPr bwMode="auto">
                <a:xfrm>
                  <a:off x="3506" y="2144"/>
                  <a:ext cx="162" cy="289"/>
                </a:xfrm>
                <a:custGeom>
                  <a:avLst/>
                  <a:gdLst>
                    <a:gd name="T0" fmla="*/ 161 w 162"/>
                    <a:gd name="T1" fmla="*/ 0 h 289"/>
                    <a:gd name="T2" fmla="*/ 0 w 162"/>
                    <a:gd name="T3" fmla="*/ 0 h 289"/>
                    <a:gd name="T4" fmla="*/ 0 w 162"/>
                    <a:gd name="T5" fmla="*/ 288 h 289"/>
                    <a:gd name="T6" fmla="*/ 161 w 162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2"/>
                    <a:gd name="T13" fmla="*/ 0 h 289"/>
                    <a:gd name="T14" fmla="*/ 162 w 162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2" h="289">
                      <a:moveTo>
                        <a:pt x="16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1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1996" name="Freeform 106"/>
                <p:cNvSpPr>
                  <a:spLocks/>
                </p:cNvSpPr>
                <p:nvPr/>
              </p:nvSpPr>
              <p:spPr bwMode="auto">
                <a:xfrm>
                  <a:off x="3667" y="2144"/>
                  <a:ext cx="164" cy="289"/>
                </a:xfrm>
                <a:custGeom>
                  <a:avLst/>
                  <a:gdLst>
                    <a:gd name="T0" fmla="*/ 0 w 164"/>
                    <a:gd name="T1" fmla="*/ 0 h 289"/>
                    <a:gd name="T2" fmla="*/ 163 w 164"/>
                    <a:gd name="T3" fmla="*/ 0 h 289"/>
                    <a:gd name="T4" fmla="*/ 163 w 164"/>
                    <a:gd name="T5" fmla="*/ 288 h 289"/>
                    <a:gd name="T6" fmla="*/ 0 w 164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4"/>
                    <a:gd name="T13" fmla="*/ 0 h 289"/>
                    <a:gd name="T14" fmla="*/ 164 w 164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4" h="289">
                      <a:moveTo>
                        <a:pt x="0" y="0"/>
                      </a:moveTo>
                      <a:lnTo>
                        <a:pt x="163" y="0"/>
                      </a:lnTo>
                      <a:lnTo>
                        <a:pt x="163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1986" name="Rectangle 107"/>
              <p:cNvSpPr>
                <a:spLocks noChangeArrowheads="1"/>
              </p:cNvSpPr>
              <p:nvPr/>
            </p:nvSpPr>
            <p:spPr bwMode="auto">
              <a:xfrm>
                <a:off x="3947" y="2146"/>
                <a:ext cx="358" cy="24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</a:rPr>
                  <a:t>Reg</a:t>
                </a:r>
              </a:p>
            </p:txBody>
          </p:sp>
          <p:grpSp>
            <p:nvGrpSpPr>
              <p:cNvPr id="81987" name="Group 108"/>
              <p:cNvGrpSpPr>
                <a:grpSpLocks/>
              </p:cNvGrpSpPr>
              <p:nvPr/>
            </p:nvGrpSpPr>
            <p:grpSpPr bwMode="auto">
              <a:xfrm>
                <a:off x="3974" y="2144"/>
                <a:ext cx="284" cy="289"/>
                <a:chOff x="3974" y="2144"/>
                <a:chExt cx="284" cy="289"/>
              </a:xfrm>
            </p:grpSpPr>
            <p:sp>
              <p:nvSpPr>
                <p:cNvPr id="81993" name="Freeform 109"/>
                <p:cNvSpPr>
                  <a:spLocks/>
                </p:cNvSpPr>
                <p:nvPr/>
              </p:nvSpPr>
              <p:spPr bwMode="auto">
                <a:xfrm>
                  <a:off x="3974" y="2144"/>
                  <a:ext cx="142" cy="289"/>
                </a:xfrm>
                <a:custGeom>
                  <a:avLst/>
                  <a:gdLst>
                    <a:gd name="T0" fmla="*/ 141 w 142"/>
                    <a:gd name="T1" fmla="*/ 0 h 289"/>
                    <a:gd name="T2" fmla="*/ 0 w 142"/>
                    <a:gd name="T3" fmla="*/ 0 h 289"/>
                    <a:gd name="T4" fmla="*/ 0 w 142"/>
                    <a:gd name="T5" fmla="*/ 288 h 289"/>
                    <a:gd name="T6" fmla="*/ 141 w 142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2"/>
                    <a:gd name="T13" fmla="*/ 0 h 289"/>
                    <a:gd name="T14" fmla="*/ 142 w 142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2" h="289">
                      <a:moveTo>
                        <a:pt x="14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1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1994" name="Freeform 110"/>
                <p:cNvSpPr>
                  <a:spLocks/>
                </p:cNvSpPr>
                <p:nvPr/>
              </p:nvSpPr>
              <p:spPr bwMode="auto">
                <a:xfrm>
                  <a:off x="4115" y="2144"/>
                  <a:ext cx="143" cy="289"/>
                </a:xfrm>
                <a:custGeom>
                  <a:avLst/>
                  <a:gdLst>
                    <a:gd name="T0" fmla="*/ 0 w 143"/>
                    <a:gd name="T1" fmla="*/ 0 h 289"/>
                    <a:gd name="T2" fmla="*/ 142 w 143"/>
                    <a:gd name="T3" fmla="*/ 0 h 289"/>
                    <a:gd name="T4" fmla="*/ 142 w 143"/>
                    <a:gd name="T5" fmla="*/ 288 h 289"/>
                    <a:gd name="T6" fmla="*/ 0 w 143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3"/>
                    <a:gd name="T13" fmla="*/ 0 h 289"/>
                    <a:gd name="T14" fmla="*/ 143 w 143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3" h="289">
                      <a:moveTo>
                        <a:pt x="0" y="0"/>
                      </a:moveTo>
                      <a:lnTo>
                        <a:pt x="142" y="0"/>
                      </a:lnTo>
                      <a:lnTo>
                        <a:pt x="142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1988" name="Line 111"/>
              <p:cNvSpPr>
                <a:spLocks noChangeShapeType="1"/>
              </p:cNvSpPr>
              <p:nvPr/>
            </p:nvSpPr>
            <p:spPr bwMode="auto">
              <a:xfrm>
                <a:off x="3827" y="2288"/>
                <a:ext cx="139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989" name="Line 112"/>
              <p:cNvSpPr>
                <a:spLocks noChangeShapeType="1"/>
              </p:cNvSpPr>
              <p:nvPr/>
            </p:nvSpPr>
            <p:spPr bwMode="auto">
              <a:xfrm>
                <a:off x="3343" y="2288"/>
                <a:ext cx="15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990" name="Freeform 113"/>
              <p:cNvSpPr>
                <a:spLocks/>
              </p:cNvSpPr>
              <p:nvPr/>
            </p:nvSpPr>
            <p:spPr bwMode="auto">
              <a:xfrm>
                <a:off x="3464" y="2288"/>
                <a:ext cx="431" cy="193"/>
              </a:xfrm>
              <a:custGeom>
                <a:avLst/>
                <a:gdLst>
                  <a:gd name="T0" fmla="*/ 0 w 431"/>
                  <a:gd name="T1" fmla="*/ 0 h 193"/>
                  <a:gd name="T2" fmla="*/ 0 w 431"/>
                  <a:gd name="T3" fmla="*/ 192 h 193"/>
                  <a:gd name="T4" fmla="*/ 391 w 431"/>
                  <a:gd name="T5" fmla="*/ 192 h 193"/>
                  <a:gd name="T6" fmla="*/ 391 w 431"/>
                  <a:gd name="T7" fmla="*/ 64 h 193"/>
                  <a:gd name="T8" fmla="*/ 430 w 431"/>
                  <a:gd name="T9" fmla="*/ 0 h 1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1"/>
                  <a:gd name="T16" fmla="*/ 0 h 193"/>
                  <a:gd name="T17" fmla="*/ 431 w 431"/>
                  <a:gd name="T18" fmla="*/ 193 h 1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1" h="193">
                    <a:moveTo>
                      <a:pt x="0" y="0"/>
                    </a:moveTo>
                    <a:lnTo>
                      <a:pt x="0" y="192"/>
                    </a:lnTo>
                    <a:lnTo>
                      <a:pt x="391" y="192"/>
                    </a:lnTo>
                    <a:lnTo>
                      <a:pt x="391" y="64"/>
                    </a:lnTo>
                    <a:lnTo>
                      <a:pt x="430" y="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91" name="Line 114"/>
              <p:cNvSpPr>
                <a:spLocks noChangeShapeType="1"/>
              </p:cNvSpPr>
              <p:nvPr/>
            </p:nvSpPr>
            <p:spPr bwMode="auto">
              <a:xfrm>
                <a:off x="2958" y="2384"/>
                <a:ext cx="15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992" name="Freeform 115"/>
              <p:cNvSpPr>
                <a:spLocks/>
              </p:cNvSpPr>
              <p:nvPr/>
            </p:nvSpPr>
            <p:spPr bwMode="auto">
              <a:xfrm>
                <a:off x="3051" y="2283"/>
                <a:ext cx="337" cy="278"/>
              </a:xfrm>
              <a:custGeom>
                <a:avLst/>
                <a:gdLst>
                  <a:gd name="T0" fmla="*/ 0 w 337"/>
                  <a:gd name="T1" fmla="*/ 101 h 278"/>
                  <a:gd name="T2" fmla="*/ 0 w 337"/>
                  <a:gd name="T3" fmla="*/ 277 h 278"/>
                  <a:gd name="T4" fmla="*/ 294 w 337"/>
                  <a:gd name="T5" fmla="*/ 277 h 278"/>
                  <a:gd name="T6" fmla="*/ 294 w 337"/>
                  <a:gd name="T7" fmla="*/ 90 h 278"/>
                  <a:gd name="T8" fmla="*/ 336 w 337"/>
                  <a:gd name="T9" fmla="*/ 0 h 2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7"/>
                  <a:gd name="T16" fmla="*/ 0 h 278"/>
                  <a:gd name="T17" fmla="*/ 337 w 337"/>
                  <a:gd name="T18" fmla="*/ 278 h 2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7" h="278">
                    <a:moveTo>
                      <a:pt x="0" y="101"/>
                    </a:moveTo>
                    <a:lnTo>
                      <a:pt x="0" y="277"/>
                    </a:lnTo>
                    <a:lnTo>
                      <a:pt x="294" y="277"/>
                    </a:lnTo>
                    <a:lnTo>
                      <a:pt x="294" y="90"/>
                    </a:lnTo>
                    <a:lnTo>
                      <a:pt x="336" y="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1954" name="Group 116"/>
            <p:cNvGrpSpPr>
              <a:grpSpLocks/>
            </p:cNvGrpSpPr>
            <p:nvPr/>
          </p:nvGrpSpPr>
          <p:grpSpPr bwMode="auto">
            <a:xfrm>
              <a:off x="3740" y="3372"/>
              <a:ext cx="224" cy="424"/>
              <a:chOff x="3539" y="2496"/>
              <a:chExt cx="224" cy="481"/>
            </a:xfrm>
          </p:grpSpPr>
          <p:sp>
            <p:nvSpPr>
              <p:cNvPr id="81975" name="Freeform 117"/>
              <p:cNvSpPr>
                <a:spLocks/>
              </p:cNvSpPr>
              <p:nvPr/>
            </p:nvSpPr>
            <p:spPr bwMode="auto">
              <a:xfrm>
                <a:off x="3550" y="2496"/>
                <a:ext cx="213" cy="481"/>
              </a:xfrm>
              <a:custGeom>
                <a:avLst/>
                <a:gdLst>
                  <a:gd name="T0" fmla="*/ 0 w 213"/>
                  <a:gd name="T1" fmla="*/ 320 h 481"/>
                  <a:gd name="T2" fmla="*/ 71 w 213"/>
                  <a:gd name="T3" fmla="*/ 240 h 481"/>
                  <a:gd name="T4" fmla="*/ 0 w 213"/>
                  <a:gd name="T5" fmla="*/ 160 h 481"/>
                  <a:gd name="T6" fmla="*/ 0 w 213"/>
                  <a:gd name="T7" fmla="*/ 0 h 481"/>
                  <a:gd name="T8" fmla="*/ 212 w 213"/>
                  <a:gd name="T9" fmla="*/ 160 h 481"/>
                  <a:gd name="T10" fmla="*/ 212 w 213"/>
                  <a:gd name="T11" fmla="*/ 320 h 481"/>
                  <a:gd name="T12" fmla="*/ 0 w 213"/>
                  <a:gd name="T13" fmla="*/ 480 h 481"/>
                  <a:gd name="T14" fmla="*/ 0 w 213"/>
                  <a:gd name="T15" fmla="*/ 320 h 4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13"/>
                  <a:gd name="T25" fmla="*/ 0 h 481"/>
                  <a:gd name="T26" fmla="*/ 213 w 213"/>
                  <a:gd name="T27" fmla="*/ 481 h 4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3" h="481">
                    <a:moveTo>
                      <a:pt x="0" y="320"/>
                    </a:moveTo>
                    <a:lnTo>
                      <a:pt x="71" y="240"/>
                    </a:lnTo>
                    <a:lnTo>
                      <a:pt x="0" y="160"/>
                    </a:lnTo>
                    <a:lnTo>
                      <a:pt x="0" y="0"/>
                    </a:lnTo>
                    <a:lnTo>
                      <a:pt x="212" y="160"/>
                    </a:lnTo>
                    <a:lnTo>
                      <a:pt x="212" y="320"/>
                    </a:lnTo>
                    <a:lnTo>
                      <a:pt x="0" y="480"/>
                    </a:lnTo>
                    <a:lnTo>
                      <a:pt x="0" y="32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76" name="Rectangle 118"/>
              <p:cNvSpPr>
                <a:spLocks noChangeArrowheads="1"/>
              </p:cNvSpPr>
              <p:nvPr/>
            </p:nvSpPr>
            <p:spPr bwMode="auto">
              <a:xfrm rot="5400000">
                <a:off x="3430" y="2641"/>
                <a:ext cx="427" cy="21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</a:rPr>
                  <a:t>ALU</a:t>
                </a:r>
              </a:p>
            </p:txBody>
          </p:sp>
        </p:grpSp>
        <p:sp>
          <p:nvSpPr>
            <p:cNvPr id="81955" name="Rectangle 119"/>
            <p:cNvSpPr>
              <a:spLocks noChangeArrowheads="1"/>
            </p:cNvSpPr>
            <p:nvPr/>
          </p:nvSpPr>
          <p:spPr bwMode="auto">
            <a:xfrm>
              <a:off x="3266" y="3463"/>
              <a:ext cx="358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1600" b="1">
                  <a:solidFill>
                    <a:schemeClr val="tx1"/>
                  </a:solidFill>
                </a:rPr>
                <a:t>Reg</a:t>
              </a:r>
            </a:p>
          </p:txBody>
        </p:sp>
        <p:grpSp>
          <p:nvGrpSpPr>
            <p:cNvPr id="81956" name="Group 120"/>
            <p:cNvGrpSpPr>
              <a:grpSpLocks/>
            </p:cNvGrpSpPr>
            <p:nvPr/>
          </p:nvGrpSpPr>
          <p:grpSpPr bwMode="auto">
            <a:xfrm>
              <a:off x="3285" y="3457"/>
              <a:ext cx="296" cy="254"/>
              <a:chOff x="3084" y="2592"/>
              <a:chExt cx="296" cy="289"/>
            </a:xfrm>
          </p:grpSpPr>
          <p:sp>
            <p:nvSpPr>
              <p:cNvPr id="81973" name="Freeform 121"/>
              <p:cNvSpPr>
                <a:spLocks/>
              </p:cNvSpPr>
              <p:nvPr/>
            </p:nvSpPr>
            <p:spPr bwMode="auto">
              <a:xfrm>
                <a:off x="3084" y="2592"/>
                <a:ext cx="149" cy="289"/>
              </a:xfrm>
              <a:custGeom>
                <a:avLst/>
                <a:gdLst>
                  <a:gd name="T0" fmla="*/ 148 w 149"/>
                  <a:gd name="T1" fmla="*/ 0 h 289"/>
                  <a:gd name="T2" fmla="*/ 0 w 149"/>
                  <a:gd name="T3" fmla="*/ 0 h 289"/>
                  <a:gd name="T4" fmla="*/ 0 w 149"/>
                  <a:gd name="T5" fmla="*/ 288 h 289"/>
                  <a:gd name="T6" fmla="*/ 148 w 149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9"/>
                  <a:gd name="T13" fmla="*/ 0 h 289"/>
                  <a:gd name="T14" fmla="*/ 149 w 149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9" h="289">
                    <a:moveTo>
                      <a:pt x="148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8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74" name="Freeform 122"/>
              <p:cNvSpPr>
                <a:spLocks/>
              </p:cNvSpPr>
              <p:nvPr/>
            </p:nvSpPr>
            <p:spPr bwMode="auto">
              <a:xfrm>
                <a:off x="3232" y="2592"/>
                <a:ext cx="148" cy="289"/>
              </a:xfrm>
              <a:custGeom>
                <a:avLst/>
                <a:gdLst>
                  <a:gd name="T0" fmla="*/ 0 w 148"/>
                  <a:gd name="T1" fmla="*/ 0 h 289"/>
                  <a:gd name="T2" fmla="*/ 147 w 148"/>
                  <a:gd name="T3" fmla="*/ 0 h 289"/>
                  <a:gd name="T4" fmla="*/ 147 w 148"/>
                  <a:gd name="T5" fmla="*/ 288 h 289"/>
                  <a:gd name="T6" fmla="*/ 0 w 148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8"/>
                  <a:gd name="T13" fmla="*/ 0 h 289"/>
                  <a:gd name="T14" fmla="*/ 148 w 148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8" h="289">
                    <a:moveTo>
                      <a:pt x="0" y="0"/>
                    </a:moveTo>
                    <a:lnTo>
                      <a:pt x="147" y="0"/>
                    </a:lnTo>
                    <a:lnTo>
                      <a:pt x="147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1957" name="Line 123"/>
            <p:cNvSpPr>
              <a:spLocks noChangeShapeType="1"/>
            </p:cNvSpPr>
            <p:nvPr/>
          </p:nvSpPr>
          <p:spPr bwMode="auto">
            <a:xfrm>
              <a:off x="3170" y="358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58" name="Freeform 124"/>
            <p:cNvSpPr>
              <a:spLocks/>
            </p:cNvSpPr>
            <p:nvPr/>
          </p:nvSpPr>
          <p:spPr bwMode="auto">
            <a:xfrm>
              <a:off x="3232" y="3499"/>
              <a:ext cx="48" cy="85"/>
            </a:xfrm>
            <a:custGeom>
              <a:avLst/>
              <a:gdLst>
                <a:gd name="T0" fmla="*/ 0 w 48"/>
                <a:gd name="T1" fmla="*/ 65 h 97"/>
                <a:gd name="T2" fmla="*/ 0 w 48"/>
                <a:gd name="T3" fmla="*/ 0 h 97"/>
                <a:gd name="T4" fmla="*/ 47 w 48"/>
                <a:gd name="T5" fmla="*/ 0 h 97"/>
                <a:gd name="T6" fmla="*/ 47 w 48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7"/>
                <a:gd name="T14" fmla="*/ 48 w 48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7">
                  <a:moveTo>
                    <a:pt x="0" y="96"/>
                  </a:moveTo>
                  <a:lnTo>
                    <a:pt x="0" y="0"/>
                  </a:lnTo>
                  <a:lnTo>
                    <a:pt x="47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59" name="Line 125"/>
            <p:cNvSpPr>
              <a:spLocks noChangeShapeType="1"/>
            </p:cNvSpPr>
            <p:nvPr/>
          </p:nvSpPr>
          <p:spPr bwMode="auto">
            <a:xfrm>
              <a:off x="3586" y="3499"/>
              <a:ext cx="15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60" name="Rectangle 126"/>
            <p:cNvSpPr>
              <a:spLocks noChangeArrowheads="1"/>
            </p:cNvSpPr>
            <p:nvPr/>
          </p:nvSpPr>
          <p:spPr bwMode="auto">
            <a:xfrm>
              <a:off x="4083" y="3459"/>
              <a:ext cx="410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1600" b="1">
                  <a:solidFill>
                    <a:schemeClr val="tx1"/>
                  </a:solidFill>
                </a:rPr>
                <a:t>Mem</a:t>
              </a:r>
            </a:p>
          </p:txBody>
        </p:sp>
        <p:grpSp>
          <p:nvGrpSpPr>
            <p:cNvPr id="81961" name="Group 127"/>
            <p:cNvGrpSpPr>
              <a:grpSpLocks/>
            </p:cNvGrpSpPr>
            <p:nvPr/>
          </p:nvGrpSpPr>
          <p:grpSpPr bwMode="auto">
            <a:xfrm>
              <a:off x="4134" y="3457"/>
              <a:ext cx="325" cy="254"/>
              <a:chOff x="3933" y="2592"/>
              <a:chExt cx="325" cy="289"/>
            </a:xfrm>
          </p:grpSpPr>
          <p:sp>
            <p:nvSpPr>
              <p:cNvPr id="81971" name="Freeform 128"/>
              <p:cNvSpPr>
                <a:spLocks/>
              </p:cNvSpPr>
              <p:nvPr/>
            </p:nvSpPr>
            <p:spPr bwMode="auto">
              <a:xfrm>
                <a:off x="3933" y="2592"/>
                <a:ext cx="162" cy="289"/>
              </a:xfrm>
              <a:custGeom>
                <a:avLst/>
                <a:gdLst>
                  <a:gd name="T0" fmla="*/ 161 w 162"/>
                  <a:gd name="T1" fmla="*/ 0 h 289"/>
                  <a:gd name="T2" fmla="*/ 0 w 162"/>
                  <a:gd name="T3" fmla="*/ 0 h 289"/>
                  <a:gd name="T4" fmla="*/ 0 w 162"/>
                  <a:gd name="T5" fmla="*/ 288 h 289"/>
                  <a:gd name="T6" fmla="*/ 161 w 162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2"/>
                  <a:gd name="T13" fmla="*/ 0 h 289"/>
                  <a:gd name="T14" fmla="*/ 162 w 162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2" h="289">
                    <a:moveTo>
                      <a:pt x="161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61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72" name="Freeform 129"/>
              <p:cNvSpPr>
                <a:spLocks/>
              </p:cNvSpPr>
              <p:nvPr/>
            </p:nvSpPr>
            <p:spPr bwMode="auto">
              <a:xfrm>
                <a:off x="4094" y="2592"/>
                <a:ext cx="164" cy="289"/>
              </a:xfrm>
              <a:custGeom>
                <a:avLst/>
                <a:gdLst>
                  <a:gd name="T0" fmla="*/ 0 w 164"/>
                  <a:gd name="T1" fmla="*/ 0 h 289"/>
                  <a:gd name="T2" fmla="*/ 163 w 164"/>
                  <a:gd name="T3" fmla="*/ 0 h 289"/>
                  <a:gd name="T4" fmla="*/ 163 w 164"/>
                  <a:gd name="T5" fmla="*/ 288 h 289"/>
                  <a:gd name="T6" fmla="*/ 0 w 164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4"/>
                  <a:gd name="T13" fmla="*/ 0 h 289"/>
                  <a:gd name="T14" fmla="*/ 164 w 164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4" h="289">
                    <a:moveTo>
                      <a:pt x="0" y="0"/>
                    </a:moveTo>
                    <a:lnTo>
                      <a:pt x="163" y="0"/>
                    </a:lnTo>
                    <a:lnTo>
                      <a:pt x="163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1962" name="Rectangle 130"/>
            <p:cNvSpPr>
              <a:spLocks noChangeArrowheads="1"/>
            </p:cNvSpPr>
            <p:nvPr/>
          </p:nvSpPr>
          <p:spPr bwMode="auto">
            <a:xfrm>
              <a:off x="4575" y="3459"/>
              <a:ext cx="358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1600" b="1">
                  <a:solidFill>
                    <a:schemeClr val="tx1"/>
                  </a:solidFill>
                </a:rPr>
                <a:t>Reg</a:t>
              </a:r>
            </a:p>
          </p:txBody>
        </p:sp>
        <p:grpSp>
          <p:nvGrpSpPr>
            <p:cNvPr id="81963" name="Group 131"/>
            <p:cNvGrpSpPr>
              <a:grpSpLocks/>
            </p:cNvGrpSpPr>
            <p:nvPr/>
          </p:nvGrpSpPr>
          <p:grpSpPr bwMode="auto">
            <a:xfrm>
              <a:off x="4602" y="3457"/>
              <a:ext cx="284" cy="254"/>
              <a:chOff x="4401" y="2592"/>
              <a:chExt cx="284" cy="289"/>
            </a:xfrm>
          </p:grpSpPr>
          <p:sp>
            <p:nvSpPr>
              <p:cNvPr id="81969" name="Freeform 132"/>
              <p:cNvSpPr>
                <a:spLocks/>
              </p:cNvSpPr>
              <p:nvPr/>
            </p:nvSpPr>
            <p:spPr bwMode="auto">
              <a:xfrm>
                <a:off x="4401" y="2592"/>
                <a:ext cx="142" cy="289"/>
              </a:xfrm>
              <a:custGeom>
                <a:avLst/>
                <a:gdLst>
                  <a:gd name="T0" fmla="*/ 141 w 142"/>
                  <a:gd name="T1" fmla="*/ 0 h 289"/>
                  <a:gd name="T2" fmla="*/ 0 w 142"/>
                  <a:gd name="T3" fmla="*/ 0 h 289"/>
                  <a:gd name="T4" fmla="*/ 0 w 142"/>
                  <a:gd name="T5" fmla="*/ 288 h 289"/>
                  <a:gd name="T6" fmla="*/ 141 w 142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2"/>
                  <a:gd name="T13" fmla="*/ 0 h 289"/>
                  <a:gd name="T14" fmla="*/ 142 w 142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2" h="289">
                    <a:moveTo>
                      <a:pt x="141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1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70" name="Freeform 133"/>
              <p:cNvSpPr>
                <a:spLocks/>
              </p:cNvSpPr>
              <p:nvPr/>
            </p:nvSpPr>
            <p:spPr bwMode="auto">
              <a:xfrm>
                <a:off x="4542" y="2592"/>
                <a:ext cx="143" cy="289"/>
              </a:xfrm>
              <a:custGeom>
                <a:avLst/>
                <a:gdLst>
                  <a:gd name="T0" fmla="*/ 0 w 143"/>
                  <a:gd name="T1" fmla="*/ 0 h 289"/>
                  <a:gd name="T2" fmla="*/ 142 w 143"/>
                  <a:gd name="T3" fmla="*/ 0 h 289"/>
                  <a:gd name="T4" fmla="*/ 142 w 143"/>
                  <a:gd name="T5" fmla="*/ 288 h 289"/>
                  <a:gd name="T6" fmla="*/ 0 w 143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3"/>
                  <a:gd name="T13" fmla="*/ 0 h 289"/>
                  <a:gd name="T14" fmla="*/ 143 w 143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3" h="289">
                    <a:moveTo>
                      <a:pt x="0" y="0"/>
                    </a:moveTo>
                    <a:lnTo>
                      <a:pt x="142" y="0"/>
                    </a:lnTo>
                    <a:lnTo>
                      <a:pt x="142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1964" name="Line 134"/>
            <p:cNvSpPr>
              <a:spLocks noChangeShapeType="1"/>
            </p:cNvSpPr>
            <p:nvPr/>
          </p:nvSpPr>
          <p:spPr bwMode="auto">
            <a:xfrm>
              <a:off x="4455" y="3584"/>
              <a:ext cx="13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65" name="Line 135"/>
            <p:cNvSpPr>
              <a:spLocks noChangeShapeType="1"/>
            </p:cNvSpPr>
            <p:nvPr/>
          </p:nvSpPr>
          <p:spPr bwMode="auto">
            <a:xfrm>
              <a:off x="3971" y="3584"/>
              <a:ext cx="15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66" name="Freeform 136"/>
            <p:cNvSpPr>
              <a:spLocks/>
            </p:cNvSpPr>
            <p:nvPr/>
          </p:nvSpPr>
          <p:spPr bwMode="auto">
            <a:xfrm>
              <a:off x="4092" y="3584"/>
              <a:ext cx="431" cy="169"/>
            </a:xfrm>
            <a:custGeom>
              <a:avLst/>
              <a:gdLst>
                <a:gd name="T0" fmla="*/ 0 w 431"/>
                <a:gd name="T1" fmla="*/ 0 h 193"/>
                <a:gd name="T2" fmla="*/ 0 w 431"/>
                <a:gd name="T3" fmla="*/ 129 h 193"/>
                <a:gd name="T4" fmla="*/ 391 w 431"/>
                <a:gd name="T5" fmla="*/ 129 h 193"/>
                <a:gd name="T6" fmla="*/ 391 w 431"/>
                <a:gd name="T7" fmla="*/ 43 h 193"/>
                <a:gd name="T8" fmla="*/ 430 w 431"/>
                <a:gd name="T9" fmla="*/ 0 h 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1"/>
                <a:gd name="T16" fmla="*/ 0 h 193"/>
                <a:gd name="T17" fmla="*/ 431 w 431"/>
                <a:gd name="T18" fmla="*/ 193 h 1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1" h="193">
                  <a:moveTo>
                    <a:pt x="0" y="0"/>
                  </a:moveTo>
                  <a:lnTo>
                    <a:pt x="0" y="192"/>
                  </a:lnTo>
                  <a:lnTo>
                    <a:pt x="391" y="192"/>
                  </a:lnTo>
                  <a:lnTo>
                    <a:pt x="391" y="64"/>
                  </a:lnTo>
                  <a:lnTo>
                    <a:pt x="430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67" name="Line 137"/>
            <p:cNvSpPr>
              <a:spLocks noChangeShapeType="1"/>
            </p:cNvSpPr>
            <p:nvPr/>
          </p:nvSpPr>
          <p:spPr bwMode="auto">
            <a:xfrm>
              <a:off x="3586" y="3668"/>
              <a:ext cx="15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68" name="Freeform 138"/>
            <p:cNvSpPr>
              <a:spLocks/>
            </p:cNvSpPr>
            <p:nvPr/>
          </p:nvSpPr>
          <p:spPr bwMode="auto">
            <a:xfrm>
              <a:off x="3679" y="3579"/>
              <a:ext cx="337" cy="245"/>
            </a:xfrm>
            <a:custGeom>
              <a:avLst/>
              <a:gdLst>
                <a:gd name="T0" fmla="*/ 0 w 337"/>
                <a:gd name="T1" fmla="*/ 69 h 278"/>
                <a:gd name="T2" fmla="*/ 0 w 337"/>
                <a:gd name="T3" fmla="*/ 189 h 278"/>
                <a:gd name="T4" fmla="*/ 294 w 337"/>
                <a:gd name="T5" fmla="*/ 189 h 278"/>
                <a:gd name="T6" fmla="*/ 294 w 337"/>
                <a:gd name="T7" fmla="*/ 62 h 278"/>
                <a:gd name="T8" fmla="*/ 336 w 337"/>
                <a:gd name="T9" fmla="*/ 0 h 2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7"/>
                <a:gd name="T16" fmla="*/ 0 h 278"/>
                <a:gd name="T17" fmla="*/ 337 w 337"/>
                <a:gd name="T18" fmla="*/ 278 h 2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7" h="278">
                  <a:moveTo>
                    <a:pt x="0" y="101"/>
                  </a:moveTo>
                  <a:lnTo>
                    <a:pt x="0" y="277"/>
                  </a:lnTo>
                  <a:lnTo>
                    <a:pt x="294" y="277"/>
                  </a:lnTo>
                  <a:lnTo>
                    <a:pt x="294" y="90"/>
                  </a:lnTo>
                  <a:lnTo>
                    <a:pt x="336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rand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0" y="0"/>
            <a:ext cx="9144000" cy="785794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The conflict about the registers !</a:t>
            </a:r>
          </a:p>
        </p:txBody>
      </p:sp>
      <p:grpSp>
        <p:nvGrpSpPr>
          <p:cNvPr id="82947" name="Group 6"/>
          <p:cNvGrpSpPr>
            <a:grpSpLocks/>
          </p:cNvGrpSpPr>
          <p:nvPr/>
        </p:nvGrpSpPr>
        <p:grpSpPr bwMode="auto">
          <a:xfrm>
            <a:off x="1828800" y="1268760"/>
            <a:ext cx="8534400" cy="4800600"/>
            <a:chOff x="672" y="1536"/>
            <a:chExt cx="4512" cy="2448"/>
          </a:xfrm>
        </p:grpSpPr>
        <p:pic>
          <p:nvPicPr>
            <p:cNvPr id="82948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72" y="1536"/>
              <a:ext cx="4512" cy="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949" name="Rectangle 5"/>
            <p:cNvSpPr>
              <a:spLocks noChangeArrowheads="1"/>
            </p:cNvSpPr>
            <p:nvPr/>
          </p:nvSpPr>
          <p:spPr bwMode="auto">
            <a:xfrm>
              <a:off x="4368" y="3840"/>
              <a:ext cx="240" cy="1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287688" y="3356992"/>
            <a:ext cx="6480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Arial Narrow" panose="020B0606020202030204" pitchFamily="34" charset="0"/>
              </a:rPr>
              <a:t>R10</a:t>
            </a:r>
            <a:endParaRPr lang="zh-CN" altLang="en-US" sz="18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375920" y="3140968"/>
            <a:ext cx="792088" cy="86409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3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09721" y="1"/>
            <a:ext cx="8621713" cy="93662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Conflict occurs when PC update</a:t>
            </a:r>
          </a:p>
        </p:txBody>
      </p:sp>
      <p:sp>
        <p:nvSpPr>
          <p:cNvPr id="8397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774825" y="1277939"/>
            <a:ext cx="8642350" cy="4643437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Must increment and </a:t>
            </a:r>
            <a:r>
              <a:rPr lang="en-US" altLang="zh-CN" sz="2800" dirty="0">
                <a:solidFill>
                  <a:srgbClr val="0000CC"/>
                </a:solidFill>
                <a:latin typeface="Comic Sans MS" pitchFamily="66" charset="0"/>
              </a:rPr>
              <a:t>store the PC</a:t>
            </a:r>
            <a:r>
              <a:rPr lang="en-US" altLang="zh-CN" sz="2800" dirty="0">
                <a:latin typeface="Comic Sans MS" pitchFamily="66" charset="0"/>
              </a:rPr>
              <a:t> </a:t>
            </a:r>
            <a:r>
              <a:rPr lang="en-US" altLang="zh-CN" sz="2800" dirty="0">
                <a:solidFill>
                  <a:srgbClr val="FF3300"/>
                </a:solidFill>
                <a:latin typeface="Comic Sans MS" pitchFamily="66" charset="0"/>
              </a:rPr>
              <a:t>every clock</a:t>
            </a:r>
            <a:r>
              <a:rPr lang="en-US" altLang="zh-CN" sz="2800" dirty="0">
                <a:latin typeface="Comic Sans MS" pitchFamily="66" charset="0"/>
              </a:rPr>
              <a:t>.</a:t>
            </a:r>
          </a:p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What happens when meet a branch ?</a:t>
            </a:r>
          </a:p>
          <a:p>
            <a:pPr lvl="1" eaLnBrk="1" hangingPunct="1"/>
            <a:r>
              <a:rPr lang="en-US" altLang="zh-CN" sz="2400" dirty="0">
                <a:latin typeface="Comic Sans MS" pitchFamily="66" charset="0"/>
              </a:rPr>
              <a:t>Branches change the value of the PC -- but the condition is </a:t>
            </a:r>
            <a:r>
              <a:rPr lang="en-US" altLang="zh-CN" sz="2400" dirty="0">
                <a:solidFill>
                  <a:srgbClr val="FF3300"/>
                </a:solidFill>
                <a:latin typeface="Comic Sans MS" pitchFamily="66" charset="0"/>
              </a:rPr>
              <a:t>not</a:t>
            </a:r>
            <a:r>
              <a:rPr lang="en-US" altLang="zh-CN" sz="2400" dirty="0">
                <a:latin typeface="Comic Sans MS" pitchFamily="66" charset="0"/>
              </a:rPr>
              <a:t> evaluated until ID ! </a:t>
            </a:r>
          </a:p>
          <a:p>
            <a:pPr lvl="1" eaLnBrk="1" hangingPunct="1"/>
            <a:r>
              <a:rPr lang="en-US" altLang="zh-CN" sz="2400" dirty="0">
                <a:latin typeface="Comic Sans MS" pitchFamily="66" charset="0"/>
              </a:rPr>
              <a:t>If the branch is taken, the instructions fetched behind the branch are invalid ! </a:t>
            </a:r>
          </a:p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This is clearly a serious problem ( </a:t>
            </a:r>
            <a:r>
              <a:rPr lang="en-US" altLang="zh-CN" sz="2800" dirty="0">
                <a:solidFill>
                  <a:srgbClr val="FF3300"/>
                </a:solidFill>
                <a:latin typeface="Comic Sans MS" pitchFamily="66" charset="0"/>
              </a:rPr>
              <a:t>Control hazard</a:t>
            </a:r>
            <a:r>
              <a:rPr lang="en-US" altLang="zh-CN" sz="2800" dirty="0">
                <a:latin typeface="Comic Sans MS" pitchFamily="66" charset="0"/>
              </a:rPr>
              <a:t> ) that needs to be addressed</a:t>
            </a:r>
            <a:r>
              <a:rPr lang="en-US" altLang="zh-CN" dirty="0"/>
              <a:t>. </a:t>
            </a:r>
            <a:r>
              <a:rPr lang="en-US" altLang="zh-CN" sz="2800" dirty="0">
                <a:latin typeface="Comic Sans MS" pitchFamily="66" charset="0"/>
              </a:rPr>
              <a:t>We will deal it later.</a:t>
            </a:r>
            <a:r>
              <a:rPr lang="en-US" altLang="zh-CN" dirty="0"/>
              <a:t>  </a:t>
            </a:r>
          </a:p>
        </p:txBody>
      </p:sp>
    </p:spTree>
  </p:cSld>
  <p:clrMapOvr>
    <a:masterClrMapping/>
  </p:clrMapOvr>
  <p:transition>
    <p:random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738283" y="1"/>
            <a:ext cx="8621713" cy="785793"/>
          </a:xfrm>
        </p:spPr>
        <p:txBody>
          <a:bodyPr/>
          <a:lstStyle/>
          <a:p>
            <a:pPr eaLnBrk="1" hangingPunct="1"/>
            <a:r>
              <a:rPr lang="en-US" altLang="zh-CN" sz="3200" dirty="0"/>
              <a:t>Separate instruction and data memories</a:t>
            </a:r>
          </a:p>
        </p:txBody>
      </p:sp>
      <p:sp>
        <p:nvSpPr>
          <p:cNvPr id="8601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724026" y="1189411"/>
            <a:ext cx="8534400" cy="497589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use split instruction and data cache</a:t>
            </a:r>
          </a:p>
          <a:p>
            <a:pPr eaLnBrk="1" hangingPunct="1"/>
            <a:endParaRPr lang="en-US" altLang="zh-CN" sz="2800" dirty="0">
              <a:latin typeface="Comic Sans MS" pitchFamily="66" charset="0"/>
            </a:endParaRPr>
          </a:p>
          <a:p>
            <a:pPr eaLnBrk="1" hangingPunct="1"/>
            <a:endParaRPr lang="en-US" altLang="zh-CN" sz="2800" dirty="0">
              <a:latin typeface="Comic Sans MS" pitchFamily="66" charset="0"/>
            </a:endParaRPr>
          </a:p>
          <a:p>
            <a:pPr eaLnBrk="1" hangingPunct="1"/>
            <a:endParaRPr lang="en-US" altLang="zh-CN" sz="2800" dirty="0">
              <a:latin typeface="Comic Sans MS" pitchFamily="66" charset="0"/>
            </a:endParaRPr>
          </a:p>
          <a:p>
            <a:pPr eaLnBrk="1" hangingPunct="1"/>
            <a:endParaRPr lang="en-US" altLang="zh-CN" sz="2800" dirty="0">
              <a:latin typeface="Comic Sans MS" pitchFamily="66" charset="0"/>
            </a:endParaRPr>
          </a:p>
          <a:p>
            <a:pPr eaLnBrk="1" hangingPunct="1"/>
            <a:endParaRPr lang="en-US" altLang="zh-CN" sz="2800" dirty="0">
              <a:latin typeface="Comic Sans MS" pitchFamily="66" charset="0"/>
            </a:endParaRPr>
          </a:p>
          <a:p>
            <a:pPr eaLnBrk="1" hangingPunct="1"/>
            <a:endParaRPr lang="en-US" altLang="zh-CN" sz="2800" dirty="0">
              <a:latin typeface="Comic Sans MS" pitchFamily="66" charset="0"/>
            </a:endParaRPr>
          </a:p>
          <a:p>
            <a:pPr eaLnBrk="1" hangingPunct="1">
              <a:spcBef>
                <a:spcPct val="80000"/>
              </a:spcBef>
            </a:pPr>
            <a:endParaRPr lang="en-US" altLang="zh-CN" sz="2800" dirty="0">
              <a:latin typeface="Comic Sans MS" pitchFamily="66" charset="0"/>
            </a:endParaRPr>
          </a:p>
          <a:p>
            <a:pPr eaLnBrk="1" hangingPunct="1">
              <a:spcBef>
                <a:spcPct val="80000"/>
              </a:spcBef>
            </a:pPr>
            <a:r>
              <a:rPr lang="en-US" altLang="zh-CN" sz="2800" dirty="0">
                <a:latin typeface="Comic Sans MS" pitchFamily="66" charset="0"/>
              </a:rPr>
              <a:t>the memory system must deliver </a:t>
            </a:r>
            <a:r>
              <a:rPr lang="en-US" altLang="zh-CN" sz="2800" dirty="0">
                <a:solidFill>
                  <a:srgbClr val="FF3300"/>
                </a:solidFill>
                <a:latin typeface="Comic Sans MS" pitchFamily="66" charset="0"/>
              </a:rPr>
              <a:t>5 times the bandwidth</a:t>
            </a:r>
            <a:r>
              <a:rPr lang="en-US" altLang="zh-CN" sz="2800" dirty="0">
                <a:latin typeface="Comic Sans MS" pitchFamily="66" charset="0"/>
              </a:rPr>
              <a:t> over the </a:t>
            </a:r>
            <a:r>
              <a:rPr lang="en-US" altLang="zh-CN" sz="2800" dirty="0" err="1">
                <a:latin typeface="Comic Sans MS" pitchFamily="66" charset="0"/>
              </a:rPr>
              <a:t>unpipelined</a:t>
            </a:r>
            <a:r>
              <a:rPr lang="en-US" altLang="zh-CN" sz="2800" dirty="0">
                <a:latin typeface="Comic Sans MS" pitchFamily="66" charset="0"/>
              </a:rPr>
              <a:t> version.</a:t>
            </a:r>
            <a:endParaRPr lang="en-US" altLang="zh-CN" dirty="0">
              <a:latin typeface="Comic Sans MS" pitchFamily="66" charset="0"/>
            </a:endParaRPr>
          </a:p>
        </p:txBody>
      </p:sp>
      <p:grpSp>
        <p:nvGrpSpPr>
          <p:cNvPr id="86020" name="Group 4"/>
          <p:cNvGrpSpPr>
            <a:grpSpLocks/>
          </p:cNvGrpSpPr>
          <p:nvPr/>
        </p:nvGrpSpPr>
        <p:grpSpPr bwMode="auto">
          <a:xfrm>
            <a:off x="2711624" y="1772816"/>
            <a:ext cx="7456488" cy="3281363"/>
            <a:chOff x="719" y="1248"/>
            <a:chExt cx="4697" cy="2067"/>
          </a:xfrm>
        </p:grpSpPr>
        <p:grpSp>
          <p:nvGrpSpPr>
            <p:cNvPr id="86021" name="Group 5"/>
            <p:cNvGrpSpPr>
              <a:grpSpLocks/>
            </p:cNvGrpSpPr>
            <p:nvPr/>
          </p:nvGrpSpPr>
          <p:grpSpPr bwMode="auto">
            <a:xfrm>
              <a:off x="3094" y="1728"/>
              <a:ext cx="317" cy="259"/>
              <a:chOff x="2624" y="1200"/>
              <a:chExt cx="340" cy="294"/>
            </a:xfrm>
          </p:grpSpPr>
          <p:sp>
            <p:nvSpPr>
              <p:cNvPr id="86151" name="Freeform 6"/>
              <p:cNvSpPr>
                <a:spLocks/>
              </p:cNvSpPr>
              <p:nvPr/>
            </p:nvSpPr>
            <p:spPr bwMode="auto">
              <a:xfrm>
                <a:off x="2816" y="1205"/>
                <a:ext cx="148" cy="289"/>
              </a:xfrm>
              <a:custGeom>
                <a:avLst/>
                <a:gdLst>
                  <a:gd name="T0" fmla="*/ 0 w 148"/>
                  <a:gd name="T1" fmla="*/ 0 h 289"/>
                  <a:gd name="T2" fmla="*/ 147 w 148"/>
                  <a:gd name="T3" fmla="*/ 0 h 289"/>
                  <a:gd name="T4" fmla="*/ 147 w 148"/>
                  <a:gd name="T5" fmla="*/ 288 h 289"/>
                  <a:gd name="T6" fmla="*/ 0 w 148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8"/>
                  <a:gd name="T13" fmla="*/ 0 h 289"/>
                  <a:gd name="T14" fmla="*/ 148 w 148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8" h="289">
                    <a:moveTo>
                      <a:pt x="0" y="0"/>
                    </a:moveTo>
                    <a:lnTo>
                      <a:pt x="147" y="0"/>
                    </a:lnTo>
                    <a:lnTo>
                      <a:pt x="147" y="288"/>
                    </a:lnTo>
                    <a:lnTo>
                      <a:pt x="0" y="288"/>
                    </a:lnTo>
                  </a:path>
                </a:pathLst>
              </a:custGeom>
              <a:solidFill>
                <a:schemeClr val="accent1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86152" name="Group 7"/>
              <p:cNvGrpSpPr>
                <a:grpSpLocks/>
              </p:cNvGrpSpPr>
              <p:nvPr/>
            </p:nvGrpSpPr>
            <p:grpSpPr bwMode="auto">
              <a:xfrm>
                <a:off x="2624" y="1200"/>
                <a:ext cx="340" cy="289"/>
                <a:chOff x="2624" y="1200"/>
                <a:chExt cx="340" cy="289"/>
              </a:xfrm>
            </p:grpSpPr>
            <p:sp>
              <p:nvSpPr>
                <p:cNvPr id="86153" name="Freeform 8"/>
                <p:cNvSpPr>
                  <a:spLocks/>
                </p:cNvSpPr>
                <p:nvPr/>
              </p:nvSpPr>
              <p:spPr bwMode="auto">
                <a:xfrm>
                  <a:off x="2624" y="1200"/>
                  <a:ext cx="170" cy="289"/>
                </a:xfrm>
                <a:custGeom>
                  <a:avLst/>
                  <a:gdLst>
                    <a:gd name="T0" fmla="*/ 169 w 170"/>
                    <a:gd name="T1" fmla="*/ 0 h 289"/>
                    <a:gd name="T2" fmla="*/ 0 w 170"/>
                    <a:gd name="T3" fmla="*/ 0 h 289"/>
                    <a:gd name="T4" fmla="*/ 0 w 170"/>
                    <a:gd name="T5" fmla="*/ 288 h 289"/>
                    <a:gd name="T6" fmla="*/ 169 w 170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0"/>
                    <a:gd name="T13" fmla="*/ 0 h 289"/>
                    <a:gd name="T14" fmla="*/ 170 w 170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0" h="289">
                      <a:moveTo>
                        <a:pt x="169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9" y="288"/>
                      </a:lnTo>
                    </a:path>
                  </a:pathLst>
                </a:custGeom>
                <a:solidFill>
                  <a:schemeClr val="accent1"/>
                </a:solidFill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6154" name="Freeform 9"/>
                <p:cNvSpPr>
                  <a:spLocks/>
                </p:cNvSpPr>
                <p:nvPr/>
              </p:nvSpPr>
              <p:spPr bwMode="auto">
                <a:xfrm>
                  <a:off x="2793" y="1200"/>
                  <a:ext cx="171" cy="289"/>
                </a:xfrm>
                <a:custGeom>
                  <a:avLst/>
                  <a:gdLst>
                    <a:gd name="T0" fmla="*/ 0 w 171"/>
                    <a:gd name="T1" fmla="*/ 0 h 289"/>
                    <a:gd name="T2" fmla="*/ 170 w 171"/>
                    <a:gd name="T3" fmla="*/ 0 h 289"/>
                    <a:gd name="T4" fmla="*/ 170 w 171"/>
                    <a:gd name="T5" fmla="*/ 288 h 289"/>
                    <a:gd name="T6" fmla="*/ 0 w 171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1"/>
                    <a:gd name="T13" fmla="*/ 0 h 289"/>
                    <a:gd name="T14" fmla="*/ 171 w 171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1" h="289">
                      <a:moveTo>
                        <a:pt x="0" y="0"/>
                      </a:moveTo>
                      <a:lnTo>
                        <a:pt x="170" y="0"/>
                      </a:lnTo>
                      <a:lnTo>
                        <a:pt x="170" y="288"/>
                      </a:lnTo>
                      <a:lnTo>
                        <a:pt x="0" y="288"/>
                      </a:lnTo>
                    </a:path>
                  </a:pathLst>
                </a:custGeom>
                <a:solidFill>
                  <a:schemeClr val="accent1"/>
                </a:solidFill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022" name="Group 10"/>
            <p:cNvGrpSpPr>
              <a:grpSpLocks/>
            </p:cNvGrpSpPr>
            <p:nvPr/>
          </p:nvGrpSpPr>
          <p:grpSpPr bwMode="auto">
            <a:xfrm>
              <a:off x="3072" y="2928"/>
              <a:ext cx="340" cy="259"/>
              <a:chOff x="2624" y="2592"/>
              <a:chExt cx="340" cy="294"/>
            </a:xfrm>
          </p:grpSpPr>
          <p:sp>
            <p:nvSpPr>
              <p:cNvPr id="86147" name="Freeform 11"/>
              <p:cNvSpPr>
                <a:spLocks/>
              </p:cNvSpPr>
              <p:nvPr/>
            </p:nvSpPr>
            <p:spPr bwMode="auto">
              <a:xfrm>
                <a:off x="2816" y="2597"/>
                <a:ext cx="148" cy="289"/>
              </a:xfrm>
              <a:custGeom>
                <a:avLst/>
                <a:gdLst>
                  <a:gd name="T0" fmla="*/ 0 w 148"/>
                  <a:gd name="T1" fmla="*/ 0 h 289"/>
                  <a:gd name="T2" fmla="*/ 147 w 148"/>
                  <a:gd name="T3" fmla="*/ 0 h 289"/>
                  <a:gd name="T4" fmla="*/ 147 w 148"/>
                  <a:gd name="T5" fmla="*/ 288 h 289"/>
                  <a:gd name="T6" fmla="*/ 0 w 148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8"/>
                  <a:gd name="T13" fmla="*/ 0 h 289"/>
                  <a:gd name="T14" fmla="*/ 148 w 148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8" h="289">
                    <a:moveTo>
                      <a:pt x="0" y="0"/>
                    </a:moveTo>
                    <a:lnTo>
                      <a:pt x="147" y="0"/>
                    </a:lnTo>
                    <a:lnTo>
                      <a:pt x="147" y="288"/>
                    </a:lnTo>
                    <a:lnTo>
                      <a:pt x="0" y="288"/>
                    </a:lnTo>
                  </a:path>
                </a:pathLst>
              </a:custGeom>
              <a:solidFill>
                <a:srgbClr val="FF0000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86148" name="Group 12"/>
              <p:cNvGrpSpPr>
                <a:grpSpLocks/>
              </p:cNvGrpSpPr>
              <p:nvPr/>
            </p:nvGrpSpPr>
            <p:grpSpPr bwMode="auto">
              <a:xfrm>
                <a:off x="2624" y="2592"/>
                <a:ext cx="340" cy="289"/>
                <a:chOff x="2624" y="2592"/>
                <a:chExt cx="340" cy="289"/>
              </a:xfrm>
            </p:grpSpPr>
            <p:sp>
              <p:nvSpPr>
                <p:cNvPr id="86149" name="Freeform 13"/>
                <p:cNvSpPr>
                  <a:spLocks/>
                </p:cNvSpPr>
                <p:nvPr/>
              </p:nvSpPr>
              <p:spPr bwMode="auto">
                <a:xfrm>
                  <a:off x="2624" y="2592"/>
                  <a:ext cx="170" cy="289"/>
                </a:xfrm>
                <a:custGeom>
                  <a:avLst/>
                  <a:gdLst>
                    <a:gd name="T0" fmla="*/ 169 w 170"/>
                    <a:gd name="T1" fmla="*/ 0 h 289"/>
                    <a:gd name="T2" fmla="*/ 0 w 170"/>
                    <a:gd name="T3" fmla="*/ 0 h 289"/>
                    <a:gd name="T4" fmla="*/ 0 w 170"/>
                    <a:gd name="T5" fmla="*/ 288 h 289"/>
                    <a:gd name="T6" fmla="*/ 169 w 170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0"/>
                    <a:gd name="T13" fmla="*/ 0 h 289"/>
                    <a:gd name="T14" fmla="*/ 170 w 170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0" h="289">
                      <a:moveTo>
                        <a:pt x="169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9" y="288"/>
                      </a:lnTo>
                    </a:path>
                  </a:pathLst>
                </a:custGeom>
                <a:solidFill>
                  <a:srgbClr val="FF0000"/>
                </a:solidFill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6150" name="Freeform 14"/>
                <p:cNvSpPr>
                  <a:spLocks/>
                </p:cNvSpPr>
                <p:nvPr/>
              </p:nvSpPr>
              <p:spPr bwMode="auto">
                <a:xfrm>
                  <a:off x="2793" y="2592"/>
                  <a:ext cx="171" cy="289"/>
                </a:xfrm>
                <a:custGeom>
                  <a:avLst/>
                  <a:gdLst>
                    <a:gd name="T0" fmla="*/ 0 w 171"/>
                    <a:gd name="T1" fmla="*/ 0 h 289"/>
                    <a:gd name="T2" fmla="*/ 170 w 171"/>
                    <a:gd name="T3" fmla="*/ 0 h 289"/>
                    <a:gd name="T4" fmla="*/ 170 w 171"/>
                    <a:gd name="T5" fmla="*/ 288 h 289"/>
                    <a:gd name="T6" fmla="*/ 0 w 171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1"/>
                    <a:gd name="T13" fmla="*/ 0 h 289"/>
                    <a:gd name="T14" fmla="*/ 171 w 171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1" h="289">
                      <a:moveTo>
                        <a:pt x="0" y="0"/>
                      </a:moveTo>
                      <a:lnTo>
                        <a:pt x="170" y="0"/>
                      </a:lnTo>
                      <a:lnTo>
                        <a:pt x="170" y="288"/>
                      </a:lnTo>
                      <a:lnTo>
                        <a:pt x="0" y="288"/>
                      </a:lnTo>
                    </a:path>
                  </a:pathLst>
                </a:custGeom>
                <a:solidFill>
                  <a:srgbClr val="FF0000"/>
                </a:solidFill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86023" name="Rectangle 15"/>
            <p:cNvSpPr>
              <a:spLocks noChangeArrowheads="1"/>
            </p:cNvSpPr>
            <p:nvPr/>
          </p:nvSpPr>
          <p:spPr bwMode="auto">
            <a:xfrm>
              <a:off x="3046" y="2931"/>
              <a:ext cx="260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1600" b="1">
                  <a:solidFill>
                    <a:schemeClr val="tx1"/>
                  </a:solidFill>
                </a:rPr>
                <a:t>IM</a:t>
              </a:r>
            </a:p>
          </p:txBody>
        </p:sp>
        <p:sp>
          <p:nvSpPr>
            <p:cNvPr id="86024" name="Rectangle 16"/>
            <p:cNvSpPr>
              <a:spLocks noChangeArrowheads="1"/>
            </p:cNvSpPr>
            <p:nvPr/>
          </p:nvSpPr>
          <p:spPr bwMode="auto">
            <a:xfrm>
              <a:off x="719" y="1723"/>
              <a:ext cx="228" cy="15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>
                <a:lnSpc>
                  <a:spcPct val="80000"/>
                </a:lnSpc>
              </a:pPr>
              <a:r>
                <a:rPr kumimoji="1" lang="en-US" altLang="zh-CN" sz="1800" i="1">
                  <a:solidFill>
                    <a:schemeClr val="tx1"/>
                  </a:solidFill>
                </a:rPr>
                <a:t>I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kumimoji="1" lang="en-US" altLang="zh-CN" sz="1800" i="1">
                  <a:solidFill>
                    <a:schemeClr val="tx1"/>
                  </a:solidFill>
                </a:rPr>
                <a:t>n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kumimoji="1" lang="en-US" altLang="zh-CN" sz="1800" i="1">
                  <a:solidFill>
                    <a:schemeClr val="tx1"/>
                  </a:solidFill>
                </a:rPr>
                <a:t>s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kumimoji="1" lang="en-US" altLang="zh-CN" sz="1800" i="1">
                  <a:solidFill>
                    <a:schemeClr val="tx1"/>
                  </a:solidFill>
                </a:rPr>
                <a:t>t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kumimoji="1" lang="en-US" altLang="zh-CN" sz="1800" i="1">
                  <a:solidFill>
                    <a:schemeClr val="tx1"/>
                  </a:solidFill>
                </a:rPr>
                <a:t>r.</a:t>
              </a:r>
            </a:p>
            <a:p>
              <a:pPr algn="ctr" eaLnBrk="0" hangingPunct="0">
                <a:lnSpc>
                  <a:spcPct val="80000"/>
                </a:lnSpc>
              </a:pPr>
              <a:endParaRPr kumimoji="1" lang="en-US" altLang="zh-CN" sz="1800" i="1">
                <a:solidFill>
                  <a:schemeClr val="tx1"/>
                </a:solidFill>
              </a:endParaRPr>
            </a:p>
            <a:p>
              <a:pPr algn="ctr" eaLnBrk="0" hangingPunct="0">
                <a:lnSpc>
                  <a:spcPct val="80000"/>
                </a:lnSpc>
              </a:pPr>
              <a:r>
                <a:rPr kumimoji="1" lang="en-US" altLang="zh-CN" sz="1800" i="1">
                  <a:solidFill>
                    <a:schemeClr val="tx1"/>
                  </a:solidFill>
                </a:rPr>
                <a:t>O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kumimoji="1" lang="en-US" altLang="zh-CN" sz="1800" i="1">
                  <a:solidFill>
                    <a:schemeClr val="tx1"/>
                  </a:solidFill>
                </a:rPr>
                <a:t>r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kumimoji="1" lang="en-US" altLang="zh-CN" sz="1800" i="1">
                  <a:solidFill>
                    <a:schemeClr val="tx1"/>
                  </a:solidFill>
                </a:rPr>
                <a:t>d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kumimoji="1" lang="en-US" altLang="zh-CN" sz="1800" i="1">
                  <a:solidFill>
                    <a:schemeClr val="tx1"/>
                  </a:solidFill>
                </a:rPr>
                <a:t>e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kumimoji="1" lang="en-US" altLang="zh-CN" sz="1800" i="1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6025" name="Line 17"/>
            <p:cNvSpPr>
              <a:spLocks noChangeShapeType="1"/>
            </p:cNvSpPr>
            <p:nvPr/>
          </p:nvSpPr>
          <p:spPr bwMode="auto">
            <a:xfrm flipH="1">
              <a:off x="1008" y="1728"/>
              <a:ext cx="0" cy="14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26" name="Line 18"/>
            <p:cNvSpPr>
              <a:spLocks noChangeShapeType="1"/>
            </p:cNvSpPr>
            <p:nvPr/>
          </p:nvSpPr>
          <p:spPr bwMode="auto">
            <a:xfrm>
              <a:off x="1440" y="1488"/>
              <a:ext cx="39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27" name="Rectangle 19"/>
            <p:cNvSpPr>
              <a:spLocks noChangeArrowheads="1"/>
            </p:cNvSpPr>
            <p:nvPr/>
          </p:nvSpPr>
          <p:spPr bwMode="auto">
            <a:xfrm>
              <a:off x="2640" y="1248"/>
              <a:ext cx="1338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1800" i="1">
                  <a:solidFill>
                    <a:schemeClr val="tx1"/>
                  </a:solidFill>
                </a:rPr>
                <a:t>Time (clock cycles)</a:t>
              </a:r>
            </a:p>
          </p:txBody>
        </p:sp>
        <p:sp>
          <p:nvSpPr>
            <p:cNvPr id="86028" name="Rectangle 20"/>
            <p:cNvSpPr>
              <a:spLocks noChangeArrowheads="1"/>
            </p:cNvSpPr>
            <p:nvPr/>
          </p:nvSpPr>
          <p:spPr bwMode="auto">
            <a:xfrm>
              <a:off x="1020" y="1793"/>
              <a:ext cx="660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2400">
                  <a:solidFill>
                    <a:schemeClr val="tx1"/>
                  </a:solidFill>
                  <a:latin typeface="Comic Sans MS" pitchFamily="66" charset="0"/>
                </a:rPr>
                <a:t>Ld/St</a:t>
              </a:r>
              <a:endParaRPr kumimoji="1" lang="en-US" altLang="zh-CN" sz="2800" b="1">
                <a:solidFill>
                  <a:schemeClr val="tx1"/>
                </a:solidFill>
              </a:endParaRPr>
            </a:p>
          </p:txBody>
        </p:sp>
        <p:sp>
          <p:nvSpPr>
            <p:cNvPr id="86029" name="Rectangle 21"/>
            <p:cNvSpPr>
              <a:spLocks noChangeArrowheads="1"/>
            </p:cNvSpPr>
            <p:nvPr/>
          </p:nvSpPr>
          <p:spPr bwMode="auto">
            <a:xfrm>
              <a:off x="1004" y="2159"/>
              <a:ext cx="745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2400">
                  <a:solidFill>
                    <a:schemeClr val="tx1"/>
                  </a:solidFill>
                  <a:latin typeface="Comic Sans MS" pitchFamily="66" charset="0"/>
                </a:rPr>
                <a:t>Instr 1</a:t>
              </a:r>
              <a:endParaRPr kumimoji="1" lang="en-US" altLang="zh-CN" sz="2800" b="1">
                <a:solidFill>
                  <a:schemeClr val="tx1"/>
                </a:solidFill>
              </a:endParaRPr>
            </a:p>
          </p:txBody>
        </p:sp>
        <p:sp>
          <p:nvSpPr>
            <p:cNvPr id="86030" name="Rectangle 22"/>
            <p:cNvSpPr>
              <a:spLocks noChangeArrowheads="1"/>
            </p:cNvSpPr>
            <p:nvPr/>
          </p:nvSpPr>
          <p:spPr bwMode="auto">
            <a:xfrm>
              <a:off x="996" y="2568"/>
              <a:ext cx="777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2400">
                  <a:solidFill>
                    <a:schemeClr val="tx1"/>
                  </a:solidFill>
                  <a:latin typeface="Comic Sans MS" pitchFamily="66" charset="0"/>
                </a:rPr>
                <a:t>Instr 2</a:t>
              </a:r>
              <a:endParaRPr kumimoji="1" lang="en-US" altLang="zh-CN" sz="2800" b="1">
                <a:solidFill>
                  <a:schemeClr val="tx1"/>
                </a:solidFill>
              </a:endParaRPr>
            </a:p>
          </p:txBody>
        </p:sp>
        <p:sp>
          <p:nvSpPr>
            <p:cNvPr id="86031" name="Rectangle 23"/>
            <p:cNvSpPr>
              <a:spLocks noChangeArrowheads="1"/>
            </p:cNvSpPr>
            <p:nvPr/>
          </p:nvSpPr>
          <p:spPr bwMode="auto">
            <a:xfrm>
              <a:off x="1039" y="2946"/>
              <a:ext cx="777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2400">
                  <a:solidFill>
                    <a:schemeClr val="tx1"/>
                  </a:solidFill>
                  <a:latin typeface="Comic Sans MS" pitchFamily="66" charset="0"/>
                </a:rPr>
                <a:t>Instr 3</a:t>
              </a:r>
            </a:p>
          </p:txBody>
        </p:sp>
        <p:grpSp>
          <p:nvGrpSpPr>
            <p:cNvPr id="86032" name="Group 24"/>
            <p:cNvGrpSpPr>
              <a:grpSpLocks/>
            </p:cNvGrpSpPr>
            <p:nvPr/>
          </p:nvGrpSpPr>
          <p:grpSpPr bwMode="auto">
            <a:xfrm>
              <a:off x="2160" y="1536"/>
              <a:ext cx="3024" cy="1728"/>
              <a:chOff x="1929" y="1985"/>
              <a:chExt cx="3024" cy="2479"/>
            </a:xfrm>
          </p:grpSpPr>
          <p:sp>
            <p:nvSpPr>
              <p:cNvPr id="86139" name="Line 25"/>
              <p:cNvSpPr>
                <a:spLocks noChangeShapeType="1"/>
              </p:cNvSpPr>
              <p:nvPr/>
            </p:nvSpPr>
            <p:spPr bwMode="auto">
              <a:xfrm>
                <a:off x="1929" y="1985"/>
                <a:ext cx="0" cy="24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140" name="Line 26"/>
              <p:cNvSpPr>
                <a:spLocks noChangeShapeType="1"/>
              </p:cNvSpPr>
              <p:nvPr/>
            </p:nvSpPr>
            <p:spPr bwMode="auto">
              <a:xfrm>
                <a:off x="2361" y="1985"/>
                <a:ext cx="0" cy="24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141" name="Line 27"/>
              <p:cNvSpPr>
                <a:spLocks noChangeShapeType="1"/>
              </p:cNvSpPr>
              <p:nvPr/>
            </p:nvSpPr>
            <p:spPr bwMode="auto">
              <a:xfrm>
                <a:off x="2793" y="1985"/>
                <a:ext cx="0" cy="24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142" name="Line 28"/>
              <p:cNvSpPr>
                <a:spLocks noChangeShapeType="1"/>
              </p:cNvSpPr>
              <p:nvPr/>
            </p:nvSpPr>
            <p:spPr bwMode="auto">
              <a:xfrm>
                <a:off x="3225" y="1985"/>
                <a:ext cx="0" cy="24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143" name="Line 29"/>
              <p:cNvSpPr>
                <a:spLocks noChangeShapeType="1"/>
              </p:cNvSpPr>
              <p:nvPr/>
            </p:nvSpPr>
            <p:spPr bwMode="auto">
              <a:xfrm>
                <a:off x="3657" y="1985"/>
                <a:ext cx="0" cy="24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144" name="Line 30"/>
              <p:cNvSpPr>
                <a:spLocks noChangeShapeType="1"/>
              </p:cNvSpPr>
              <p:nvPr/>
            </p:nvSpPr>
            <p:spPr bwMode="auto">
              <a:xfrm>
                <a:off x="4089" y="1985"/>
                <a:ext cx="0" cy="24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145" name="Line 31"/>
              <p:cNvSpPr>
                <a:spLocks noChangeShapeType="1"/>
              </p:cNvSpPr>
              <p:nvPr/>
            </p:nvSpPr>
            <p:spPr bwMode="auto">
              <a:xfrm>
                <a:off x="4521" y="1985"/>
                <a:ext cx="0" cy="24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146" name="Line 32"/>
              <p:cNvSpPr>
                <a:spLocks noChangeShapeType="1"/>
              </p:cNvSpPr>
              <p:nvPr/>
            </p:nvSpPr>
            <p:spPr bwMode="auto">
              <a:xfrm>
                <a:off x="4953" y="1985"/>
                <a:ext cx="0" cy="24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6033" name="Group 33"/>
            <p:cNvGrpSpPr>
              <a:grpSpLocks/>
            </p:cNvGrpSpPr>
            <p:nvPr/>
          </p:nvGrpSpPr>
          <p:grpSpPr bwMode="auto">
            <a:xfrm>
              <a:off x="2697" y="1661"/>
              <a:ext cx="226" cy="423"/>
              <a:chOff x="2256" y="1152"/>
              <a:chExt cx="226" cy="481"/>
            </a:xfrm>
          </p:grpSpPr>
          <p:sp>
            <p:nvSpPr>
              <p:cNvPr id="86137" name="Freeform 34"/>
              <p:cNvSpPr>
                <a:spLocks/>
              </p:cNvSpPr>
              <p:nvPr/>
            </p:nvSpPr>
            <p:spPr bwMode="auto">
              <a:xfrm>
                <a:off x="2269" y="1152"/>
                <a:ext cx="213" cy="481"/>
              </a:xfrm>
              <a:custGeom>
                <a:avLst/>
                <a:gdLst>
                  <a:gd name="T0" fmla="*/ 0 w 213"/>
                  <a:gd name="T1" fmla="*/ 320 h 481"/>
                  <a:gd name="T2" fmla="*/ 71 w 213"/>
                  <a:gd name="T3" fmla="*/ 240 h 481"/>
                  <a:gd name="T4" fmla="*/ 0 w 213"/>
                  <a:gd name="T5" fmla="*/ 160 h 481"/>
                  <a:gd name="T6" fmla="*/ 0 w 213"/>
                  <a:gd name="T7" fmla="*/ 0 h 481"/>
                  <a:gd name="T8" fmla="*/ 212 w 213"/>
                  <a:gd name="T9" fmla="*/ 160 h 481"/>
                  <a:gd name="T10" fmla="*/ 212 w 213"/>
                  <a:gd name="T11" fmla="*/ 320 h 481"/>
                  <a:gd name="T12" fmla="*/ 0 w 213"/>
                  <a:gd name="T13" fmla="*/ 480 h 481"/>
                  <a:gd name="T14" fmla="*/ 0 w 213"/>
                  <a:gd name="T15" fmla="*/ 320 h 4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13"/>
                  <a:gd name="T25" fmla="*/ 0 h 481"/>
                  <a:gd name="T26" fmla="*/ 213 w 213"/>
                  <a:gd name="T27" fmla="*/ 481 h 4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3" h="481">
                    <a:moveTo>
                      <a:pt x="0" y="320"/>
                    </a:moveTo>
                    <a:lnTo>
                      <a:pt x="71" y="240"/>
                    </a:lnTo>
                    <a:lnTo>
                      <a:pt x="0" y="160"/>
                    </a:lnTo>
                    <a:lnTo>
                      <a:pt x="0" y="0"/>
                    </a:lnTo>
                    <a:lnTo>
                      <a:pt x="212" y="160"/>
                    </a:lnTo>
                    <a:lnTo>
                      <a:pt x="212" y="320"/>
                    </a:lnTo>
                    <a:lnTo>
                      <a:pt x="0" y="480"/>
                    </a:lnTo>
                    <a:lnTo>
                      <a:pt x="0" y="32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138" name="Rectangle 35"/>
              <p:cNvSpPr>
                <a:spLocks noChangeArrowheads="1"/>
              </p:cNvSpPr>
              <p:nvPr/>
            </p:nvSpPr>
            <p:spPr bwMode="auto">
              <a:xfrm rot="5400000">
                <a:off x="2147" y="1296"/>
                <a:ext cx="428" cy="21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</a:rPr>
                  <a:t>ALU</a:t>
                </a:r>
              </a:p>
            </p:txBody>
          </p:sp>
        </p:grpSp>
        <p:grpSp>
          <p:nvGrpSpPr>
            <p:cNvPr id="86034" name="Group 36"/>
            <p:cNvGrpSpPr>
              <a:grpSpLocks/>
            </p:cNvGrpSpPr>
            <p:nvPr/>
          </p:nvGrpSpPr>
          <p:grpSpPr bwMode="auto">
            <a:xfrm>
              <a:off x="1765" y="1745"/>
              <a:ext cx="359" cy="255"/>
              <a:chOff x="1324" y="1248"/>
              <a:chExt cx="359" cy="289"/>
            </a:xfrm>
          </p:grpSpPr>
          <p:sp>
            <p:nvSpPr>
              <p:cNvPr id="86133" name="Rectangle 37"/>
              <p:cNvSpPr>
                <a:spLocks noChangeArrowheads="1"/>
              </p:cNvSpPr>
              <p:nvPr/>
            </p:nvSpPr>
            <p:spPr bwMode="auto">
              <a:xfrm>
                <a:off x="1324" y="1250"/>
                <a:ext cx="260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</a:rPr>
                  <a:t>IM</a:t>
                </a:r>
              </a:p>
            </p:txBody>
          </p:sp>
          <p:grpSp>
            <p:nvGrpSpPr>
              <p:cNvPr id="86134" name="Group 38"/>
              <p:cNvGrpSpPr>
                <a:grpSpLocks/>
              </p:cNvGrpSpPr>
              <p:nvPr/>
            </p:nvGrpSpPr>
            <p:grpSpPr bwMode="auto">
              <a:xfrm>
                <a:off x="1343" y="1248"/>
                <a:ext cx="340" cy="289"/>
                <a:chOff x="1343" y="1248"/>
                <a:chExt cx="340" cy="289"/>
              </a:xfrm>
            </p:grpSpPr>
            <p:sp>
              <p:nvSpPr>
                <p:cNvPr id="86135" name="Freeform 39"/>
                <p:cNvSpPr>
                  <a:spLocks/>
                </p:cNvSpPr>
                <p:nvPr/>
              </p:nvSpPr>
              <p:spPr bwMode="auto">
                <a:xfrm>
                  <a:off x="1343" y="1248"/>
                  <a:ext cx="170" cy="289"/>
                </a:xfrm>
                <a:custGeom>
                  <a:avLst/>
                  <a:gdLst>
                    <a:gd name="T0" fmla="*/ 169 w 170"/>
                    <a:gd name="T1" fmla="*/ 0 h 289"/>
                    <a:gd name="T2" fmla="*/ 0 w 170"/>
                    <a:gd name="T3" fmla="*/ 0 h 289"/>
                    <a:gd name="T4" fmla="*/ 0 w 170"/>
                    <a:gd name="T5" fmla="*/ 288 h 289"/>
                    <a:gd name="T6" fmla="*/ 169 w 170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0"/>
                    <a:gd name="T13" fmla="*/ 0 h 289"/>
                    <a:gd name="T14" fmla="*/ 170 w 170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0" h="289">
                      <a:moveTo>
                        <a:pt x="169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9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6136" name="Freeform 40"/>
                <p:cNvSpPr>
                  <a:spLocks/>
                </p:cNvSpPr>
                <p:nvPr/>
              </p:nvSpPr>
              <p:spPr bwMode="auto">
                <a:xfrm>
                  <a:off x="1512" y="1248"/>
                  <a:ext cx="171" cy="289"/>
                </a:xfrm>
                <a:custGeom>
                  <a:avLst/>
                  <a:gdLst>
                    <a:gd name="T0" fmla="*/ 0 w 171"/>
                    <a:gd name="T1" fmla="*/ 0 h 289"/>
                    <a:gd name="T2" fmla="*/ 170 w 171"/>
                    <a:gd name="T3" fmla="*/ 0 h 289"/>
                    <a:gd name="T4" fmla="*/ 170 w 171"/>
                    <a:gd name="T5" fmla="*/ 288 h 289"/>
                    <a:gd name="T6" fmla="*/ 0 w 171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1"/>
                    <a:gd name="T13" fmla="*/ 0 h 289"/>
                    <a:gd name="T14" fmla="*/ 171 w 171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1" h="289">
                      <a:moveTo>
                        <a:pt x="0" y="0"/>
                      </a:moveTo>
                      <a:lnTo>
                        <a:pt x="170" y="0"/>
                      </a:lnTo>
                      <a:lnTo>
                        <a:pt x="170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86035" name="Rectangle 41"/>
            <p:cNvSpPr>
              <a:spLocks noChangeArrowheads="1"/>
            </p:cNvSpPr>
            <p:nvPr/>
          </p:nvSpPr>
          <p:spPr bwMode="auto">
            <a:xfrm>
              <a:off x="2225" y="1752"/>
              <a:ext cx="358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1600" b="1">
                  <a:solidFill>
                    <a:schemeClr val="tx1"/>
                  </a:solidFill>
                </a:rPr>
                <a:t>Reg</a:t>
              </a:r>
            </a:p>
          </p:txBody>
        </p:sp>
        <p:grpSp>
          <p:nvGrpSpPr>
            <p:cNvPr id="86036" name="Group 42"/>
            <p:cNvGrpSpPr>
              <a:grpSpLocks/>
            </p:cNvGrpSpPr>
            <p:nvPr/>
          </p:nvGrpSpPr>
          <p:grpSpPr bwMode="auto">
            <a:xfrm>
              <a:off x="2244" y="1745"/>
              <a:ext cx="296" cy="255"/>
              <a:chOff x="1803" y="1248"/>
              <a:chExt cx="296" cy="289"/>
            </a:xfrm>
          </p:grpSpPr>
          <p:sp>
            <p:nvSpPr>
              <p:cNvPr id="86131" name="Freeform 43"/>
              <p:cNvSpPr>
                <a:spLocks/>
              </p:cNvSpPr>
              <p:nvPr/>
            </p:nvSpPr>
            <p:spPr bwMode="auto">
              <a:xfrm>
                <a:off x="1803" y="1248"/>
                <a:ext cx="149" cy="289"/>
              </a:xfrm>
              <a:custGeom>
                <a:avLst/>
                <a:gdLst>
                  <a:gd name="T0" fmla="*/ 148 w 149"/>
                  <a:gd name="T1" fmla="*/ 0 h 289"/>
                  <a:gd name="T2" fmla="*/ 0 w 149"/>
                  <a:gd name="T3" fmla="*/ 0 h 289"/>
                  <a:gd name="T4" fmla="*/ 0 w 149"/>
                  <a:gd name="T5" fmla="*/ 288 h 289"/>
                  <a:gd name="T6" fmla="*/ 148 w 149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9"/>
                  <a:gd name="T13" fmla="*/ 0 h 289"/>
                  <a:gd name="T14" fmla="*/ 149 w 149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9" h="289">
                    <a:moveTo>
                      <a:pt x="148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8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132" name="Freeform 44"/>
              <p:cNvSpPr>
                <a:spLocks/>
              </p:cNvSpPr>
              <p:nvPr/>
            </p:nvSpPr>
            <p:spPr bwMode="auto">
              <a:xfrm>
                <a:off x="1951" y="1248"/>
                <a:ext cx="148" cy="289"/>
              </a:xfrm>
              <a:custGeom>
                <a:avLst/>
                <a:gdLst>
                  <a:gd name="T0" fmla="*/ 0 w 148"/>
                  <a:gd name="T1" fmla="*/ 0 h 289"/>
                  <a:gd name="T2" fmla="*/ 147 w 148"/>
                  <a:gd name="T3" fmla="*/ 0 h 289"/>
                  <a:gd name="T4" fmla="*/ 147 w 148"/>
                  <a:gd name="T5" fmla="*/ 288 h 289"/>
                  <a:gd name="T6" fmla="*/ 0 w 148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8"/>
                  <a:gd name="T13" fmla="*/ 0 h 289"/>
                  <a:gd name="T14" fmla="*/ 148 w 148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8" h="289">
                    <a:moveTo>
                      <a:pt x="0" y="0"/>
                    </a:moveTo>
                    <a:lnTo>
                      <a:pt x="147" y="0"/>
                    </a:lnTo>
                    <a:lnTo>
                      <a:pt x="147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6037" name="Line 45"/>
            <p:cNvSpPr>
              <a:spLocks noChangeShapeType="1"/>
            </p:cNvSpPr>
            <p:nvPr/>
          </p:nvSpPr>
          <p:spPr bwMode="auto">
            <a:xfrm>
              <a:off x="2129" y="187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38" name="Freeform 46"/>
            <p:cNvSpPr>
              <a:spLocks/>
            </p:cNvSpPr>
            <p:nvPr/>
          </p:nvSpPr>
          <p:spPr bwMode="auto">
            <a:xfrm>
              <a:off x="2191" y="1788"/>
              <a:ext cx="48" cy="85"/>
            </a:xfrm>
            <a:custGeom>
              <a:avLst/>
              <a:gdLst>
                <a:gd name="T0" fmla="*/ 0 w 48"/>
                <a:gd name="T1" fmla="*/ 65 h 97"/>
                <a:gd name="T2" fmla="*/ 0 w 48"/>
                <a:gd name="T3" fmla="*/ 0 h 97"/>
                <a:gd name="T4" fmla="*/ 47 w 48"/>
                <a:gd name="T5" fmla="*/ 0 h 97"/>
                <a:gd name="T6" fmla="*/ 47 w 48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7"/>
                <a:gd name="T14" fmla="*/ 48 w 48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7">
                  <a:moveTo>
                    <a:pt x="0" y="96"/>
                  </a:moveTo>
                  <a:lnTo>
                    <a:pt x="0" y="0"/>
                  </a:lnTo>
                  <a:lnTo>
                    <a:pt x="47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039" name="Line 47"/>
            <p:cNvSpPr>
              <a:spLocks noChangeShapeType="1"/>
            </p:cNvSpPr>
            <p:nvPr/>
          </p:nvSpPr>
          <p:spPr bwMode="auto">
            <a:xfrm>
              <a:off x="2545" y="1788"/>
              <a:ext cx="15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40" name="Rectangle 48"/>
            <p:cNvSpPr>
              <a:spLocks noChangeArrowheads="1"/>
            </p:cNvSpPr>
            <p:nvPr/>
          </p:nvSpPr>
          <p:spPr bwMode="auto">
            <a:xfrm>
              <a:off x="3120" y="1776"/>
              <a:ext cx="316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1600" b="1">
                  <a:solidFill>
                    <a:schemeClr val="tx1"/>
                  </a:solidFill>
                </a:rPr>
                <a:t>DM</a:t>
              </a:r>
            </a:p>
          </p:txBody>
        </p:sp>
        <p:sp>
          <p:nvSpPr>
            <p:cNvPr id="86041" name="Rectangle 49"/>
            <p:cNvSpPr>
              <a:spLocks noChangeArrowheads="1"/>
            </p:cNvSpPr>
            <p:nvPr/>
          </p:nvSpPr>
          <p:spPr bwMode="auto">
            <a:xfrm>
              <a:off x="3534" y="1747"/>
              <a:ext cx="358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1600" b="1">
                  <a:solidFill>
                    <a:schemeClr val="tx1"/>
                  </a:solidFill>
                </a:rPr>
                <a:t>Reg</a:t>
              </a:r>
            </a:p>
          </p:txBody>
        </p:sp>
        <p:grpSp>
          <p:nvGrpSpPr>
            <p:cNvPr id="86042" name="Group 50"/>
            <p:cNvGrpSpPr>
              <a:grpSpLocks/>
            </p:cNvGrpSpPr>
            <p:nvPr/>
          </p:nvGrpSpPr>
          <p:grpSpPr bwMode="auto">
            <a:xfrm>
              <a:off x="3561" y="1745"/>
              <a:ext cx="284" cy="255"/>
              <a:chOff x="3120" y="1248"/>
              <a:chExt cx="284" cy="289"/>
            </a:xfrm>
          </p:grpSpPr>
          <p:sp>
            <p:nvSpPr>
              <p:cNvPr id="86129" name="Freeform 51"/>
              <p:cNvSpPr>
                <a:spLocks/>
              </p:cNvSpPr>
              <p:nvPr/>
            </p:nvSpPr>
            <p:spPr bwMode="auto">
              <a:xfrm>
                <a:off x="3120" y="1248"/>
                <a:ext cx="142" cy="289"/>
              </a:xfrm>
              <a:custGeom>
                <a:avLst/>
                <a:gdLst>
                  <a:gd name="T0" fmla="*/ 141 w 142"/>
                  <a:gd name="T1" fmla="*/ 0 h 289"/>
                  <a:gd name="T2" fmla="*/ 0 w 142"/>
                  <a:gd name="T3" fmla="*/ 0 h 289"/>
                  <a:gd name="T4" fmla="*/ 0 w 142"/>
                  <a:gd name="T5" fmla="*/ 288 h 289"/>
                  <a:gd name="T6" fmla="*/ 141 w 142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2"/>
                  <a:gd name="T13" fmla="*/ 0 h 289"/>
                  <a:gd name="T14" fmla="*/ 142 w 142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2" h="289">
                    <a:moveTo>
                      <a:pt x="141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1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130" name="Freeform 52"/>
              <p:cNvSpPr>
                <a:spLocks/>
              </p:cNvSpPr>
              <p:nvPr/>
            </p:nvSpPr>
            <p:spPr bwMode="auto">
              <a:xfrm>
                <a:off x="3261" y="1248"/>
                <a:ext cx="143" cy="289"/>
              </a:xfrm>
              <a:custGeom>
                <a:avLst/>
                <a:gdLst>
                  <a:gd name="T0" fmla="*/ 0 w 143"/>
                  <a:gd name="T1" fmla="*/ 0 h 289"/>
                  <a:gd name="T2" fmla="*/ 142 w 143"/>
                  <a:gd name="T3" fmla="*/ 0 h 289"/>
                  <a:gd name="T4" fmla="*/ 142 w 143"/>
                  <a:gd name="T5" fmla="*/ 288 h 289"/>
                  <a:gd name="T6" fmla="*/ 0 w 143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3"/>
                  <a:gd name="T13" fmla="*/ 0 h 289"/>
                  <a:gd name="T14" fmla="*/ 143 w 143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3" h="289">
                    <a:moveTo>
                      <a:pt x="0" y="0"/>
                    </a:moveTo>
                    <a:lnTo>
                      <a:pt x="142" y="0"/>
                    </a:lnTo>
                    <a:lnTo>
                      <a:pt x="142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6043" name="Line 53"/>
            <p:cNvSpPr>
              <a:spLocks noChangeShapeType="1"/>
            </p:cNvSpPr>
            <p:nvPr/>
          </p:nvSpPr>
          <p:spPr bwMode="auto">
            <a:xfrm>
              <a:off x="3414" y="1872"/>
              <a:ext cx="13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44" name="Line 54"/>
            <p:cNvSpPr>
              <a:spLocks noChangeShapeType="1"/>
            </p:cNvSpPr>
            <p:nvPr/>
          </p:nvSpPr>
          <p:spPr bwMode="auto">
            <a:xfrm>
              <a:off x="2930" y="1872"/>
              <a:ext cx="15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45" name="Freeform 55"/>
            <p:cNvSpPr>
              <a:spLocks/>
            </p:cNvSpPr>
            <p:nvPr/>
          </p:nvSpPr>
          <p:spPr bwMode="auto">
            <a:xfrm>
              <a:off x="3051" y="1872"/>
              <a:ext cx="431" cy="170"/>
            </a:xfrm>
            <a:custGeom>
              <a:avLst/>
              <a:gdLst>
                <a:gd name="T0" fmla="*/ 0 w 431"/>
                <a:gd name="T1" fmla="*/ 0 h 193"/>
                <a:gd name="T2" fmla="*/ 0 w 431"/>
                <a:gd name="T3" fmla="*/ 131 h 193"/>
                <a:gd name="T4" fmla="*/ 391 w 431"/>
                <a:gd name="T5" fmla="*/ 131 h 193"/>
                <a:gd name="T6" fmla="*/ 391 w 431"/>
                <a:gd name="T7" fmla="*/ 43 h 193"/>
                <a:gd name="T8" fmla="*/ 430 w 431"/>
                <a:gd name="T9" fmla="*/ 0 h 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1"/>
                <a:gd name="T16" fmla="*/ 0 h 193"/>
                <a:gd name="T17" fmla="*/ 431 w 431"/>
                <a:gd name="T18" fmla="*/ 193 h 1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1" h="193">
                  <a:moveTo>
                    <a:pt x="0" y="0"/>
                  </a:moveTo>
                  <a:lnTo>
                    <a:pt x="0" y="192"/>
                  </a:lnTo>
                  <a:lnTo>
                    <a:pt x="391" y="192"/>
                  </a:lnTo>
                  <a:lnTo>
                    <a:pt x="391" y="64"/>
                  </a:lnTo>
                  <a:lnTo>
                    <a:pt x="430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046" name="Line 56"/>
            <p:cNvSpPr>
              <a:spLocks noChangeShapeType="1"/>
            </p:cNvSpPr>
            <p:nvPr/>
          </p:nvSpPr>
          <p:spPr bwMode="auto">
            <a:xfrm>
              <a:off x="2545" y="1957"/>
              <a:ext cx="15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47" name="Freeform 57"/>
            <p:cNvSpPr>
              <a:spLocks/>
            </p:cNvSpPr>
            <p:nvPr/>
          </p:nvSpPr>
          <p:spPr bwMode="auto">
            <a:xfrm>
              <a:off x="2638" y="1868"/>
              <a:ext cx="337" cy="245"/>
            </a:xfrm>
            <a:custGeom>
              <a:avLst/>
              <a:gdLst>
                <a:gd name="T0" fmla="*/ 0 w 337"/>
                <a:gd name="T1" fmla="*/ 69 h 278"/>
                <a:gd name="T2" fmla="*/ 0 w 337"/>
                <a:gd name="T3" fmla="*/ 189 h 278"/>
                <a:gd name="T4" fmla="*/ 294 w 337"/>
                <a:gd name="T5" fmla="*/ 189 h 278"/>
                <a:gd name="T6" fmla="*/ 294 w 337"/>
                <a:gd name="T7" fmla="*/ 62 h 278"/>
                <a:gd name="T8" fmla="*/ 336 w 337"/>
                <a:gd name="T9" fmla="*/ 0 h 2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7"/>
                <a:gd name="T16" fmla="*/ 0 h 278"/>
                <a:gd name="T17" fmla="*/ 337 w 337"/>
                <a:gd name="T18" fmla="*/ 278 h 2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7" h="278">
                  <a:moveTo>
                    <a:pt x="0" y="101"/>
                  </a:moveTo>
                  <a:lnTo>
                    <a:pt x="0" y="277"/>
                  </a:lnTo>
                  <a:lnTo>
                    <a:pt x="294" y="277"/>
                  </a:lnTo>
                  <a:lnTo>
                    <a:pt x="294" y="90"/>
                  </a:lnTo>
                  <a:lnTo>
                    <a:pt x="336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6048" name="Group 58"/>
            <p:cNvGrpSpPr>
              <a:grpSpLocks/>
            </p:cNvGrpSpPr>
            <p:nvPr/>
          </p:nvGrpSpPr>
          <p:grpSpPr bwMode="auto">
            <a:xfrm>
              <a:off x="2192" y="2055"/>
              <a:ext cx="2127" cy="452"/>
              <a:chOff x="1751" y="1600"/>
              <a:chExt cx="2127" cy="513"/>
            </a:xfrm>
          </p:grpSpPr>
          <p:grpSp>
            <p:nvGrpSpPr>
              <p:cNvPr id="86101" name="Group 59"/>
              <p:cNvGrpSpPr>
                <a:grpSpLocks/>
              </p:cNvGrpSpPr>
              <p:nvPr/>
            </p:nvGrpSpPr>
            <p:grpSpPr bwMode="auto">
              <a:xfrm>
                <a:off x="2685" y="1600"/>
                <a:ext cx="224" cy="481"/>
                <a:chOff x="2685" y="1600"/>
                <a:chExt cx="224" cy="481"/>
              </a:xfrm>
            </p:grpSpPr>
            <p:sp>
              <p:nvSpPr>
                <p:cNvPr id="86127" name="Freeform 60"/>
                <p:cNvSpPr>
                  <a:spLocks/>
                </p:cNvSpPr>
                <p:nvPr/>
              </p:nvSpPr>
              <p:spPr bwMode="auto">
                <a:xfrm>
                  <a:off x="2696" y="1600"/>
                  <a:ext cx="213" cy="481"/>
                </a:xfrm>
                <a:custGeom>
                  <a:avLst/>
                  <a:gdLst>
                    <a:gd name="T0" fmla="*/ 0 w 213"/>
                    <a:gd name="T1" fmla="*/ 320 h 481"/>
                    <a:gd name="T2" fmla="*/ 71 w 213"/>
                    <a:gd name="T3" fmla="*/ 240 h 481"/>
                    <a:gd name="T4" fmla="*/ 0 w 213"/>
                    <a:gd name="T5" fmla="*/ 160 h 481"/>
                    <a:gd name="T6" fmla="*/ 0 w 213"/>
                    <a:gd name="T7" fmla="*/ 0 h 481"/>
                    <a:gd name="T8" fmla="*/ 212 w 213"/>
                    <a:gd name="T9" fmla="*/ 160 h 481"/>
                    <a:gd name="T10" fmla="*/ 212 w 213"/>
                    <a:gd name="T11" fmla="*/ 320 h 481"/>
                    <a:gd name="T12" fmla="*/ 0 w 213"/>
                    <a:gd name="T13" fmla="*/ 480 h 481"/>
                    <a:gd name="T14" fmla="*/ 0 w 213"/>
                    <a:gd name="T15" fmla="*/ 320 h 4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13"/>
                    <a:gd name="T25" fmla="*/ 0 h 481"/>
                    <a:gd name="T26" fmla="*/ 213 w 213"/>
                    <a:gd name="T27" fmla="*/ 481 h 4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3" h="481">
                      <a:moveTo>
                        <a:pt x="0" y="320"/>
                      </a:moveTo>
                      <a:lnTo>
                        <a:pt x="71" y="240"/>
                      </a:ln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212" y="160"/>
                      </a:lnTo>
                      <a:lnTo>
                        <a:pt x="212" y="320"/>
                      </a:lnTo>
                      <a:lnTo>
                        <a:pt x="0" y="480"/>
                      </a:lnTo>
                      <a:lnTo>
                        <a:pt x="0" y="320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6128" name="Rectangle 61"/>
                <p:cNvSpPr>
                  <a:spLocks noChangeArrowheads="1"/>
                </p:cNvSpPr>
                <p:nvPr/>
              </p:nvSpPr>
              <p:spPr bwMode="auto">
                <a:xfrm rot="5400000">
                  <a:off x="2576" y="1745"/>
                  <a:ext cx="427" cy="21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</a:rPr>
                    <a:t>ALU</a:t>
                  </a:r>
                </a:p>
              </p:txBody>
            </p:sp>
          </p:grpSp>
          <p:grpSp>
            <p:nvGrpSpPr>
              <p:cNvPr id="86102" name="Group 62"/>
              <p:cNvGrpSpPr>
                <a:grpSpLocks/>
              </p:cNvGrpSpPr>
              <p:nvPr/>
            </p:nvGrpSpPr>
            <p:grpSpPr bwMode="auto">
              <a:xfrm>
                <a:off x="1751" y="1696"/>
                <a:ext cx="359" cy="289"/>
                <a:chOff x="1751" y="1696"/>
                <a:chExt cx="359" cy="289"/>
              </a:xfrm>
            </p:grpSpPr>
            <p:sp>
              <p:nvSpPr>
                <p:cNvPr id="86123" name="Rectangle 63"/>
                <p:cNvSpPr>
                  <a:spLocks noChangeArrowheads="1"/>
                </p:cNvSpPr>
                <p:nvPr/>
              </p:nvSpPr>
              <p:spPr bwMode="auto">
                <a:xfrm>
                  <a:off x="1751" y="1701"/>
                  <a:ext cx="260" cy="24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</a:rPr>
                    <a:t>IM</a:t>
                  </a:r>
                </a:p>
              </p:txBody>
            </p:sp>
            <p:grpSp>
              <p:nvGrpSpPr>
                <p:cNvPr id="86124" name="Group 64"/>
                <p:cNvGrpSpPr>
                  <a:grpSpLocks/>
                </p:cNvGrpSpPr>
                <p:nvPr/>
              </p:nvGrpSpPr>
              <p:grpSpPr bwMode="auto">
                <a:xfrm>
                  <a:off x="1770" y="1696"/>
                  <a:ext cx="340" cy="289"/>
                  <a:chOff x="1770" y="1696"/>
                  <a:chExt cx="340" cy="289"/>
                </a:xfrm>
              </p:grpSpPr>
              <p:sp>
                <p:nvSpPr>
                  <p:cNvPr id="86125" name="Freeform 65"/>
                  <p:cNvSpPr>
                    <a:spLocks/>
                  </p:cNvSpPr>
                  <p:nvPr/>
                </p:nvSpPr>
                <p:spPr bwMode="auto">
                  <a:xfrm>
                    <a:off x="1770" y="1696"/>
                    <a:ext cx="170" cy="289"/>
                  </a:xfrm>
                  <a:custGeom>
                    <a:avLst/>
                    <a:gdLst>
                      <a:gd name="T0" fmla="*/ 169 w 170"/>
                      <a:gd name="T1" fmla="*/ 0 h 289"/>
                      <a:gd name="T2" fmla="*/ 0 w 170"/>
                      <a:gd name="T3" fmla="*/ 0 h 289"/>
                      <a:gd name="T4" fmla="*/ 0 w 170"/>
                      <a:gd name="T5" fmla="*/ 288 h 289"/>
                      <a:gd name="T6" fmla="*/ 169 w 170"/>
                      <a:gd name="T7" fmla="*/ 288 h 28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0"/>
                      <a:gd name="T13" fmla="*/ 0 h 289"/>
                      <a:gd name="T14" fmla="*/ 170 w 170"/>
                      <a:gd name="T15" fmla="*/ 289 h 28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0" h="289">
                        <a:moveTo>
                          <a:pt x="169" y="0"/>
                        </a:moveTo>
                        <a:lnTo>
                          <a:pt x="0" y="0"/>
                        </a:lnTo>
                        <a:lnTo>
                          <a:pt x="0" y="288"/>
                        </a:lnTo>
                        <a:lnTo>
                          <a:pt x="169" y="288"/>
                        </a:lnTo>
                      </a:path>
                    </a:pathLst>
                  </a:custGeom>
                  <a:noFill/>
                  <a:ln w="254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126" name="Freeform 66"/>
                  <p:cNvSpPr>
                    <a:spLocks/>
                  </p:cNvSpPr>
                  <p:nvPr/>
                </p:nvSpPr>
                <p:spPr bwMode="auto">
                  <a:xfrm>
                    <a:off x="1939" y="1696"/>
                    <a:ext cx="171" cy="289"/>
                  </a:xfrm>
                  <a:custGeom>
                    <a:avLst/>
                    <a:gdLst>
                      <a:gd name="T0" fmla="*/ 0 w 171"/>
                      <a:gd name="T1" fmla="*/ 0 h 289"/>
                      <a:gd name="T2" fmla="*/ 170 w 171"/>
                      <a:gd name="T3" fmla="*/ 0 h 289"/>
                      <a:gd name="T4" fmla="*/ 170 w 171"/>
                      <a:gd name="T5" fmla="*/ 288 h 289"/>
                      <a:gd name="T6" fmla="*/ 0 w 171"/>
                      <a:gd name="T7" fmla="*/ 288 h 28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1"/>
                      <a:gd name="T13" fmla="*/ 0 h 289"/>
                      <a:gd name="T14" fmla="*/ 171 w 171"/>
                      <a:gd name="T15" fmla="*/ 289 h 28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1" h="289">
                        <a:moveTo>
                          <a:pt x="0" y="0"/>
                        </a:moveTo>
                        <a:lnTo>
                          <a:pt x="170" y="0"/>
                        </a:lnTo>
                        <a:lnTo>
                          <a:pt x="170" y="288"/>
                        </a:lnTo>
                        <a:lnTo>
                          <a:pt x="0" y="288"/>
                        </a:lnTo>
                      </a:path>
                    </a:pathLst>
                  </a:custGeom>
                  <a:noFill/>
                  <a:ln w="254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86103" name="Rectangle 67"/>
              <p:cNvSpPr>
                <a:spLocks noChangeArrowheads="1"/>
              </p:cNvSpPr>
              <p:nvPr/>
            </p:nvSpPr>
            <p:spPr bwMode="auto">
              <a:xfrm>
                <a:off x="2211" y="1703"/>
                <a:ext cx="35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 dirty="0" err="1">
                    <a:solidFill>
                      <a:schemeClr val="tx1"/>
                    </a:solidFill>
                  </a:rPr>
                  <a:t>Reg</a:t>
                </a:r>
                <a:endParaRPr kumimoji="1" lang="en-US" altLang="zh-CN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6104" name="Group 68"/>
              <p:cNvGrpSpPr>
                <a:grpSpLocks/>
              </p:cNvGrpSpPr>
              <p:nvPr/>
            </p:nvGrpSpPr>
            <p:grpSpPr bwMode="auto">
              <a:xfrm>
                <a:off x="2230" y="1696"/>
                <a:ext cx="296" cy="289"/>
                <a:chOff x="2230" y="1696"/>
                <a:chExt cx="296" cy="289"/>
              </a:xfrm>
            </p:grpSpPr>
            <p:sp>
              <p:nvSpPr>
                <p:cNvPr id="86121" name="Freeform 69"/>
                <p:cNvSpPr>
                  <a:spLocks/>
                </p:cNvSpPr>
                <p:nvPr/>
              </p:nvSpPr>
              <p:spPr bwMode="auto">
                <a:xfrm>
                  <a:off x="2230" y="1696"/>
                  <a:ext cx="149" cy="289"/>
                </a:xfrm>
                <a:custGeom>
                  <a:avLst/>
                  <a:gdLst>
                    <a:gd name="T0" fmla="*/ 148 w 149"/>
                    <a:gd name="T1" fmla="*/ 0 h 289"/>
                    <a:gd name="T2" fmla="*/ 0 w 149"/>
                    <a:gd name="T3" fmla="*/ 0 h 289"/>
                    <a:gd name="T4" fmla="*/ 0 w 149"/>
                    <a:gd name="T5" fmla="*/ 288 h 289"/>
                    <a:gd name="T6" fmla="*/ 148 w 149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9"/>
                    <a:gd name="T13" fmla="*/ 0 h 289"/>
                    <a:gd name="T14" fmla="*/ 149 w 149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9" h="289">
                      <a:moveTo>
                        <a:pt x="148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8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6122" name="Freeform 70"/>
                <p:cNvSpPr>
                  <a:spLocks/>
                </p:cNvSpPr>
                <p:nvPr/>
              </p:nvSpPr>
              <p:spPr bwMode="auto">
                <a:xfrm>
                  <a:off x="2378" y="1696"/>
                  <a:ext cx="148" cy="289"/>
                </a:xfrm>
                <a:custGeom>
                  <a:avLst/>
                  <a:gdLst>
                    <a:gd name="T0" fmla="*/ 0 w 148"/>
                    <a:gd name="T1" fmla="*/ 0 h 289"/>
                    <a:gd name="T2" fmla="*/ 147 w 148"/>
                    <a:gd name="T3" fmla="*/ 0 h 289"/>
                    <a:gd name="T4" fmla="*/ 147 w 148"/>
                    <a:gd name="T5" fmla="*/ 288 h 289"/>
                    <a:gd name="T6" fmla="*/ 0 w 148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8"/>
                    <a:gd name="T13" fmla="*/ 0 h 289"/>
                    <a:gd name="T14" fmla="*/ 148 w 148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8" h="289">
                      <a:moveTo>
                        <a:pt x="0" y="0"/>
                      </a:moveTo>
                      <a:lnTo>
                        <a:pt x="147" y="0"/>
                      </a:lnTo>
                      <a:lnTo>
                        <a:pt x="147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6105" name="Line 71"/>
              <p:cNvSpPr>
                <a:spLocks noChangeShapeType="1"/>
              </p:cNvSpPr>
              <p:nvPr/>
            </p:nvSpPr>
            <p:spPr bwMode="auto">
              <a:xfrm>
                <a:off x="2115" y="1840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106" name="Freeform 72"/>
              <p:cNvSpPr>
                <a:spLocks/>
              </p:cNvSpPr>
              <p:nvPr/>
            </p:nvSpPr>
            <p:spPr bwMode="auto">
              <a:xfrm>
                <a:off x="2177" y="1744"/>
                <a:ext cx="48" cy="97"/>
              </a:xfrm>
              <a:custGeom>
                <a:avLst/>
                <a:gdLst>
                  <a:gd name="T0" fmla="*/ 0 w 48"/>
                  <a:gd name="T1" fmla="*/ 96 h 97"/>
                  <a:gd name="T2" fmla="*/ 0 w 48"/>
                  <a:gd name="T3" fmla="*/ 0 h 97"/>
                  <a:gd name="T4" fmla="*/ 47 w 48"/>
                  <a:gd name="T5" fmla="*/ 0 h 97"/>
                  <a:gd name="T6" fmla="*/ 47 w 48"/>
                  <a:gd name="T7" fmla="*/ 0 h 9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7"/>
                  <a:gd name="T14" fmla="*/ 48 w 48"/>
                  <a:gd name="T15" fmla="*/ 97 h 9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7">
                    <a:moveTo>
                      <a:pt x="0" y="96"/>
                    </a:moveTo>
                    <a:lnTo>
                      <a:pt x="0" y="0"/>
                    </a:lnTo>
                    <a:lnTo>
                      <a:pt x="47" y="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107" name="Line 73"/>
              <p:cNvSpPr>
                <a:spLocks noChangeShapeType="1"/>
              </p:cNvSpPr>
              <p:nvPr/>
            </p:nvSpPr>
            <p:spPr bwMode="auto">
              <a:xfrm>
                <a:off x="2531" y="1744"/>
                <a:ext cx="15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108" name="Rectangle 74"/>
              <p:cNvSpPr>
                <a:spLocks noChangeArrowheads="1"/>
              </p:cNvSpPr>
              <p:nvPr/>
            </p:nvSpPr>
            <p:spPr bwMode="auto">
              <a:xfrm>
                <a:off x="3028" y="1696"/>
                <a:ext cx="316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</a:rPr>
                  <a:t>DM</a:t>
                </a:r>
              </a:p>
            </p:txBody>
          </p:sp>
          <p:grpSp>
            <p:nvGrpSpPr>
              <p:cNvPr id="86109" name="Group 75"/>
              <p:cNvGrpSpPr>
                <a:grpSpLocks/>
              </p:cNvGrpSpPr>
              <p:nvPr/>
            </p:nvGrpSpPr>
            <p:grpSpPr bwMode="auto">
              <a:xfrm>
                <a:off x="3079" y="1696"/>
                <a:ext cx="325" cy="289"/>
                <a:chOff x="3079" y="1696"/>
                <a:chExt cx="325" cy="289"/>
              </a:xfrm>
            </p:grpSpPr>
            <p:sp>
              <p:nvSpPr>
                <p:cNvPr id="86119" name="Freeform 76"/>
                <p:cNvSpPr>
                  <a:spLocks/>
                </p:cNvSpPr>
                <p:nvPr/>
              </p:nvSpPr>
              <p:spPr bwMode="auto">
                <a:xfrm>
                  <a:off x="3079" y="1696"/>
                  <a:ext cx="162" cy="289"/>
                </a:xfrm>
                <a:custGeom>
                  <a:avLst/>
                  <a:gdLst>
                    <a:gd name="T0" fmla="*/ 161 w 162"/>
                    <a:gd name="T1" fmla="*/ 0 h 289"/>
                    <a:gd name="T2" fmla="*/ 0 w 162"/>
                    <a:gd name="T3" fmla="*/ 0 h 289"/>
                    <a:gd name="T4" fmla="*/ 0 w 162"/>
                    <a:gd name="T5" fmla="*/ 288 h 289"/>
                    <a:gd name="T6" fmla="*/ 161 w 162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2"/>
                    <a:gd name="T13" fmla="*/ 0 h 289"/>
                    <a:gd name="T14" fmla="*/ 162 w 162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2" h="289">
                      <a:moveTo>
                        <a:pt x="16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1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6120" name="Freeform 77"/>
                <p:cNvSpPr>
                  <a:spLocks/>
                </p:cNvSpPr>
                <p:nvPr/>
              </p:nvSpPr>
              <p:spPr bwMode="auto">
                <a:xfrm>
                  <a:off x="3240" y="1696"/>
                  <a:ext cx="164" cy="289"/>
                </a:xfrm>
                <a:custGeom>
                  <a:avLst/>
                  <a:gdLst>
                    <a:gd name="T0" fmla="*/ 0 w 164"/>
                    <a:gd name="T1" fmla="*/ 0 h 289"/>
                    <a:gd name="T2" fmla="*/ 163 w 164"/>
                    <a:gd name="T3" fmla="*/ 0 h 289"/>
                    <a:gd name="T4" fmla="*/ 163 w 164"/>
                    <a:gd name="T5" fmla="*/ 288 h 289"/>
                    <a:gd name="T6" fmla="*/ 0 w 164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4"/>
                    <a:gd name="T13" fmla="*/ 0 h 289"/>
                    <a:gd name="T14" fmla="*/ 164 w 164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4" h="289">
                      <a:moveTo>
                        <a:pt x="0" y="0"/>
                      </a:moveTo>
                      <a:lnTo>
                        <a:pt x="163" y="0"/>
                      </a:lnTo>
                      <a:lnTo>
                        <a:pt x="163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6110" name="Rectangle 78"/>
              <p:cNvSpPr>
                <a:spLocks noChangeArrowheads="1"/>
              </p:cNvSpPr>
              <p:nvPr/>
            </p:nvSpPr>
            <p:spPr bwMode="auto">
              <a:xfrm>
                <a:off x="3520" y="1696"/>
                <a:ext cx="35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</a:rPr>
                  <a:t>Reg</a:t>
                </a:r>
              </a:p>
            </p:txBody>
          </p:sp>
          <p:grpSp>
            <p:nvGrpSpPr>
              <p:cNvPr id="86111" name="Group 79"/>
              <p:cNvGrpSpPr>
                <a:grpSpLocks/>
              </p:cNvGrpSpPr>
              <p:nvPr/>
            </p:nvGrpSpPr>
            <p:grpSpPr bwMode="auto">
              <a:xfrm>
                <a:off x="3547" y="1696"/>
                <a:ext cx="284" cy="289"/>
                <a:chOff x="3547" y="1696"/>
                <a:chExt cx="284" cy="289"/>
              </a:xfrm>
            </p:grpSpPr>
            <p:sp>
              <p:nvSpPr>
                <p:cNvPr id="86117" name="Freeform 80"/>
                <p:cNvSpPr>
                  <a:spLocks/>
                </p:cNvSpPr>
                <p:nvPr/>
              </p:nvSpPr>
              <p:spPr bwMode="auto">
                <a:xfrm>
                  <a:off x="3547" y="1696"/>
                  <a:ext cx="142" cy="289"/>
                </a:xfrm>
                <a:custGeom>
                  <a:avLst/>
                  <a:gdLst>
                    <a:gd name="T0" fmla="*/ 141 w 142"/>
                    <a:gd name="T1" fmla="*/ 0 h 289"/>
                    <a:gd name="T2" fmla="*/ 0 w 142"/>
                    <a:gd name="T3" fmla="*/ 0 h 289"/>
                    <a:gd name="T4" fmla="*/ 0 w 142"/>
                    <a:gd name="T5" fmla="*/ 288 h 289"/>
                    <a:gd name="T6" fmla="*/ 141 w 142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2"/>
                    <a:gd name="T13" fmla="*/ 0 h 289"/>
                    <a:gd name="T14" fmla="*/ 142 w 142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2" h="289">
                      <a:moveTo>
                        <a:pt x="14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1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6118" name="Freeform 81"/>
                <p:cNvSpPr>
                  <a:spLocks/>
                </p:cNvSpPr>
                <p:nvPr/>
              </p:nvSpPr>
              <p:spPr bwMode="auto">
                <a:xfrm>
                  <a:off x="3688" y="1696"/>
                  <a:ext cx="143" cy="289"/>
                </a:xfrm>
                <a:custGeom>
                  <a:avLst/>
                  <a:gdLst>
                    <a:gd name="T0" fmla="*/ 0 w 143"/>
                    <a:gd name="T1" fmla="*/ 0 h 289"/>
                    <a:gd name="T2" fmla="*/ 142 w 143"/>
                    <a:gd name="T3" fmla="*/ 0 h 289"/>
                    <a:gd name="T4" fmla="*/ 142 w 143"/>
                    <a:gd name="T5" fmla="*/ 288 h 289"/>
                    <a:gd name="T6" fmla="*/ 0 w 143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3"/>
                    <a:gd name="T13" fmla="*/ 0 h 289"/>
                    <a:gd name="T14" fmla="*/ 143 w 143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3" h="289">
                      <a:moveTo>
                        <a:pt x="0" y="0"/>
                      </a:moveTo>
                      <a:lnTo>
                        <a:pt x="142" y="0"/>
                      </a:lnTo>
                      <a:lnTo>
                        <a:pt x="142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6112" name="Line 82"/>
              <p:cNvSpPr>
                <a:spLocks noChangeShapeType="1"/>
              </p:cNvSpPr>
              <p:nvPr/>
            </p:nvSpPr>
            <p:spPr bwMode="auto">
              <a:xfrm>
                <a:off x="3400" y="1840"/>
                <a:ext cx="139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113" name="Line 83"/>
              <p:cNvSpPr>
                <a:spLocks noChangeShapeType="1"/>
              </p:cNvSpPr>
              <p:nvPr/>
            </p:nvSpPr>
            <p:spPr bwMode="auto">
              <a:xfrm>
                <a:off x="2916" y="1840"/>
                <a:ext cx="15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114" name="Freeform 84"/>
              <p:cNvSpPr>
                <a:spLocks/>
              </p:cNvSpPr>
              <p:nvPr/>
            </p:nvSpPr>
            <p:spPr bwMode="auto">
              <a:xfrm>
                <a:off x="3037" y="1840"/>
                <a:ext cx="431" cy="193"/>
              </a:xfrm>
              <a:custGeom>
                <a:avLst/>
                <a:gdLst>
                  <a:gd name="T0" fmla="*/ 0 w 431"/>
                  <a:gd name="T1" fmla="*/ 0 h 193"/>
                  <a:gd name="T2" fmla="*/ 0 w 431"/>
                  <a:gd name="T3" fmla="*/ 192 h 193"/>
                  <a:gd name="T4" fmla="*/ 391 w 431"/>
                  <a:gd name="T5" fmla="*/ 192 h 193"/>
                  <a:gd name="T6" fmla="*/ 391 w 431"/>
                  <a:gd name="T7" fmla="*/ 64 h 193"/>
                  <a:gd name="T8" fmla="*/ 430 w 431"/>
                  <a:gd name="T9" fmla="*/ 0 h 1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1"/>
                  <a:gd name="T16" fmla="*/ 0 h 193"/>
                  <a:gd name="T17" fmla="*/ 431 w 431"/>
                  <a:gd name="T18" fmla="*/ 193 h 1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1" h="193">
                    <a:moveTo>
                      <a:pt x="0" y="0"/>
                    </a:moveTo>
                    <a:lnTo>
                      <a:pt x="0" y="192"/>
                    </a:lnTo>
                    <a:lnTo>
                      <a:pt x="391" y="192"/>
                    </a:lnTo>
                    <a:lnTo>
                      <a:pt x="391" y="64"/>
                    </a:lnTo>
                    <a:lnTo>
                      <a:pt x="430" y="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115" name="Line 85"/>
              <p:cNvSpPr>
                <a:spLocks noChangeShapeType="1"/>
              </p:cNvSpPr>
              <p:nvPr/>
            </p:nvSpPr>
            <p:spPr bwMode="auto">
              <a:xfrm>
                <a:off x="2531" y="1936"/>
                <a:ext cx="15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116" name="Freeform 86"/>
              <p:cNvSpPr>
                <a:spLocks/>
              </p:cNvSpPr>
              <p:nvPr/>
            </p:nvSpPr>
            <p:spPr bwMode="auto">
              <a:xfrm>
                <a:off x="2624" y="1835"/>
                <a:ext cx="337" cy="278"/>
              </a:xfrm>
              <a:custGeom>
                <a:avLst/>
                <a:gdLst>
                  <a:gd name="T0" fmla="*/ 0 w 337"/>
                  <a:gd name="T1" fmla="*/ 101 h 278"/>
                  <a:gd name="T2" fmla="*/ 0 w 337"/>
                  <a:gd name="T3" fmla="*/ 277 h 278"/>
                  <a:gd name="T4" fmla="*/ 294 w 337"/>
                  <a:gd name="T5" fmla="*/ 277 h 278"/>
                  <a:gd name="T6" fmla="*/ 294 w 337"/>
                  <a:gd name="T7" fmla="*/ 90 h 278"/>
                  <a:gd name="T8" fmla="*/ 336 w 337"/>
                  <a:gd name="T9" fmla="*/ 0 h 2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7"/>
                  <a:gd name="T16" fmla="*/ 0 h 278"/>
                  <a:gd name="T17" fmla="*/ 337 w 337"/>
                  <a:gd name="T18" fmla="*/ 278 h 2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7" h="278">
                    <a:moveTo>
                      <a:pt x="0" y="101"/>
                    </a:moveTo>
                    <a:lnTo>
                      <a:pt x="0" y="277"/>
                    </a:lnTo>
                    <a:lnTo>
                      <a:pt x="294" y="277"/>
                    </a:lnTo>
                    <a:lnTo>
                      <a:pt x="294" y="90"/>
                    </a:lnTo>
                    <a:lnTo>
                      <a:pt x="336" y="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6049" name="Group 87"/>
            <p:cNvGrpSpPr>
              <a:grpSpLocks/>
            </p:cNvGrpSpPr>
            <p:nvPr/>
          </p:nvGrpSpPr>
          <p:grpSpPr bwMode="auto">
            <a:xfrm>
              <a:off x="2619" y="2450"/>
              <a:ext cx="2127" cy="451"/>
              <a:chOff x="2178" y="2048"/>
              <a:chExt cx="2127" cy="513"/>
            </a:xfrm>
          </p:grpSpPr>
          <p:grpSp>
            <p:nvGrpSpPr>
              <p:cNvPr id="86073" name="Group 88"/>
              <p:cNvGrpSpPr>
                <a:grpSpLocks/>
              </p:cNvGrpSpPr>
              <p:nvPr/>
            </p:nvGrpSpPr>
            <p:grpSpPr bwMode="auto">
              <a:xfrm>
                <a:off x="3110" y="2048"/>
                <a:ext cx="226" cy="481"/>
                <a:chOff x="3110" y="2048"/>
                <a:chExt cx="226" cy="481"/>
              </a:xfrm>
            </p:grpSpPr>
            <p:sp>
              <p:nvSpPr>
                <p:cNvPr id="86099" name="Freeform 89"/>
                <p:cNvSpPr>
                  <a:spLocks/>
                </p:cNvSpPr>
                <p:nvPr/>
              </p:nvSpPr>
              <p:spPr bwMode="auto">
                <a:xfrm>
                  <a:off x="3123" y="2048"/>
                  <a:ext cx="213" cy="481"/>
                </a:xfrm>
                <a:custGeom>
                  <a:avLst/>
                  <a:gdLst>
                    <a:gd name="T0" fmla="*/ 0 w 213"/>
                    <a:gd name="T1" fmla="*/ 320 h 481"/>
                    <a:gd name="T2" fmla="*/ 71 w 213"/>
                    <a:gd name="T3" fmla="*/ 240 h 481"/>
                    <a:gd name="T4" fmla="*/ 0 w 213"/>
                    <a:gd name="T5" fmla="*/ 160 h 481"/>
                    <a:gd name="T6" fmla="*/ 0 w 213"/>
                    <a:gd name="T7" fmla="*/ 0 h 481"/>
                    <a:gd name="T8" fmla="*/ 212 w 213"/>
                    <a:gd name="T9" fmla="*/ 160 h 481"/>
                    <a:gd name="T10" fmla="*/ 212 w 213"/>
                    <a:gd name="T11" fmla="*/ 320 h 481"/>
                    <a:gd name="T12" fmla="*/ 0 w 213"/>
                    <a:gd name="T13" fmla="*/ 480 h 481"/>
                    <a:gd name="T14" fmla="*/ 0 w 213"/>
                    <a:gd name="T15" fmla="*/ 320 h 4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13"/>
                    <a:gd name="T25" fmla="*/ 0 h 481"/>
                    <a:gd name="T26" fmla="*/ 213 w 213"/>
                    <a:gd name="T27" fmla="*/ 481 h 4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3" h="481">
                      <a:moveTo>
                        <a:pt x="0" y="320"/>
                      </a:moveTo>
                      <a:lnTo>
                        <a:pt x="71" y="240"/>
                      </a:ln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212" y="160"/>
                      </a:lnTo>
                      <a:lnTo>
                        <a:pt x="212" y="320"/>
                      </a:lnTo>
                      <a:lnTo>
                        <a:pt x="0" y="480"/>
                      </a:lnTo>
                      <a:lnTo>
                        <a:pt x="0" y="320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6100" name="Rectangle 90"/>
                <p:cNvSpPr>
                  <a:spLocks noChangeArrowheads="1"/>
                </p:cNvSpPr>
                <p:nvPr/>
              </p:nvSpPr>
              <p:spPr bwMode="auto">
                <a:xfrm rot="5400000">
                  <a:off x="3001" y="2192"/>
                  <a:ext cx="428" cy="21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</a:rPr>
                    <a:t>ALU</a:t>
                  </a:r>
                </a:p>
              </p:txBody>
            </p:sp>
          </p:grpSp>
          <p:grpSp>
            <p:nvGrpSpPr>
              <p:cNvPr id="86074" name="Group 91"/>
              <p:cNvGrpSpPr>
                <a:grpSpLocks/>
              </p:cNvGrpSpPr>
              <p:nvPr/>
            </p:nvGrpSpPr>
            <p:grpSpPr bwMode="auto">
              <a:xfrm>
                <a:off x="2178" y="2144"/>
                <a:ext cx="359" cy="289"/>
                <a:chOff x="2178" y="2144"/>
                <a:chExt cx="359" cy="289"/>
              </a:xfrm>
            </p:grpSpPr>
            <p:sp>
              <p:nvSpPr>
                <p:cNvPr id="86095" name="Rectangle 92"/>
                <p:cNvSpPr>
                  <a:spLocks noChangeArrowheads="1"/>
                </p:cNvSpPr>
                <p:nvPr/>
              </p:nvSpPr>
              <p:spPr bwMode="auto">
                <a:xfrm>
                  <a:off x="2178" y="2146"/>
                  <a:ext cx="260" cy="241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kumimoji="1" lang="en-US" altLang="zh-CN" sz="1600" b="1">
                      <a:solidFill>
                        <a:schemeClr val="tx1"/>
                      </a:solidFill>
                    </a:rPr>
                    <a:t>IM</a:t>
                  </a:r>
                </a:p>
              </p:txBody>
            </p:sp>
            <p:grpSp>
              <p:nvGrpSpPr>
                <p:cNvPr id="86096" name="Group 93"/>
                <p:cNvGrpSpPr>
                  <a:grpSpLocks/>
                </p:cNvGrpSpPr>
                <p:nvPr/>
              </p:nvGrpSpPr>
              <p:grpSpPr bwMode="auto">
                <a:xfrm>
                  <a:off x="2197" y="2144"/>
                  <a:ext cx="340" cy="289"/>
                  <a:chOff x="2197" y="2144"/>
                  <a:chExt cx="340" cy="289"/>
                </a:xfrm>
              </p:grpSpPr>
              <p:sp>
                <p:nvSpPr>
                  <p:cNvPr id="86097" name="Freeform 94"/>
                  <p:cNvSpPr>
                    <a:spLocks/>
                  </p:cNvSpPr>
                  <p:nvPr/>
                </p:nvSpPr>
                <p:spPr bwMode="auto">
                  <a:xfrm>
                    <a:off x="2197" y="2144"/>
                    <a:ext cx="170" cy="289"/>
                  </a:xfrm>
                  <a:custGeom>
                    <a:avLst/>
                    <a:gdLst>
                      <a:gd name="T0" fmla="*/ 169 w 170"/>
                      <a:gd name="T1" fmla="*/ 0 h 289"/>
                      <a:gd name="T2" fmla="*/ 0 w 170"/>
                      <a:gd name="T3" fmla="*/ 0 h 289"/>
                      <a:gd name="T4" fmla="*/ 0 w 170"/>
                      <a:gd name="T5" fmla="*/ 288 h 289"/>
                      <a:gd name="T6" fmla="*/ 169 w 170"/>
                      <a:gd name="T7" fmla="*/ 288 h 28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0"/>
                      <a:gd name="T13" fmla="*/ 0 h 289"/>
                      <a:gd name="T14" fmla="*/ 170 w 170"/>
                      <a:gd name="T15" fmla="*/ 289 h 28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0" h="289">
                        <a:moveTo>
                          <a:pt x="169" y="0"/>
                        </a:moveTo>
                        <a:lnTo>
                          <a:pt x="0" y="0"/>
                        </a:lnTo>
                        <a:lnTo>
                          <a:pt x="0" y="288"/>
                        </a:lnTo>
                        <a:lnTo>
                          <a:pt x="169" y="288"/>
                        </a:lnTo>
                      </a:path>
                    </a:pathLst>
                  </a:custGeom>
                  <a:noFill/>
                  <a:ln w="254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098" name="Freeform 95"/>
                  <p:cNvSpPr>
                    <a:spLocks/>
                  </p:cNvSpPr>
                  <p:nvPr/>
                </p:nvSpPr>
                <p:spPr bwMode="auto">
                  <a:xfrm>
                    <a:off x="2366" y="2144"/>
                    <a:ext cx="171" cy="289"/>
                  </a:xfrm>
                  <a:custGeom>
                    <a:avLst/>
                    <a:gdLst>
                      <a:gd name="T0" fmla="*/ 0 w 171"/>
                      <a:gd name="T1" fmla="*/ 0 h 289"/>
                      <a:gd name="T2" fmla="*/ 170 w 171"/>
                      <a:gd name="T3" fmla="*/ 0 h 289"/>
                      <a:gd name="T4" fmla="*/ 170 w 171"/>
                      <a:gd name="T5" fmla="*/ 288 h 289"/>
                      <a:gd name="T6" fmla="*/ 0 w 171"/>
                      <a:gd name="T7" fmla="*/ 288 h 28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1"/>
                      <a:gd name="T13" fmla="*/ 0 h 289"/>
                      <a:gd name="T14" fmla="*/ 171 w 171"/>
                      <a:gd name="T15" fmla="*/ 289 h 28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1" h="289">
                        <a:moveTo>
                          <a:pt x="0" y="0"/>
                        </a:moveTo>
                        <a:lnTo>
                          <a:pt x="170" y="0"/>
                        </a:lnTo>
                        <a:lnTo>
                          <a:pt x="170" y="288"/>
                        </a:lnTo>
                        <a:lnTo>
                          <a:pt x="0" y="288"/>
                        </a:lnTo>
                      </a:path>
                    </a:pathLst>
                  </a:custGeom>
                  <a:noFill/>
                  <a:ln w="254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86075" name="Rectangle 96"/>
              <p:cNvSpPr>
                <a:spLocks noChangeArrowheads="1"/>
              </p:cNvSpPr>
              <p:nvPr/>
            </p:nvSpPr>
            <p:spPr bwMode="auto">
              <a:xfrm>
                <a:off x="2638" y="2152"/>
                <a:ext cx="358" cy="24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</a:rPr>
                  <a:t>Reg</a:t>
                </a:r>
              </a:p>
            </p:txBody>
          </p:sp>
          <p:grpSp>
            <p:nvGrpSpPr>
              <p:cNvPr id="86076" name="Group 97"/>
              <p:cNvGrpSpPr>
                <a:grpSpLocks/>
              </p:cNvGrpSpPr>
              <p:nvPr/>
            </p:nvGrpSpPr>
            <p:grpSpPr bwMode="auto">
              <a:xfrm>
                <a:off x="2657" y="2144"/>
                <a:ext cx="296" cy="289"/>
                <a:chOff x="2657" y="2144"/>
                <a:chExt cx="296" cy="289"/>
              </a:xfrm>
            </p:grpSpPr>
            <p:sp>
              <p:nvSpPr>
                <p:cNvPr id="86093" name="Freeform 98"/>
                <p:cNvSpPr>
                  <a:spLocks/>
                </p:cNvSpPr>
                <p:nvPr/>
              </p:nvSpPr>
              <p:spPr bwMode="auto">
                <a:xfrm>
                  <a:off x="2657" y="2144"/>
                  <a:ext cx="149" cy="289"/>
                </a:xfrm>
                <a:custGeom>
                  <a:avLst/>
                  <a:gdLst>
                    <a:gd name="T0" fmla="*/ 148 w 149"/>
                    <a:gd name="T1" fmla="*/ 0 h 289"/>
                    <a:gd name="T2" fmla="*/ 0 w 149"/>
                    <a:gd name="T3" fmla="*/ 0 h 289"/>
                    <a:gd name="T4" fmla="*/ 0 w 149"/>
                    <a:gd name="T5" fmla="*/ 288 h 289"/>
                    <a:gd name="T6" fmla="*/ 148 w 149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9"/>
                    <a:gd name="T13" fmla="*/ 0 h 289"/>
                    <a:gd name="T14" fmla="*/ 149 w 149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9" h="289">
                      <a:moveTo>
                        <a:pt x="148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8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6094" name="Freeform 99"/>
                <p:cNvSpPr>
                  <a:spLocks/>
                </p:cNvSpPr>
                <p:nvPr/>
              </p:nvSpPr>
              <p:spPr bwMode="auto">
                <a:xfrm>
                  <a:off x="2805" y="2144"/>
                  <a:ext cx="148" cy="289"/>
                </a:xfrm>
                <a:custGeom>
                  <a:avLst/>
                  <a:gdLst>
                    <a:gd name="T0" fmla="*/ 0 w 148"/>
                    <a:gd name="T1" fmla="*/ 0 h 289"/>
                    <a:gd name="T2" fmla="*/ 147 w 148"/>
                    <a:gd name="T3" fmla="*/ 0 h 289"/>
                    <a:gd name="T4" fmla="*/ 147 w 148"/>
                    <a:gd name="T5" fmla="*/ 288 h 289"/>
                    <a:gd name="T6" fmla="*/ 0 w 148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8"/>
                    <a:gd name="T13" fmla="*/ 0 h 289"/>
                    <a:gd name="T14" fmla="*/ 148 w 148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8" h="289">
                      <a:moveTo>
                        <a:pt x="0" y="0"/>
                      </a:moveTo>
                      <a:lnTo>
                        <a:pt x="147" y="0"/>
                      </a:lnTo>
                      <a:lnTo>
                        <a:pt x="147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6077" name="Line 100"/>
              <p:cNvSpPr>
                <a:spLocks noChangeShapeType="1"/>
              </p:cNvSpPr>
              <p:nvPr/>
            </p:nvSpPr>
            <p:spPr bwMode="auto">
              <a:xfrm>
                <a:off x="2542" y="2288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78" name="Freeform 101"/>
              <p:cNvSpPr>
                <a:spLocks/>
              </p:cNvSpPr>
              <p:nvPr/>
            </p:nvSpPr>
            <p:spPr bwMode="auto">
              <a:xfrm>
                <a:off x="2604" y="2192"/>
                <a:ext cx="48" cy="97"/>
              </a:xfrm>
              <a:custGeom>
                <a:avLst/>
                <a:gdLst>
                  <a:gd name="T0" fmla="*/ 0 w 48"/>
                  <a:gd name="T1" fmla="*/ 96 h 97"/>
                  <a:gd name="T2" fmla="*/ 0 w 48"/>
                  <a:gd name="T3" fmla="*/ 0 h 97"/>
                  <a:gd name="T4" fmla="*/ 47 w 48"/>
                  <a:gd name="T5" fmla="*/ 0 h 97"/>
                  <a:gd name="T6" fmla="*/ 47 w 48"/>
                  <a:gd name="T7" fmla="*/ 0 h 9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7"/>
                  <a:gd name="T14" fmla="*/ 48 w 48"/>
                  <a:gd name="T15" fmla="*/ 97 h 9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7">
                    <a:moveTo>
                      <a:pt x="0" y="96"/>
                    </a:moveTo>
                    <a:lnTo>
                      <a:pt x="0" y="0"/>
                    </a:lnTo>
                    <a:lnTo>
                      <a:pt x="47" y="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079" name="Line 102"/>
              <p:cNvSpPr>
                <a:spLocks noChangeShapeType="1"/>
              </p:cNvSpPr>
              <p:nvPr/>
            </p:nvSpPr>
            <p:spPr bwMode="auto">
              <a:xfrm>
                <a:off x="2958" y="2192"/>
                <a:ext cx="15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80" name="Rectangle 103"/>
              <p:cNvSpPr>
                <a:spLocks noChangeArrowheads="1"/>
              </p:cNvSpPr>
              <p:nvPr/>
            </p:nvSpPr>
            <p:spPr bwMode="auto">
              <a:xfrm>
                <a:off x="3455" y="2146"/>
                <a:ext cx="316" cy="24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</a:rPr>
                  <a:t>DM</a:t>
                </a:r>
              </a:p>
            </p:txBody>
          </p:sp>
          <p:grpSp>
            <p:nvGrpSpPr>
              <p:cNvPr id="86081" name="Group 104"/>
              <p:cNvGrpSpPr>
                <a:grpSpLocks/>
              </p:cNvGrpSpPr>
              <p:nvPr/>
            </p:nvGrpSpPr>
            <p:grpSpPr bwMode="auto">
              <a:xfrm>
                <a:off x="3506" y="2144"/>
                <a:ext cx="325" cy="289"/>
                <a:chOff x="3506" y="2144"/>
                <a:chExt cx="325" cy="289"/>
              </a:xfrm>
            </p:grpSpPr>
            <p:sp>
              <p:nvSpPr>
                <p:cNvPr id="86091" name="Freeform 105"/>
                <p:cNvSpPr>
                  <a:spLocks/>
                </p:cNvSpPr>
                <p:nvPr/>
              </p:nvSpPr>
              <p:spPr bwMode="auto">
                <a:xfrm>
                  <a:off x="3506" y="2144"/>
                  <a:ext cx="162" cy="289"/>
                </a:xfrm>
                <a:custGeom>
                  <a:avLst/>
                  <a:gdLst>
                    <a:gd name="T0" fmla="*/ 161 w 162"/>
                    <a:gd name="T1" fmla="*/ 0 h 289"/>
                    <a:gd name="T2" fmla="*/ 0 w 162"/>
                    <a:gd name="T3" fmla="*/ 0 h 289"/>
                    <a:gd name="T4" fmla="*/ 0 w 162"/>
                    <a:gd name="T5" fmla="*/ 288 h 289"/>
                    <a:gd name="T6" fmla="*/ 161 w 162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2"/>
                    <a:gd name="T13" fmla="*/ 0 h 289"/>
                    <a:gd name="T14" fmla="*/ 162 w 162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2" h="289">
                      <a:moveTo>
                        <a:pt x="16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1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6092" name="Freeform 106"/>
                <p:cNvSpPr>
                  <a:spLocks/>
                </p:cNvSpPr>
                <p:nvPr/>
              </p:nvSpPr>
              <p:spPr bwMode="auto">
                <a:xfrm>
                  <a:off x="3667" y="2144"/>
                  <a:ext cx="164" cy="289"/>
                </a:xfrm>
                <a:custGeom>
                  <a:avLst/>
                  <a:gdLst>
                    <a:gd name="T0" fmla="*/ 0 w 164"/>
                    <a:gd name="T1" fmla="*/ 0 h 289"/>
                    <a:gd name="T2" fmla="*/ 163 w 164"/>
                    <a:gd name="T3" fmla="*/ 0 h 289"/>
                    <a:gd name="T4" fmla="*/ 163 w 164"/>
                    <a:gd name="T5" fmla="*/ 288 h 289"/>
                    <a:gd name="T6" fmla="*/ 0 w 164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4"/>
                    <a:gd name="T13" fmla="*/ 0 h 289"/>
                    <a:gd name="T14" fmla="*/ 164 w 164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4" h="289">
                      <a:moveTo>
                        <a:pt x="0" y="0"/>
                      </a:moveTo>
                      <a:lnTo>
                        <a:pt x="163" y="0"/>
                      </a:lnTo>
                      <a:lnTo>
                        <a:pt x="163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6082" name="Rectangle 107"/>
              <p:cNvSpPr>
                <a:spLocks noChangeArrowheads="1"/>
              </p:cNvSpPr>
              <p:nvPr/>
            </p:nvSpPr>
            <p:spPr bwMode="auto">
              <a:xfrm>
                <a:off x="3947" y="2146"/>
                <a:ext cx="358" cy="24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</a:rPr>
                  <a:t>Reg</a:t>
                </a:r>
              </a:p>
            </p:txBody>
          </p:sp>
          <p:grpSp>
            <p:nvGrpSpPr>
              <p:cNvPr id="86083" name="Group 108"/>
              <p:cNvGrpSpPr>
                <a:grpSpLocks/>
              </p:cNvGrpSpPr>
              <p:nvPr/>
            </p:nvGrpSpPr>
            <p:grpSpPr bwMode="auto">
              <a:xfrm>
                <a:off x="3974" y="2144"/>
                <a:ext cx="284" cy="289"/>
                <a:chOff x="3974" y="2144"/>
                <a:chExt cx="284" cy="289"/>
              </a:xfrm>
            </p:grpSpPr>
            <p:sp>
              <p:nvSpPr>
                <p:cNvPr id="86089" name="Freeform 109"/>
                <p:cNvSpPr>
                  <a:spLocks/>
                </p:cNvSpPr>
                <p:nvPr/>
              </p:nvSpPr>
              <p:spPr bwMode="auto">
                <a:xfrm>
                  <a:off x="3974" y="2144"/>
                  <a:ext cx="142" cy="289"/>
                </a:xfrm>
                <a:custGeom>
                  <a:avLst/>
                  <a:gdLst>
                    <a:gd name="T0" fmla="*/ 141 w 142"/>
                    <a:gd name="T1" fmla="*/ 0 h 289"/>
                    <a:gd name="T2" fmla="*/ 0 w 142"/>
                    <a:gd name="T3" fmla="*/ 0 h 289"/>
                    <a:gd name="T4" fmla="*/ 0 w 142"/>
                    <a:gd name="T5" fmla="*/ 288 h 289"/>
                    <a:gd name="T6" fmla="*/ 141 w 142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2"/>
                    <a:gd name="T13" fmla="*/ 0 h 289"/>
                    <a:gd name="T14" fmla="*/ 142 w 142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2" h="289">
                      <a:moveTo>
                        <a:pt x="14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1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6090" name="Freeform 110"/>
                <p:cNvSpPr>
                  <a:spLocks/>
                </p:cNvSpPr>
                <p:nvPr/>
              </p:nvSpPr>
              <p:spPr bwMode="auto">
                <a:xfrm>
                  <a:off x="4115" y="2144"/>
                  <a:ext cx="143" cy="289"/>
                </a:xfrm>
                <a:custGeom>
                  <a:avLst/>
                  <a:gdLst>
                    <a:gd name="T0" fmla="*/ 0 w 143"/>
                    <a:gd name="T1" fmla="*/ 0 h 289"/>
                    <a:gd name="T2" fmla="*/ 142 w 143"/>
                    <a:gd name="T3" fmla="*/ 0 h 289"/>
                    <a:gd name="T4" fmla="*/ 142 w 143"/>
                    <a:gd name="T5" fmla="*/ 288 h 289"/>
                    <a:gd name="T6" fmla="*/ 0 w 143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3"/>
                    <a:gd name="T13" fmla="*/ 0 h 289"/>
                    <a:gd name="T14" fmla="*/ 143 w 143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3" h="289">
                      <a:moveTo>
                        <a:pt x="0" y="0"/>
                      </a:moveTo>
                      <a:lnTo>
                        <a:pt x="142" y="0"/>
                      </a:lnTo>
                      <a:lnTo>
                        <a:pt x="142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6084" name="Line 111"/>
              <p:cNvSpPr>
                <a:spLocks noChangeShapeType="1"/>
              </p:cNvSpPr>
              <p:nvPr/>
            </p:nvSpPr>
            <p:spPr bwMode="auto">
              <a:xfrm>
                <a:off x="3827" y="2288"/>
                <a:ext cx="139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85" name="Line 112"/>
              <p:cNvSpPr>
                <a:spLocks noChangeShapeType="1"/>
              </p:cNvSpPr>
              <p:nvPr/>
            </p:nvSpPr>
            <p:spPr bwMode="auto">
              <a:xfrm>
                <a:off x="3343" y="2288"/>
                <a:ext cx="15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86" name="Freeform 113"/>
              <p:cNvSpPr>
                <a:spLocks/>
              </p:cNvSpPr>
              <p:nvPr/>
            </p:nvSpPr>
            <p:spPr bwMode="auto">
              <a:xfrm>
                <a:off x="3464" y="2288"/>
                <a:ext cx="431" cy="193"/>
              </a:xfrm>
              <a:custGeom>
                <a:avLst/>
                <a:gdLst>
                  <a:gd name="T0" fmla="*/ 0 w 431"/>
                  <a:gd name="T1" fmla="*/ 0 h 193"/>
                  <a:gd name="T2" fmla="*/ 0 w 431"/>
                  <a:gd name="T3" fmla="*/ 192 h 193"/>
                  <a:gd name="T4" fmla="*/ 391 w 431"/>
                  <a:gd name="T5" fmla="*/ 192 h 193"/>
                  <a:gd name="T6" fmla="*/ 391 w 431"/>
                  <a:gd name="T7" fmla="*/ 64 h 193"/>
                  <a:gd name="T8" fmla="*/ 430 w 431"/>
                  <a:gd name="T9" fmla="*/ 0 h 1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1"/>
                  <a:gd name="T16" fmla="*/ 0 h 193"/>
                  <a:gd name="T17" fmla="*/ 431 w 431"/>
                  <a:gd name="T18" fmla="*/ 193 h 1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1" h="193">
                    <a:moveTo>
                      <a:pt x="0" y="0"/>
                    </a:moveTo>
                    <a:lnTo>
                      <a:pt x="0" y="192"/>
                    </a:lnTo>
                    <a:lnTo>
                      <a:pt x="391" y="192"/>
                    </a:lnTo>
                    <a:lnTo>
                      <a:pt x="391" y="64"/>
                    </a:lnTo>
                    <a:lnTo>
                      <a:pt x="430" y="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087" name="Line 114"/>
              <p:cNvSpPr>
                <a:spLocks noChangeShapeType="1"/>
              </p:cNvSpPr>
              <p:nvPr/>
            </p:nvSpPr>
            <p:spPr bwMode="auto">
              <a:xfrm>
                <a:off x="2958" y="2384"/>
                <a:ext cx="15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88" name="Freeform 115"/>
              <p:cNvSpPr>
                <a:spLocks/>
              </p:cNvSpPr>
              <p:nvPr/>
            </p:nvSpPr>
            <p:spPr bwMode="auto">
              <a:xfrm>
                <a:off x="3051" y="2283"/>
                <a:ext cx="337" cy="278"/>
              </a:xfrm>
              <a:custGeom>
                <a:avLst/>
                <a:gdLst>
                  <a:gd name="T0" fmla="*/ 0 w 337"/>
                  <a:gd name="T1" fmla="*/ 101 h 278"/>
                  <a:gd name="T2" fmla="*/ 0 w 337"/>
                  <a:gd name="T3" fmla="*/ 277 h 278"/>
                  <a:gd name="T4" fmla="*/ 294 w 337"/>
                  <a:gd name="T5" fmla="*/ 277 h 278"/>
                  <a:gd name="T6" fmla="*/ 294 w 337"/>
                  <a:gd name="T7" fmla="*/ 90 h 278"/>
                  <a:gd name="T8" fmla="*/ 336 w 337"/>
                  <a:gd name="T9" fmla="*/ 0 h 2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7"/>
                  <a:gd name="T16" fmla="*/ 0 h 278"/>
                  <a:gd name="T17" fmla="*/ 337 w 337"/>
                  <a:gd name="T18" fmla="*/ 278 h 2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7" h="278">
                    <a:moveTo>
                      <a:pt x="0" y="101"/>
                    </a:moveTo>
                    <a:lnTo>
                      <a:pt x="0" y="277"/>
                    </a:lnTo>
                    <a:lnTo>
                      <a:pt x="294" y="277"/>
                    </a:lnTo>
                    <a:lnTo>
                      <a:pt x="294" y="90"/>
                    </a:lnTo>
                    <a:lnTo>
                      <a:pt x="336" y="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6050" name="Group 116"/>
            <p:cNvGrpSpPr>
              <a:grpSpLocks/>
            </p:cNvGrpSpPr>
            <p:nvPr/>
          </p:nvGrpSpPr>
          <p:grpSpPr bwMode="auto">
            <a:xfrm>
              <a:off x="3980" y="2844"/>
              <a:ext cx="224" cy="424"/>
              <a:chOff x="3539" y="2496"/>
              <a:chExt cx="224" cy="481"/>
            </a:xfrm>
          </p:grpSpPr>
          <p:sp>
            <p:nvSpPr>
              <p:cNvPr id="86071" name="Freeform 117"/>
              <p:cNvSpPr>
                <a:spLocks/>
              </p:cNvSpPr>
              <p:nvPr/>
            </p:nvSpPr>
            <p:spPr bwMode="auto">
              <a:xfrm>
                <a:off x="3550" y="2496"/>
                <a:ext cx="213" cy="481"/>
              </a:xfrm>
              <a:custGeom>
                <a:avLst/>
                <a:gdLst>
                  <a:gd name="T0" fmla="*/ 0 w 213"/>
                  <a:gd name="T1" fmla="*/ 320 h 481"/>
                  <a:gd name="T2" fmla="*/ 71 w 213"/>
                  <a:gd name="T3" fmla="*/ 240 h 481"/>
                  <a:gd name="T4" fmla="*/ 0 w 213"/>
                  <a:gd name="T5" fmla="*/ 160 h 481"/>
                  <a:gd name="T6" fmla="*/ 0 w 213"/>
                  <a:gd name="T7" fmla="*/ 0 h 481"/>
                  <a:gd name="T8" fmla="*/ 212 w 213"/>
                  <a:gd name="T9" fmla="*/ 160 h 481"/>
                  <a:gd name="T10" fmla="*/ 212 w 213"/>
                  <a:gd name="T11" fmla="*/ 320 h 481"/>
                  <a:gd name="T12" fmla="*/ 0 w 213"/>
                  <a:gd name="T13" fmla="*/ 480 h 481"/>
                  <a:gd name="T14" fmla="*/ 0 w 213"/>
                  <a:gd name="T15" fmla="*/ 320 h 4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13"/>
                  <a:gd name="T25" fmla="*/ 0 h 481"/>
                  <a:gd name="T26" fmla="*/ 213 w 213"/>
                  <a:gd name="T27" fmla="*/ 481 h 4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3" h="481">
                    <a:moveTo>
                      <a:pt x="0" y="320"/>
                    </a:moveTo>
                    <a:lnTo>
                      <a:pt x="71" y="240"/>
                    </a:lnTo>
                    <a:lnTo>
                      <a:pt x="0" y="160"/>
                    </a:lnTo>
                    <a:lnTo>
                      <a:pt x="0" y="0"/>
                    </a:lnTo>
                    <a:lnTo>
                      <a:pt x="212" y="160"/>
                    </a:lnTo>
                    <a:lnTo>
                      <a:pt x="212" y="320"/>
                    </a:lnTo>
                    <a:lnTo>
                      <a:pt x="0" y="480"/>
                    </a:lnTo>
                    <a:lnTo>
                      <a:pt x="0" y="32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072" name="Rectangle 118"/>
              <p:cNvSpPr>
                <a:spLocks noChangeArrowheads="1"/>
              </p:cNvSpPr>
              <p:nvPr/>
            </p:nvSpPr>
            <p:spPr bwMode="auto">
              <a:xfrm rot="5400000">
                <a:off x="3430" y="2641"/>
                <a:ext cx="427" cy="21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kumimoji="1" lang="en-US" altLang="zh-CN" sz="1600" b="1">
                    <a:solidFill>
                      <a:schemeClr val="tx1"/>
                    </a:solidFill>
                  </a:rPr>
                  <a:t>ALU</a:t>
                </a:r>
              </a:p>
            </p:txBody>
          </p:sp>
        </p:grpSp>
        <p:sp>
          <p:nvSpPr>
            <p:cNvPr id="86051" name="Rectangle 119"/>
            <p:cNvSpPr>
              <a:spLocks noChangeArrowheads="1"/>
            </p:cNvSpPr>
            <p:nvPr/>
          </p:nvSpPr>
          <p:spPr bwMode="auto">
            <a:xfrm>
              <a:off x="3506" y="2935"/>
              <a:ext cx="358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1600" b="1">
                  <a:solidFill>
                    <a:schemeClr val="tx1"/>
                  </a:solidFill>
                </a:rPr>
                <a:t>Reg</a:t>
              </a:r>
            </a:p>
          </p:txBody>
        </p:sp>
        <p:grpSp>
          <p:nvGrpSpPr>
            <p:cNvPr id="86052" name="Group 120"/>
            <p:cNvGrpSpPr>
              <a:grpSpLocks/>
            </p:cNvGrpSpPr>
            <p:nvPr/>
          </p:nvGrpSpPr>
          <p:grpSpPr bwMode="auto">
            <a:xfrm>
              <a:off x="3525" y="2929"/>
              <a:ext cx="296" cy="254"/>
              <a:chOff x="3084" y="2592"/>
              <a:chExt cx="296" cy="289"/>
            </a:xfrm>
          </p:grpSpPr>
          <p:sp>
            <p:nvSpPr>
              <p:cNvPr id="86069" name="Freeform 121"/>
              <p:cNvSpPr>
                <a:spLocks/>
              </p:cNvSpPr>
              <p:nvPr/>
            </p:nvSpPr>
            <p:spPr bwMode="auto">
              <a:xfrm>
                <a:off x="3084" y="2592"/>
                <a:ext cx="149" cy="289"/>
              </a:xfrm>
              <a:custGeom>
                <a:avLst/>
                <a:gdLst>
                  <a:gd name="T0" fmla="*/ 148 w 149"/>
                  <a:gd name="T1" fmla="*/ 0 h 289"/>
                  <a:gd name="T2" fmla="*/ 0 w 149"/>
                  <a:gd name="T3" fmla="*/ 0 h 289"/>
                  <a:gd name="T4" fmla="*/ 0 w 149"/>
                  <a:gd name="T5" fmla="*/ 288 h 289"/>
                  <a:gd name="T6" fmla="*/ 148 w 149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9"/>
                  <a:gd name="T13" fmla="*/ 0 h 289"/>
                  <a:gd name="T14" fmla="*/ 149 w 149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9" h="289">
                    <a:moveTo>
                      <a:pt x="148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8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070" name="Freeform 122"/>
              <p:cNvSpPr>
                <a:spLocks/>
              </p:cNvSpPr>
              <p:nvPr/>
            </p:nvSpPr>
            <p:spPr bwMode="auto">
              <a:xfrm>
                <a:off x="3232" y="2592"/>
                <a:ext cx="148" cy="289"/>
              </a:xfrm>
              <a:custGeom>
                <a:avLst/>
                <a:gdLst>
                  <a:gd name="T0" fmla="*/ 0 w 148"/>
                  <a:gd name="T1" fmla="*/ 0 h 289"/>
                  <a:gd name="T2" fmla="*/ 147 w 148"/>
                  <a:gd name="T3" fmla="*/ 0 h 289"/>
                  <a:gd name="T4" fmla="*/ 147 w 148"/>
                  <a:gd name="T5" fmla="*/ 288 h 289"/>
                  <a:gd name="T6" fmla="*/ 0 w 148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8"/>
                  <a:gd name="T13" fmla="*/ 0 h 289"/>
                  <a:gd name="T14" fmla="*/ 148 w 148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8" h="289">
                    <a:moveTo>
                      <a:pt x="0" y="0"/>
                    </a:moveTo>
                    <a:lnTo>
                      <a:pt x="147" y="0"/>
                    </a:lnTo>
                    <a:lnTo>
                      <a:pt x="147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6053" name="Line 123"/>
            <p:cNvSpPr>
              <a:spLocks noChangeShapeType="1"/>
            </p:cNvSpPr>
            <p:nvPr/>
          </p:nvSpPr>
          <p:spPr bwMode="auto">
            <a:xfrm>
              <a:off x="3410" y="3056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54" name="Freeform 124"/>
            <p:cNvSpPr>
              <a:spLocks/>
            </p:cNvSpPr>
            <p:nvPr/>
          </p:nvSpPr>
          <p:spPr bwMode="auto">
            <a:xfrm>
              <a:off x="3472" y="2971"/>
              <a:ext cx="48" cy="85"/>
            </a:xfrm>
            <a:custGeom>
              <a:avLst/>
              <a:gdLst>
                <a:gd name="T0" fmla="*/ 0 w 48"/>
                <a:gd name="T1" fmla="*/ 65 h 97"/>
                <a:gd name="T2" fmla="*/ 0 w 48"/>
                <a:gd name="T3" fmla="*/ 0 h 97"/>
                <a:gd name="T4" fmla="*/ 47 w 48"/>
                <a:gd name="T5" fmla="*/ 0 h 97"/>
                <a:gd name="T6" fmla="*/ 47 w 48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7"/>
                <a:gd name="T14" fmla="*/ 48 w 48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7">
                  <a:moveTo>
                    <a:pt x="0" y="96"/>
                  </a:moveTo>
                  <a:lnTo>
                    <a:pt x="0" y="0"/>
                  </a:lnTo>
                  <a:lnTo>
                    <a:pt x="47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055" name="Line 125"/>
            <p:cNvSpPr>
              <a:spLocks noChangeShapeType="1"/>
            </p:cNvSpPr>
            <p:nvPr/>
          </p:nvSpPr>
          <p:spPr bwMode="auto">
            <a:xfrm>
              <a:off x="3826" y="2971"/>
              <a:ext cx="15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56" name="Rectangle 126"/>
            <p:cNvSpPr>
              <a:spLocks noChangeArrowheads="1"/>
            </p:cNvSpPr>
            <p:nvPr/>
          </p:nvSpPr>
          <p:spPr bwMode="auto">
            <a:xfrm>
              <a:off x="4323" y="2931"/>
              <a:ext cx="316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1600" b="1">
                  <a:solidFill>
                    <a:schemeClr val="tx1"/>
                  </a:solidFill>
                </a:rPr>
                <a:t>DM</a:t>
              </a:r>
            </a:p>
          </p:txBody>
        </p:sp>
        <p:grpSp>
          <p:nvGrpSpPr>
            <p:cNvPr id="86057" name="Group 127"/>
            <p:cNvGrpSpPr>
              <a:grpSpLocks/>
            </p:cNvGrpSpPr>
            <p:nvPr/>
          </p:nvGrpSpPr>
          <p:grpSpPr bwMode="auto">
            <a:xfrm>
              <a:off x="4374" y="2929"/>
              <a:ext cx="325" cy="254"/>
              <a:chOff x="3933" y="2592"/>
              <a:chExt cx="325" cy="289"/>
            </a:xfrm>
          </p:grpSpPr>
          <p:sp>
            <p:nvSpPr>
              <p:cNvPr id="86067" name="Freeform 128"/>
              <p:cNvSpPr>
                <a:spLocks/>
              </p:cNvSpPr>
              <p:nvPr/>
            </p:nvSpPr>
            <p:spPr bwMode="auto">
              <a:xfrm>
                <a:off x="3933" y="2592"/>
                <a:ext cx="162" cy="289"/>
              </a:xfrm>
              <a:custGeom>
                <a:avLst/>
                <a:gdLst>
                  <a:gd name="T0" fmla="*/ 161 w 162"/>
                  <a:gd name="T1" fmla="*/ 0 h 289"/>
                  <a:gd name="T2" fmla="*/ 0 w 162"/>
                  <a:gd name="T3" fmla="*/ 0 h 289"/>
                  <a:gd name="T4" fmla="*/ 0 w 162"/>
                  <a:gd name="T5" fmla="*/ 288 h 289"/>
                  <a:gd name="T6" fmla="*/ 161 w 162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2"/>
                  <a:gd name="T13" fmla="*/ 0 h 289"/>
                  <a:gd name="T14" fmla="*/ 162 w 162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2" h="289">
                    <a:moveTo>
                      <a:pt x="161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61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068" name="Freeform 129"/>
              <p:cNvSpPr>
                <a:spLocks/>
              </p:cNvSpPr>
              <p:nvPr/>
            </p:nvSpPr>
            <p:spPr bwMode="auto">
              <a:xfrm>
                <a:off x="4094" y="2592"/>
                <a:ext cx="164" cy="289"/>
              </a:xfrm>
              <a:custGeom>
                <a:avLst/>
                <a:gdLst>
                  <a:gd name="T0" fmla="*/ 0 w 164"/>
                  <a:gd name="T1" fmla="*/ 0 h 289"/>
                  <a:gd name="T2" fmla="*/ 163 w 164"/>
                  <a:gd name="T3" fmla="*/ 0 h 289"/>
                  <a:gd name="T4" fmla="*/ 163 w 164"/>
                  <a:gd name="T5" fmla="*/ 288 h 289"/>
                  <a:gd name="T6" fmla="*/ 0 w 164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4"/>
                  <a:gd name="T13" fmla="*/ 0 h 289"/>
                  <a:gd name="T14" fmla="*/ 164 w 164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4" h="289">
                    <a:moveTo>
                      <a:pt x="0" y="0"/>
                    </a:moveTo>
                    <a:lnTo>
                      <a:pt x="163" y="0"/>
                    </a:lnTo>
                    <a:lnTo>
                      <a:pt x="163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6058" name="Rectangle 130"/>
            <p:cNvSpPr>
              <a:spLocks noChangeArrowheads="1"/>
            </p:cNvSpPr>
            <p:nvPr/>
          </p:nvSpPr>
          <p:spPr bwMode="auto">
            <a:xfrm>
              <a:off x="4815" y="2931"/>
              <a:ext cx="358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sz="1600" b="1">
                  <a:solidFill>
                    <a:schemeClr val="tx1"/>
                  </a:solidFill>
                </a:rPr>
                <a:t>Reg</a:t>
              </a:r>
            </a:p>
          </p:txBody>
        </p:sp>
        <p:grpSp>
          <p:nvGrpSpPr>
            <p:cNvPr id="86059" name="Group 131"/>
            <p:cNvGrpSpPr>
              <a:grpSpLocks/>
            </p:cNvGrpSpPr>
            <p:nvPr/>
          </p:nvGrpSpPr>
          <p:grpSpPr bwMode="auto">
            <a:xfrm>
              <a:off x="4842" y="2929"/>
              <a:ext cx="284" cy="254"/>
              <a:chOff x="4401" y="2592"/>
              <a:chExt cx="284" cy="289"/>
            </a:xfrm>
          </p:grpSpPr>
          <p:sp>
            <p:nvSpPr>
              <p:cNvPr id="86065" name="Freeform 132"/>
              <p:cNvSpPr>
                <a:spLocks/>
              </p:cNvSpPr>
              <p:nvPr/>
            </p:nvSpPr>
            <p:spPr bwMode="auto">
              <a:xfrm>
                <a:off x="4401" y="2592"/>
                <a:ext cx="142" cy="289"/>
              </a:xfrm>
              <a:custGeom>
                <a:avLst/>
                <a:gdLst>
                  <a:gd name="T0" fmla="*/ 141 w 142"/>
                  <a:gd name="T1" fmla="*/ 0 h 289"/>
                  <a:gd name="T2" fmla="*/ 0 w 142"/>
                  <a:gd name="T3" fmla="*/ 0 h 289"/>
                  <a:gd name="T4" fmla="*/ 0 w 142"/>
                  <a:gd name="T5" fmla="*/ 288 h 289"/>
                  <a:gd name="T6" fmla="*/ 141 w 142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2"/>
                  <a:gd name="T13" fmla="*/ 0 h 289"/>
                  <a:gd name="T14" fmla="*/ 142 w 142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2" h="289">
                    <a:moveTo>
                      <a:pt x="141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1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066" name="Freeform 133"/>
              <p:cNvSpPr>
                <a:spLocks/>
              </p:cNvSpPr>
              <p:nvPr/>
            </p:nvSpPr>
            <p:spPr bwMode="auto">
              <a:xfrm>
                <a:off x="4542" y="2592"/>
                <a:ext cx="143" cy="289"/>
              </a:xfrm>
              <a:custGeom>
                <a:avLst/>
                <a:gdLst>
                  <a:gd name="T0" fmla="*/ 0 w 143"/>
                  <a:gd name="T1" fmla="*/ 0 h 289"/>
                  <a:gd name="T2" fmla="*/ 142 w 143"/>
                  <a:gd name="T3" fmla="*/ 0 h 289"/>
                  <a:gd name="T4" fmla="*/ 142 w 143"/>
                  <a:gd name="T5" fmla="*/ 288 h 289"/>
                  <a:gd name="T6" fmla="*/ 0 w 143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3"/>
                  <a:gd name="T13" fmla="*/ 0 h 289"/>
                  <a:gd name="T14" fmla="*/ 143 w 143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3" h="289">
                    <a:moveTo>
                      <a:pt x="0" y="0"/>
                    </a:moveTo>
                    <a:lnTo>
                      <a:pt x="142" y="0"/>
                    </a:lnTo>
                    <a:lnTo>
                      <a:pt x="142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6060" name="Line 134"/>
            <p:cNvSpPr>
              <a:spLocks noChangeShapeType="1"/>
            </p:cNvSpPr>
            <p:nvPr/>
          </p:nvSpPr>
          <p:spPr bwMode="auto">
            <a:xfrm>
              <a:off x="4695" y="3056"/>
              <a:ext cx="13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61" name="Line 135"/>
            <p:cNvSpPr>
              <a:spLocks noChangeShapeType="1"/>
            </p:cNvSpPr>
            <p:nvPr/>
          </p:nvSpPr>
          <p:spPr bwMode="auto">
            <a:xfrm>
              <a:off x="4211" y="3056"/>
              <a:ext cx="15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62" name="Freeform 136"/>
            <p:cNvSpPr>
              <a:spLocks/>
            </p:cNvSpPr>
            <p:nvPr/>
          </p:nvSpPr>
          <p:spPr bwMode="auto">
            <a:xfrm>
              <a:off x="4332" y="3056"/>
              <a:ext cx="431" cy="169"/>
            </a:xfrm>
            <a:custGeom>
              <a:avLst/>
              <a:gdLst>
                <a:gd name="T0" fmla="*/ 0 w 431"/>
                <a:gd name="T1" fmla="*/ 0 h 193"/>
                <a:gd name="T2" fmla="*/ 0 w 431"/>
                <a:gd name="T3" fmla="*/ 129 h 193"/>
                <a:gd name="T4" fmla="*/ 391 w 431"/>
                <a:gd name="T5" fmla="*/ 129 h 193"/>
                <a:gd name="T6" fmla="*/ 391 w 431"/>
                <a:gd name="T7" fmla="*/ 43 h 193"/>
                <a:gd name="T8" fmla="*/ 430 w 431"/>
                <a:gd name="T9" fmla="*/ 0 h 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1"/>
                <a:gd name="T16" fmla="*/ 0 h 193"/>
                <a:gd name="T17" fmla="*/ 431 w 431"/>
                <a:gd name="T18" fmla="*/ 193 h 1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1" h="193">
                  <a:moveTo>
                    <a:pt x="0" y="0"/>
                  </a:moveTo>
                  <a:lnTo>
                    <a:pt x="0" y="192"/>
                  </a:lnTo>
                  <a:lnTo>
                    <a:pt x="391" y="192"/>
                  </a:lnTo>
                  <a:lnTo>
                    <a:pt x="391" y="64"/>
                  </a:lnTo>
                  <a:lnTo>
                    <a:pt x="430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063" name="Line 137"/>
            <p:cNvSpPr>
              <a:spLocks noChangeShapeType="1"/>
            </p:cNvSpPr>
            <p:nvPr/>
          </p:nvSpPr>
          <p:spPr bwMode="auto">
            <a:xfrm>
              <a:off x="3826" y="3140"/>
              <a:ext cx="15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64" name="Freeform 138"/>
            <p:cNvSpPr>
              <a:spLocks/>
            </p:cNvSpPr>
            <p:nvPr/>
          </p:nvSpPr>
          <p:spPr bwMode="auto">
            <a:xfrm>
              <a:off x="3919" y="3051"/>
              <a:ext cx="337" cy="245"/>
            </a:xfrm>
            <a:custGeom>
              <a:avLst/>
              <a:gdLst>
                <a:gd name="T0" fmla="*/ 0 w 337"/>
                <a:gd name="T1" fmla="*/ 69 h 278"/>
                <a:gd name="T2" fmla="*/ 0 w 337"/>
                <a:gd name="T3" fmla="*/ 189 h 278"/>
                <a:gd name="T4" fmla="*/ 294 w 337"/>
                <a:gd name="T5" fmla="*/ 189 h 278"/>
                <a:gd name="T6" fmla="*/ 294 w 337"/>
                <a:gd name="T7" fmla="*/ 62 h 278"/>
                <a:gd name="T8" fmla="*/ 336 w 337"/>
                <a:gd name="T9" fmla="*/ 0 h 2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7"/>
                <a:gd name="T16" fmla="*/ 0 h 278"/>
                <a:gd name="T17" fmla="*/ 337 w 337"/>
                <a:gd name="T18" fmla="*/ 278 h 2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7" h="278">
                  <a:moveTo>
                    <a:pt x="0" y="101"/>
                  </a:moveTo>
                  <a:lnTo>
                    <a:pt x="0" y="277"/>
                  </a:lnTo>
                  <a:lnTo>
                    <a:pt x="294" y="277"/>
                  </a:lnTo>
                  <a:lnTo>
                    <a:pt x="294" y="90"/>
                  </a:lnTo>
                  <a:lnTo>
                    <a:pt x="336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random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09721" y="1"/>
            <a:ext cx="8621713" cy="936625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Pipeline hazard: the major hurdle</a:t>
            </a:r>
          </a:p>
        </p:txBody>
      </p:sp>
      <p:sp>
        <p:nvSpPr>
          <p:cNvPr id="8704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703512" y="1412776"/>
            <a:ext cx="9145016" cy="4953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800" b="1" dirty="0">
                <a:solidFill>
                  <a:srgbClr val="FF3300"/>
                </a:solidFill>
                <a:latin typeface="Comic Sans MS" pitchFamily="66" charset="0"/>
              </a:rPr>
              <a:t>A hazard</a:t>
            </a:r>
            <a:r>
              <a:rPr lang="en-US" altLang="zh-CN" sz="2800" b="1" dirty="0">
                <a:latin typeface="Comic Sans MS" pitchFamily="66" charset="0"/>
              </a:rPr>
              <a:t> </a:t>
            </a:r>
            <a:r>
              <a:rPr lang="en-US" altLang="zh-CN" sz="2800" dirty="0">
                <a:latin typeface="Comic Sans MS" pitchFamily="66" charset="0"/>
              </a:rPr>
              <a:t>is a condition that prevents an instruction in the pipe from executing its next scheduled pipe stage</a:t>
            </a:r>
            <a:endParaRPr lang="en-US" altLang="zh-CN" sz="3200" dirty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3200" dirty="0">
                <a:latin typeface="Comic Sans MS" pitchFamily="66" charset="0"/>
              </a:rPr>
              <a:t>Taxonomy of hazard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b="1" dirty="0">
                <a:solidFill>
                  <a:srgbClr val="0000CC"/>
                </a:solidFill>
                <a:latin typeface="Comic Sans MS" pitchFamily="66" charset="0"/>
              </a:rPr>
              <a:t>Structural hazards</a:t>
            </a:r>
            <a:r>
              <a:rPr lang="en-US" altLang="zh-CN" sz="2800" dirty="0"/>
              <a:t>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600" dirty="0">
                <a:latin typeface="Comic Sans MS" pitchFamily="66" charset="0"/>
              </a:rPr>
              <a:t>These are conflicts over hardware resources.</a:t>
            </a:r>
            <a:r>
              <a:rPr lang="en-US" altLang="zh-CN" sz="1600" dirty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b="1" dirty="0">
                <a:solidFill>
                  <a:srgbClr val="0000CC"/>
                </a:solidFill>
                <a:latin typeface="Comic Sans MS" pitchFamily="66" charset="0"/>
              </a:rPr>
              <a:t>Data hazards</a:t>
            </a:r>
            <a:endParaRPr lang="en-US" altLang="zh-CN" sz="2000" dirty="0">
              <a:solidFill>
                <a:srgbClr val="0000CC"/>
              </a:solidFill>
              <a:latin typeface="Comic Sans MS" pitchFamily="66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1600" dirty="0">
                <a:latin typeface="Comic Sans MS" pitchFamily="66" charset="0"/>
              </a:rPr>
              <a:t>Instruction depends on result of prior computation which is not ready (computed or stored) yet</a:t>
            </a:r>
            <a:endParaRPr lang="en-US" altLang="zh-CN" sz="16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b="1" dirty="0">
                <a:solidFill>
                  <a:srgbClr val="0000CC"/>
                </a:solidFill>
                <a:latin typeface="Comic Sans MS" pitchFamily="66" charset="0"/>
              </a:rPr>
              <a:t>Control hazards</a:t>
            </a:r>
            <a:r>
              <a:rPr lang="en-US" altLang="zh-CN" sz="2000" dirty="0">
                <a:solidFill>
                  <a:srgbClr val="0000CC"/>
                </a:solidFill>
                <a:latin typeface="Comic Sans MS" pitchFamily="66" charset="0"/>
              </a:rPr>
              <a:t>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600" dirty="0">
                <a:latin typeface="Comic Sans MS" pitchFamily="66" charset="0"/>
              </a:rPr>
              <a:t>branch condition and the branch PC are not available in time to fetch an instruction on the next clock</a:t>
            </a:r>
            <a:endParaRPr lang="en-US" altLang="zh-CN" sz="1600" dirty="0"/>
          </a:p>
        </p:txBody>
      </p:sp>
    </p:spTree>
  </p:cSld>
  <p:clrMapOvr>
    <a:masterClrMapping/>
  </p:clrMapOvr>
  <p:transition>
    <p:random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09721" y="1"/>
            <a:ext cx="8621713" cy="936625"/>
          </a:xfrm>
        </p:spPr>
        <p:txBody>
          <a:bodyPr/>
          <a:lstStyle/>
          <a:p>
            <a:pPr eaLnBrk="1" hangingPunct="1"/>
            <a:r>
              <a:rPr lang="en-US" altLang="zh-CN" sz="3200" dirty="0"/>
              <a:t>Hazards can always be resolved by</a:t>
            </a:r>
            <a:r>
              <a:rPr lang="en-US" altLang="zh-CN" sz="3200" dirty="0">
                <a:solidFill>
                  <a:srgbClr val="0000CC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Stall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8806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271464" y="1268760"/>
            <a:ext cx="9268713" cy="4724400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The </a:t>
            </a:r>
            <a:r>
              <a:rPr lang="en-US" altLang="zh-CN" sz="2800" dirty="0">
                <a:solidFill>
                  <a:srgbClr val="FF3300"/>
                </a:solidFill>
                <a:latin typeface="Comic Sans MS" pitchFamily="66" charset="0"/>
              </a:rPr>
              <a:t>simplest</a:t>
            </a:r>
            <a:r>
              <a:rPr lang="en-US" altLang="zh-CN" sz="2800" dirty="0">
                <a:latin typeface="Comic Sans MS" pitchFamily="66" charset="0"/>
              </a:rPr>
              <a:t> way to "fix" hazards is to </a:t>
            </a:r>
            <a:r>
              <a:rPr lang="en-US" altLang="zh-CN" sz="2800" b="1" dirty="0">
                <a:solidFill>
                  <a:srgbClr val="0000CC"/>
                </a:solidFill>
                <a:latin typeface="Comic Sans MS" pitchFamily="66" charset="0"/>
              </a:rPr>
              <a:t>stall</a:t>
            </a:r>
            <a:r>
              <a:rPr lang="en-US" altLang="zh-CN" sz="2800" dirty="0">
                <a:latin typeface="Comic Sans MS" pitchFamily="66" charset="0"/>
              </a:rPr>
              <a:t> the pipeline. </a:t>
            </a:r>
          </a:p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Stall means suspending the pipeline for some instructions by one or more clock cycles. </a:t>
            </a:r>
          </a:p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The</a:t>
            </a:r>
            <a:r>
              <a:rPr lang="en-US" altLang="zh-CN" sz="2800" dirty="0">
                <a:solidFill>
                  <a:srgbClr val="0000CC"/>
                </a:solidFill>
                <a:latin typeface="Comic Sans MS" pitchFamily="66" charset="0"/>
              </a:rPr>
              <a:t> stall </a:t>
            </a:r>
            <a:r>
              <a:rPr lang="en-US" altLang="zh-CN" sz="2800" dirty="0">
                <a:latin typeface="Comic Sans MS" pitchFamily="66" charset="0"/>
              </a:rPr>
              <a:t>delays </a:t>
            </a:r>
            <a:r>
              <a:rPr lang="en-US" altLang="zh-CN" sz="2800" dirty="0">
                <a:solidFill>
                  <a:srgbClr val="FF3300"/>
                </a:solidFill>
                <a:latin typeface="Comic Sans MS" pitchFamily="66" charset="0"/>
              </a:rPr>
              <a:t>all instructions issued after</a:t>
            </a:r>
            <a:r>
              <a:rPr lang="en-US" altLang="zh-CN" sz="2800" dirty="0">
                <a:latin typeface="Comic Sans MS" pitchFamily="66" charset="0"/>
              </a:rPr>
              <a:t> the instruction that was stalled, while other instructions in the pipeline go on proceeding.</a:t>
            </a:r>
          </a:p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A pipeline stall is also called a </a:t>
            </a:r>
            <a:r>
              <a:rPr lang="en-US" altLang="zh-CN" sz="2800" dirty="0">
                <a:solidFill>
                  <a:srgbClr val="FF3300"/>
                </a:solidFill>
                <a:latin typeface="Comic Sans MS" pitchFamily="66" charset="0"/>
              </a:rPr>
              <a:t>pipeline bubble</a:t>
            </a:r>
            <a:r>
              <a:rPr lang="en-US" altLang="zh-CN" sz="2800" dirty="0">
                <a:latin typeface="Comic Sans MS" pitchFamily="66" charset="0"/>
              </a:rPr>
              <a:t> or </a:t>
            </a:r>
            <a:r>
              <a:rPr lang="en-US" altLang="zh-CN" sz="2800" dirty="0">
                <a:solidFill>
                  <a:srgbClr val="FF3300"/>
                </a:solidFill>
                <a:latin typeface="Comic Sans MS" pitchFamily="66" charset="0"/>
              </a:rPr>
              <a:t>simply bubble.</a:t>
            </a:r>
            <a:r>
              <a:rPr lang="en-US" altLang="zh-CN" sz="2800" dirty="0">
                <a:latin typeface="Comic Sans MS" pitchFamily="66" charset="0"/>
              </a:rPr>
              <a:t> </a:t>
            </a:r>
          </a:p>
          <a:p>
            <a:pPr eaLnBrk="1" hangingPunct="1"/>
            <a:r>
              <a:rPr lang="en-US" altLang="zh-CN" sz="2800" dirty="0">
                <a:solidFill>
                  <a:srgbClr val="FF3300"/>
                </a:solidFill>
                <a:latin typeface="Comic Sans MS" pitchFamily="66" charset="0"/>
              </a:rPr>
              <a:t>No</a:t>
            </a:r>
            <a:r>
              <a:rPr lang="en-US" altLang="zh-CN" sz="2800" dirty="0">
                <a:latin typeface="Comic Sans MS" pitchFamily="66" charset="0"/>
              </a:rPr>
              <a:t> new instructions are fetched during a </a:t>
            </a:r>
            <a:r>
              <a:rPr lang="en-US" altLang="zh-CN" sz="2800" dirty="0">
                <a:solidFill>
                  <a:srgbClr val="0000CC"/>
                </a:solidFill>
                <a:latin typeface="Comic Sans MS" pitchFamily="66" charset="0"/>
              </a:rPr>
              <a:t>stall </a:t>
            </a:r>
            <a:r>
              <a:rPr lang="en-US" altLang="zh-CN" sz="2800" dirty="0">
                <a:latin typeface="Comic Sans MS" pitchFamily="66" charset="0"/>
              </a:rPr>
              <a:t>.</a:t>
            </a:r>
          </a:p>
        </p:txBody>
      </p:sp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1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Why pipelining :  overlapped</a:t>
            </a:r>
          </a:p>
        </p:txBody>
      </p:sp>
      <p:sp>
        <p:nvSpPr>
          <p:cNvPr id="15363" name="Rectangle 12"/>
          <p:cNvSpPr>
            <a:spLocks noGrp="1" noRot="1" noChangeArrowheads="1"/>
          </p:cNvSpPr>
          <p:nvPr>
            <p:ph sz="half" idx="1"/>
          </p:nvPr>
        </p:nvSpPr>
        <p:spPr>
          <a:xfrm>
            <a:off x="5944031" y="2838450"/>
            <a:ext cx="5700985" cy="30448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800" dirty="0">
                <a:solidFill>
                  <a:srgbClr val="FD0128"/>
                </a:solidFill>
                <a:latin typeface="Comic Sans MS" pitchFamily="66" charset="0"/>
              </a:rPr>
              <a:t>Latches, called pipeline registers’ break up computation into 5 stages</a:t>
            </a:r>
            <a:endParaRPr lang="en-US" altLang="zh-CN" sz="2800" dirty="0">
              <a:latin typeface="Comic Sans MS" pitchFamily="66" charset="0"/>
            </a:endParaRPr>
          </a:p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Deal 5 tasks at the same time.</a:t>
            </a:r>
          </a:p>
        </p:txBody>
      </p:sp>
      <p:sp>
        <p:nvSpPr>
          <p:cNvPr id="15364" name="Rectangle 13"/>
          <p:cNvSpPr>
            <a:spLocks noGrp="1" noRot="1" noChangeArrowheads="1"/>
          </p:cNvSpPr>
          <p:nvPr>
            <p:ph sz="half" idx="2"/>
          </p:nvPr>
        </p:nvSpPr>
        <p:spPr>
          <a:xfrm>
            <a:off x="1199456" y="2838450"/>
            <a:ext cx="4839395" cy="2973388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Only deal one task each time.</a:t>
            </a:r>
          </a:p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This  task takes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800" dirty="0">
                <a:latin typeface="Comic Sans MS" pitchFamily="66" charset="0"/>
              </a:rPr>
              <a:t>   “ such a long time”</a:t>
            </a:r>
          </a:p>
        </p:txBody>
      </p:sp>
      <p:pic>
        <p:nvPicPr>
          <p:cNvPr id="1536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9288" y="1054100"/>
            <a:ext cx="3505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11900" y="1125538"/>
            <a:ext cx="3581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855914" y="0"/>
            <a:ext cx="7812087" cy="9080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>
                <a:solidFill>
                  <a:srgbClr val="FF6600"/>
                </a:solidFill>
              </a:rPr>
              <a:t>Example:  stall to resolve hazard</a:t>
            </a:r>
            <a:endParaRPr lang="en-US" altLang="zh-CN">
              <a:solidFill>
                <a:srgbClr val="FF6600"/>
              </a:solidFill>
            </a:endParaRPr>
          </a:p>
        </p:txBody>
      </p:sp>
      <p:sp>
        <p:nvSpPr>
          <p:cNvPr id="6758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643857" y="1184045"/>
            <a:ext cx="8534400" cy="1800225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Comic Sans MS" panose="030F0702030302020204" pitchFamily="66" charset="0"/>
              </a:rPr>
              <a:t>Focus:  </a:t>
            </a:r>
            <a:r>
              <a:rPr lang="en-US" altLang="zh-CN" sz="2800" dirty="0">
                <a:solidFill>
                  <a:srgbClr val="FF0000"/>
                </a:solidFill>
                <a:latin typeface="Comic Sans MS" panose="030F0702030302020204" pitchFamily="66" charset="0"/>
              </a:rPr>
              <a:t>NO</a:t>
            </a:r>
            <a:r>
              <a:rPr lang="en-US" altLang="zh-CN" sz="2800" dirty="0">
                <a:solidFill>
                  <a:srgbClr val="3333FF"/>
                </a:solidFill>
                <a:latin typeface="Comic Sans MS" panose="030F0702030302020204" pitchFamily="66" charset="0"/>
              </a:rPr>
              <a:t> different operations with the same data path resource on the same clock cycle.</a:t>
            </a:r>
            <a:r>
              <a:rPr lang="en-US" altLang="zh-CN" sz="2800" dirty="0">
                <a:solidFill>
                  <a:schemeClr val="accent2"/>
                </a:solidFill>
                <a:latin typeface="Comic Sans MS" panose="030F0702030302020204" pitchFamily="66" charset="0"/>
              </a:rPr>
              <a:t> </a:t>
            </a:r>
          </a:p>
          <a:p>
            <a:pPr eaLnBrk="1" hangingPunct="1"/>
            <a:endParaRPr lang="en-US" altLang="zh-CN" sz="2800" dirty="0">
              <a:latin typeface="Comic Sans MS" panose="030F0702030302020204" pitchFamily="66" charset="0"/>
            </a:endParaRPr>
          </a:p>
          <a:p>
            <a:pPr eaLnBrk="1" hangingPunct="1"/>
            <a:r>
              <a:rPr lang="en-US" altLang="zh-CN" sz="2800" dirty="0">
                <a:latin typeface="Comic Sans MS" panose="030F0702030302020204" pitchFamily="66" charset="0"/>
              </a:rPr>
              <a:t> </a:t>
            </a:r>
          </a:p>
          <a:p>
            <a:pPr eaLnBrk="1" hangingPunct="1"/>
            <a:endParaRPr lang="en-US" altLang="zh-CN" dirty="0">
              <a:latin typeface="Comic Sans MS" panose="030F0702030302020204" pitchFamily="66" charset="0"/>
            </a:endParaRPr>
          </a:p>
          <a:p>
            <a:pPr lvl="1" eaLnBrk="1" hangingPunct="1"/>
            <a:endParaRPr lang="en-US" altLang="zh-CN" dirty="0"/>
          </a:p>
        </p:txBody>
      </p:sp>
      <p:grpSp>
        <p:nvGrpSpPr>
          <p:cNvPr id="67588" name="Group 4"/>
          <p:cNvGrpSpPr>
            <a:grpSpLocks/>
          </p:cNvGrpSpPr>
          <p:nvPr/>
        </p:nvGrpSpPr>
        <p:grpSpPr bwMode="auto">
          <a:xfrm>
            <a:off x="2278063" y="2276476"/>
            <a:ext cx="7456488" cy="3281363"/>
            <a:chOff x="479" y="1776"/>
            <a:chExt cx="4697" cy="2067"/>
          </a:xfrm>
        </p:grpSpPr>
        <p:grpSp>
          <p:nvGrpSpPr>
            <p:cNvPr id="67591" name="Group 5"/>
            <p:cNvGrpSpPr>
              <a:grpSpLocks/>
            </p:cNvGrpSpPr>
            <p:nvPr/>
          </p:nvGrpSpPr>
          <p:grpSpPr bwMode="auto">
            <a:xfrm>
              <a:off x="2825" y="2231"/>
              <a:ext cx="340" cy="259"/>
              <a:chOff x="2624" y="1200"/>
              <a:chExt cx="340" cy="294"/>
            </a:xfrm>
          </p:grpSpPr>
          <p:sp>
            <p:nvSpPr>
              <p:cNvPr id="67721" name="Freeform 6"/>
              <p:cNvSpPr>
                <a:spLocks/>
              </p:cNvSpPr>
              <p:nvPr/>
            </p:nvSpPr>
            <p:spPr bwMode="auto">
              <a:xfrm>
                <a:off x="2816" y="1205"/>
                <a:ext cx="148" cy="289"/>
              </a:xfrm>
              <a:custGeom>
                <a:avLst/>
                <a:gdLst>
                  <a:gd name="T0" fmla="*/ 0 w 148"/>
                  <a:gd name="T1" fmla="*/ 0 h 289"/>
                  <a:gd name="T2" fmla="*/ 147 w 148"/>
                  <a:gd name="T3" fmla="*/ 0 h 289"/>
                  <a:gd name="T4" fmla="*/ 147 w 148"/>
                  <a:gd name="T5" fmla="*/ 288 h 289"/>
                  <a:gd name="T6" fmla="*/ 0 w 148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8"/>
                  <a:gd name="T13" fmla="*/ 0 h 289"/>
                  <a:gd name="T14" fmla="*/ 148 w 148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8" h="289">
                    <a:moveTo>
                      <a:pt x="0" y="0"/>
                    </a:moveTo>
                    <a:lnTo>
                      <a:pt x="147" y="0"/>
                    </a:lnTo>
                    <a:lnTo>
                      <a:pt x="147" y="288"/>
                    </a:lnTo>
                    <a:lnTo>
                      <a:pt x="0" y="288"/>
                    </a:lnTo>
                  </a:path>
                </a:pathLst>
              </a:custGeom>
              <a:solidFill>
                <a:schemeClr val="accent1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67722" name="Group 7"/>
              <p:cNvGrpSpPr>
                <a:grpSpLocks/>
              </p:cNvGrpSpPr>
              <p:nvPr/>
            </p:nvGrpSpPr>
            <p:grpSpPr bwMode="auto">
              <a:xfrm>
                <a:off x="2624" y="1200"/>
                <a:ext cx="340" cy="289"/>
                <a:chOff x="2624" y="1200"/>
                <a:chExt cx="340" cy="289"/>
              </a:xfrm>
            </p:grpSpPr>
            <p:sp>
              <p:nvSpPr>
                <p:cNvPr id="67723" name="Freeform 8"/>
                <p:cNvSpPr>
                  <a:spLocks/>
                </p:cNvSpPr>
                <p:nvPr/>
              </p:nvSpPr>
              <p:spPr bwMode="auto">
                <a:xfrm>
                  <a:off x="2624" y="1200"/>
                  <a:ext cx="170" cy="289"/>
                </a:xfrm>
                <a:custGeom>
                  <a:avLst/>
                  <a:gdLst>
                    <a:gd name="T0" fmla="*/ 169 w 170"/>
                    <a:gd name="T1" fmla="*/ 0 h 289"/>
                    <a:gd name="T2" fmla="*/ 0 w 170"/>
                    <a:gd name="T3" fmla="*/ 0 h 289"/>
                    <a:gd name="T4" fmla="*/ 0 w 170"/>
                    <a:gd name="T5" fmla="*/ 288 h 289"/>
                    <a:gd name="T6" fmla="*/ 169 w 170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0"/>
                    <a:gd name="T13" fmla="*/ 0 h 289"/>
                    <a:gd name="T14" fmla="*/ 170 w 170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0" h="289">
                      <a:moveTo>
                        <a:pt x="169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9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7724" name="Freeform 9"/>
                <p:cNvSpPr>
                  <a:spLocks/>
                </p:cNvSpPr>
                <p:nvPr/>
              </p:nvSpPr>
              <p:spPr bwMode="auto">
                <a:xfrm>
                  <a:off x="2793" y="1200"/>
                  <a:ext cx="171" cy="289"/>
                </a:xfrm>
                <a:custGeom>
                  <a:avLst/>
                  <a:gdLst>
                    <a:gd name="T0" fmla="*/ 0 w 171"/>
                    <a:gd name="T1" fmla="*/ 0 h 289"/>
                    <a:gd name="T2" fmla="*/ 170 w 171"/>
                    <a:gd name="T3" fmla="*/ 0 h 289"/>
                    <a:gd name="T4" fmla="*/ 170 w 171"/>
                    <a:gd name="T5" fmla="*/ 288 h 289"/>
                    <a:gd name="T6" fmla="*/ 0 w 171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1"/>
                    <a:gd name="T13" fmla="*/ 0 h 289"/>
                    <a:gd name="T14" fmla="*/ 171 w 171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1" h="289">
                      <a:moveTo>
                        <a:pt x="0" y="0"/>
                      </a:moveTo>
                      <a:lnTo>
                        <a:pt x="170" y="0"/>
                      </a:lnTo>
                      <a:lnTo>
                        <a:pt x="170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7592" name="Group 10"/>
            <p:cNvGrpSpPr>
              <a:grpSpLocks/>
            </p:cNvGrpSpPr>
            <p:nvPr/>
          </p:nvGrpSpPr>
          <p:grpSpPr bwMode="auto">
            <a:xfrm>
              <a:off x="2825" y="3457"/>
              <a:ext cx="340" cy="259"/>
              <a:chOff x="2624" y="2592"/>
              <a:chExt cx="340" cy="294"/>
            </a:xfrm>
          </p:grpSpPr>
          <p:sp>
            <p:nvSpPr>
              <p:cNvPr id="67717" name="Freeform 11"/>
              <p:cNvSpPr>
                <a:spLocks/>
              </p:cNvSpPr>
              <p:nvPr/>
            </p:nvSpPr>
            <p:spPr bwMode="auto">
              <a:xfrm>
                <a:off x="2816" y="2597"/>
                <a:ext cx="148" cy="289"/>
              </a:xfrm>
              <a:custGeom>
                <a:avLst/>
                <a:gdLst>
                  <a:gd name="T0" fmla="*/ 0 w 148"/>
                  <a:gd name="T1" fmla="*/ 0 h 289"/>
                  <a:gd name="T2" fmla="*/ 147 w 148"/>
                  <a:gd name="T3" fmla="*/ 0 h 289"/>
                  <a:gd name="T4" fmla="*/ 147 w 148"/>
                  <a:gd name="T5" fmla="*/ 288 h 289"/>
                  <a:gd name="T6" fmla="*/ 0 w 148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8"/>
                  <a:gd name="T13" fmla="*/ 0 h 289"/>
                  <a:gd name="T14" fmla="*/ 148 w 148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8" h="289">
                    <a:moveTo>
                      <a:pt x="0" y="0"/>
                    </a:moveTo>
                    <a:lnTo>
                      <a:pt x="147" y="0"/>
                    </a:lnTo>
                    <a:lnTo>
                      <a:pt x="147" y="288"/>
                    </a:lnTo>
                    <a:lnTo>
                      <a:pt x="0" y="288"/>
                    </a:lnTo>
                  </a:path>
                </a:pathLst>
              </a:custGeom>
              <a:solidFill>
                <a:schemeClr val="accent1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67718" name="Group 12"/>
              <p:cNvGrpSpPr>
                <a:grpSpLocks/>
              </p:cNvGrpSpPr>
              <p:nvPr/>
            </p:nvGrpSpPr>
            <p:grpSpPr bwMode="auto">
              <a:xfrm>
                <a:off x="2624" y="2592"/>
                <a:ext cx="340" cy="289"/>
                <a:chOff x="2624" y="2592"/>
                <a:chExt cx="340" cy="289"/>
              </a:xfrm>
            </p:grpSpPr>
            <p:sp>
              <p:nvSpPr>
                <p:cNvPr id="67719" name="Freeform 13"/>
                <p:cNvSpPr>
                  <a:spLocks/>
                </p:cNvSpPr>
                <p:nvPr/>
              </p:nvSpPr>
              <p:spPr bwMode="auto">
                <a:xfrm>
                  <a:off x="2624" y="2592"/>
                  <a:ext cx="170" cy="289"/>
                </a:xfrm>
                <a:custGeom>
                  <a:avLst/>
                  <a:gdLst>
                    <a:gd name="T0" fmla="*/ 169 w 170"/>
                    <a:gd name="T1" fmla="*/ 0 h 289"/>
                    <a:gd name="T2" fmla="*/ 0 w 170"/>
                    <a:gd name="T3" fmla="*/ 0 h 289"/>
                    <a:gd name="T4" fmla="*/ 0 w 170"/>
                    <a:gd name="T5" fmla="*/ 288 h 289"/>
                    <a:gd name="T6" fmla="*/ 169 w 170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0"/>
                    <a:gd name="T13" fmla="*/ 0 h 289"/>
                    <a:gd name="T14" fmla="*/ 170 w 170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0" h="289">
                      <a:moveTo>
                        <a:pt x="169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9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7720" name="Freeform 14"/>
                <p:cNvSpPr>
                  <a:spLocks/>
                </p:cNvSpPr>
                <p:nvPr/>
              </p:nvSpPr>
              <p:spPr bwMode="auto">
                <a:xfrm>
                  <a:off x="2793" y="2592"/>
                  <a:ext cx="171" cy="289"/>
                </a:xfrm>
                <a:custGeom>
                  <a:avLst/>
                  <a:gdLst>
                    <a:gd name="T0" fmla="*/ 0 w 171"/>
                    <a:gd name="T1" fmla="*/ 0 h 289"/>
                    <a:gd name="T2" fmla="*/ 170 w 171"/>
                    <a:gd name="T3" fmla="*/ 0 h 289"/>
                    <a:gd name="T4" fmla="*/ 170 w 171"/>
                    <a:gd name="T5" fmla="*/ 288 h 289"/>
                    <a:gd name="T6" fmla="*/ 0 w 171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1"/>
                    <a:gd name="T13" fmla="*/ 0 h 289"/>
                    <a:gd name="T14" fmla="*/ 171 w 171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1" h="289">
                      <a:moveTo>
                        <a:pt x="0" y="0"/>
                      </a:moveTo>
                      <a:lnTo>
                        <a:pt x="170" y="0"/>
                      </a:lnTo>
                      <a:lnTo>
                        <a:pt x="170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67593" name="Rectangle 15"/>
            <p:cNvSpPr>
              <a:spLocks noChangeArrowheads="1"/>
            </p:cNvSpPr>
            <p:nvPr/>
          </p:nvSpPr>
          <p:spPr bwMode="auto">
            <a:xfrm>
              <a:off x="2806" y="3459"/>
              <a:ext cx="4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/>
                <a:t>Mem</a:t>
              </a:r>
            </a:p>
          </p:txBody>
        </p:sp>
        <p:sp>
          <p:nvSpPr>
            <p:cNvPr id="67594" name="Rectangle 16"/>
            <p:cNvSpPr>
              <a:spLocks noChangeArrowheads="1"/>
            </p:cNvSpPr>
            <p:nvPr/>
          </p:nvSpPr>
          <p:spPr bwMode="auto">
            <a:xfrm>
              <a:off x="479" y="2251"/>
              <a:ext cx="228" cy="1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i="1"/>
                <a:t>I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i="1"/>
                <a:t>n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i="1"/>
                <a:t>s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i="1"/>
                <a:t>t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i="1"/>
                <a:t>r.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endParaRPr kumimoji="1" lang="en-US" altLang="zh-CN" sz="1800" i="1"/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i="1"/>
                <a:t>O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i="1"/>
                <a:t>r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i="1"/>
                <a:t>d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i="1"/>
                <a:t>e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i="1"/>
                <a:t>r</a:t>
              </a:r>
            </a:p>
          </p:txBody>
        </p:sp>
        <p:sp>
          <p:nvSpPr>
            <p:cNvPr id="67595" name="Line 17"/>
            <p:cNvSpPr>
              <a:spLocks noChangeShapeType="1"/>
            </p:cNvSpPr>
            <p:nvPr/>
          </p:nvSpPr>
          <p:spPr bwMode="auto">
            <a:xfrm flipH="1">
              <a:off x="768" y="2256"/>
              <a:ext cx="0" cy="14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96" name="Line 18"/>
            <p:cNvSpPr>
              <a:spLocks noChangeShapeType="1"/>
            </p:cNvSpPr>
            <p:nvPr/>
          </p:nvSpPr>
          <p:spPr bwMode="auto">
            <a:xfrm>
              <a:off x="1200" y="2016"/>
              <a:ext cx="39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97" name="Rectangle 19"/>
            <p:cNvSpPr>
              <a:spLocks noChangeArrowheads="1"/>
            </p:cNvSpPr>
            <p:nvPr/>
          </p:nvSpPr>
          <p:spPr bwMode="auto">
            <a:xfrm>
              <a:off x="2400" y="1776"/>
              <a:ext cx="1338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i="1"/>
                <a:t>Time (clock cycles)</a:t>
              </a:r>
            </a:p>
          </p:txBody>
        </p:sp>
        <p:sp>
          <p:nvSpPr>
            <p:cNvPr id="67598" name="Rectangle 20"/>
            <p:cNvSpPr>
              <a:spLocks noChangeArrowheads="1"/>
            </p:cNvSpPr>
            <p:nvPr/>
          </p:nvSpPr>
          <p:spPr bwMode="auto">
            <a:xfrm>
              <a:off x="780" y="2321"/>
              <a:ext cx="660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>
                  <a:latin typeface="Comic Sans MS" panose="030F0702030302020204" pitchFamily="66" charset="0"/>
                </a:rPr>
                <a:t>Ld/St</a:t>
              </a:r>
              <a:endParaRPr kumimoji="1" lang="en-US" altLang="zh-CN" sz="2800" b="1"/>
            </a:p>
          </p:txBody>
        </p:sp>
        <p:sp>
          <p:nvSpPr>
            <p:cNvPr id="67599" name="Rectangle 21"/>
            <p:cNvSpPr>
              <a:spLocks noChangeArrowheads="1"/>
            </p:cNvSpPr>
            <p:nvPr/>
          </p:nvSpPr>
          <p:spPr bwMode="auto">
            <a:xfrm>
              <a:off x="764" y="2687"/>
              <a:ext cx="745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>
                  <a:latin typeface="Comic Sans MS" panose="030F0702030302020204" pitchFamily="66" charset="0"/>
                </a:rPr>
                <a:t>Instr 1</a:t>
              </a:r>
              <a:endParaRPr kumimoji="1" lang="en-US" altLang="zh-CN" sz="2800" b="1"/>
            </a:p>
          </p:txBody>
        </p:sp>
        <p:sp>
          <p:nvSpPr>
            <p:cNvPr id="67600" name="Rectangle 22"/>
            <p:cNvSpPr>
              <a:spLocks noChangeArrowheads="1"/>
            </p:cNvSpPr>
            <p:nvPr/>
          </p:nvSpPr>
          <p:spPr bwMode="auto">
            <a:xfrm>
              <a:off x="756" y="3096"/>
              <a:ext cx="777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>
                  <a:latin typeface="Comic Sans MS" panose="030F0702030302020204" pitchFamily="66" charset="0"/>
                </a:rPr>
                <a:t>Instr 2</a:t>
              </a:r>
              <a:endParaRPr kumimoji="1" lang="en-US" altLang="zh-CN" sz="2800" b="1"/>
            </a:p>
          </p:txBody>
        </p:sp>
        <p:sp>
          <p:nvSpPr>
            <p:cNvPr id="67601" name="Rectangle 23"/>
            <p:cNvSpPr>
              <a:spLocks noChangeArrowheads="1"/>
            </p:cNvSpPr>
            <p:nvPr/>
          </p:nvSpPr>
          <p:spPr bwMode="auto">
            <a:xfrm>
              <a:off x="799" y="3474"/>
              <a:ext cx="777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>
                  <a:latin typeface="Comic Sans MS" panose="030F0702030302020204" pitchFamily="66" charset="0"/>
                </a:rPr>
                <a:t>Instr 3</a:t>
              </a:r>
              <a:endParaRPr kumimoji="1" lang="en-US" altLang="zh-CN" sz="2800" b="1"/>
            </a:p>
          </p:txBody>
        </p:sp>
        <p:grpSp>
          <p:nvGrpSpPr>
            <p:cNvPr id="67602" name="Group 24"/>
            <p:cNvGrpSpPr>
              <a:grpSpLocks/>
            </p:cNvGrpSpPr>
            <p:nvPr/>
          </p:nvGrpSpPr>
          <p:grpSpPr bwMode="auto">
            <a:xfrm>
              <a:off x="1920" y="2064"/>
              <a:ext cx="3024" cy="1728"/>
              <a:chOff x="1929" y="1985"/>
              <a:chExt cx="3024" cy="2479"/>
            </a:xfrm>
          </p:grpSpPr>
          <p:sp>
            <p:nvSpPr>
              <p:cNvPr id="67709" name="Line 25"/>
              <p:cNvSpPr>
                <a:spLocks noChangeShapeType="1"/>
              </p:cNvSpPr>
              <p:nvPr/>
            </p:nvSpPr>
            <p:spPr bwMode="auto">
              <a:xfrm>
                <a:off x="1929" y="1985"/>
                <a:ext cx="0" cy="24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10" name="Line 26"/>
              <p:cNvSpPr>
                <a:spLocks noChangeShapeType="1"/>
              </p:cNvSpPr>
              <p:nvPr/>
            </p:nvSpPr>
            <p:spPr bwMode="auto">
              <a:xfrm>
                <a:off x="2361" y="1985"/>
                <a:ext cx="0" cy="24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11" name="Line 27"/>
              <p:cNvSpPr>
                <a:spLocks noChangeShapeType="1"/>
              </p:cNvSpPr>
              <p:nvPr/>
            </p:nvSpPr>
            <p:spPr bwMode="auto">
              <a:xfrm>
                <a:off x="2793" y="1985"/>
                <a:ext cx="0" cy="24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12" name="Line 28"/>
              <p:cNvSpPr>
                <a:spLocks noChangeShapeType="1"/>
              </p:cNvSpPr>
              <p:nvPr/>
            </p:nvSpPr>
            <p:spPr bwMode="auto">
              <a:xfrm>
                <a:off x="3225" y="1985"/>
                <a:ext cx="0" cy="24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13" name="Line 29"/>
              <p:cNvSpPr>
                <a:spLocks noChangeShapeType="1"/>
              </p:cNvSpPr>
              <p:nvPr/>
            </p:nvSpPr>
            <p:spPr bwMode="auto">
              <a:xfrm>
                <a:off x="3657" y="1985"/>
                <a:ext cx="0" cy="24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14" name="Line 30"/>
              <p:cNvSpPr>
                <a:spLocks noChangeShapeType="1"/>
              </p:cNvSpPr>
              <p:nvPr/>
            </p:nvSpPr>
            <p:spPr bwMode="auto">
              <a:xfrm>
                <a:off x="4089" y="1985"/>
                <a:ext cx="0" cy="24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15" name="Line 31"/>
              <p:cNvSpPr>
                <a:spLocks noChangeShapeType="1"/>
              </p:cNvSpPr>
              <p:nvPr/>
            </p:nvSpPr>
            <p:spPr bwMode="auto">
              <a:xfrm>
                <a:off x="4521" y="1985"/>
                <a:ext cx="0" cy="24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16" name="Line 32"/>
              <p:cNvSpPr>
                <a:spLocks noChangeShapeType="1"/>
              </p:cNvSpPr>
              <p:nvPr/>
            </p:nvSpPr>
            <p:spPr bwMode="auto">
              <a:xfrm>
                <a:off x="4953" y="1985"/>
                <a:ext cx="0" cy="24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603" name="Group 33"/>
            <p:cNvGrpSpPr>
              <a:grpSpLocks/>
            </p:cNvGrpSpPr>
            <p:nvPr/>
          </p:nvGrpSpPr>
          <p:grpSpPr bwMode="auto">
            <a:xfrm>
              <a:off x="2457" y="2189"/>
              <a:ext cx="226" cy="423"/>
              <a:chOff x="2256" y="1152"/>
              <a:chExt cx="226" cy="481"/>
            </a:xfrm>
          </p:grpSpPr>
          <p:sp>
            <p:nvSpPr>
              <p:cNvPr id="67707" name="Freeform 34"/>
              <p:cNvSpPr>
                <a:spLocks/>
              </p:cNvSpPr>
              <p:nvPr/>
            </p:nvSpPr>
            <p:spPr bwMode="auto">
              <a:xfrm>
                <a:off x="2269" y="1152"/>
                <a:ext cx="213" cy="481"/>
              </a:xfrm>
              <a:custGeom>
                <a:avLst/>
                <a:gdLst>
                  <a:gd name="T0" fmla="*/ 0 w 213"/>
                  <a:gd name="T1" fmla="*/ 320 h 481"/>
                  <a:gd name="T2" fmla="*/ 71 w 213"/>
                  <a:gd name="T3" fmla="*/ 240 h 481"/>
                  <a:gd name="T4" fmla="*/ 0 w 213"/>
                  <a:gd name="T5" fmla="*/ 160 h 481"/>
                  <a:gd name="T6" fmla="*/ 0 w 213"/>
                  <a:gd name="T7" fmla="*/ 0 h 481"/>
                  <a:gd name="T8" fmla="*/ 212 w 213"/>
                  <a:gd name="T9" fmla="*/ 160 h 481"/>
                  <a:gd name="T10" fmla="*/ 212 w 213"/>
                  <a:gd name="T11" fmla="*/ 320 h 481"/>
                  <a:gd name="T12" fmla="*/ 0 w 213"/>
                  <a:gd name="T13" fmla="*/ 480 h 481"/>
                  <a:gd name="T14" fmla="*/ 0 w 213"/>
                  <a:gd name="T15" fmla="*/ 320 h 4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13"/>
                  <a:gd name="T25" fmla="*/ 0 h 481"/>
                  <a:gd name="T26" fmla="*/ 213 w 213"/>
                  <a:gd name="T27" fmla="*/ 481 h 4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3" h="481">
                    <a:moveTo>
                      <a:pt x="0" y="320"/>
                    </a:moveTo>
                    <a:lnTo>
                      <a:pt x="71" y="240"/>
                    </a:lnTo>
                    <a:lnTo>
                      <a:pt x="0" y="160"/>
                    </a:lnTo>
                    <a:lnTo>
                      <a:pt x="0" y="0"/>
                    </a:lnTo>
                    <a:lnTo>
                      <a:pt x="212" y="160"/>
                    </a:lnTo>
                    <a:lnTo>
                      <a:pt x="212" y="320"/>
                    </a:lnTo>
                    <a:lnTo>
                      <a:pt x="0" y="480"/>
                    </a:lnTo>
                    <a:lnTo>
                      <a:pt x="0" y="32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708" name="Rectangle 35"/>
              <p:cNvSpPr>
                <a:spLocks noChangeArrowheads="1"/>
              </p:cNvSpPr>
              <p:nvPr/>
            </p:nvSpPr>
            <p:spPr bwMode="auto">
              <a:xfrm rot="5400000">
                <a:off x="2147" y="1296"/>
                <a:ext cx="428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q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600" b="1"/>
                  <a:t>ALU</a:t>
                </a:r>
              </a:p>
            </p:txBody>
          </p:sp>
        </p:grpSp>
        <p:grpSp>
          <p:nvGrpSpPr>
            <p:cNvPr id="67604" name="Group 36"/>
            <p:cNvGrpSpPr>
              <a:grpSpLocks/>
            </p:cNvGrpSpPr>
            <p:nvPr/>
          </p:nvGrpSpPr>
          <p:grpSpPr bwMode="auto">
            <a:xfrm>
              <a:off x="1525" y="2273"/>
              <a:ext cx="410" cy="255"/>
              <a:chOff x="1324" y="1248"/>
              <a:chExt cx="410" cy="289"/>
            </a:xfrm>
          </p:grpSpPr>
          <p:sp>
            <p:nvSpPr>
              <p:cNvPr id="67703" name="Rectangle 37"/>
              <p:cNvSpPr>
                <a:spLocks noChangeArrowheads="1"/>
              </p:cNvSpPr>
              <p:nvPr/>
            </p:nvSpPr>
            <p:spPr bwMode="auto">
              <a:xfrm>
                <a:off x="1324" y="1250"/>
                <a:ext cx="410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q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600" b="1"/>
                  <a:t>Mem</a:t>
                </a:r>
              </a:p>
            </p:txBody>
          </p:sp>
          <p:grpSp>
            <p:nvGrpSpPr>
              <p:cNvPr id="67704" name="Group 38"/>
              <p:cNvGrpSpPr>
                <a:grpSpLocks/>
              </p:cNvGrpSpPr>
              <p:nvPr/>
            </p:nvGrpSpPr>
            <p:grpSpPr bwMode="auto">
              <a:xfrm>
                <a:off x="1343" y="1248"/>
                <a:ext cx="340" cy="289"/>
                <a:chOff x="1343" y="1248"/>
                <a:chExt cx="340" cy="289"/>
              </a:xfrm>
            </p:grpSpPr>
            <p:sp>
              <p:nvSpPr>
                <p:cNvPr id="67705" name="Freeform 39"/>
                <p:cNvSpPr>
                  <a:spLocks/>
                </p:cNvSpPr>
                <p:nvPr/>
              </p:nvSpPr>
              <p:spPr bwMode="auto">
                <a:xfrm>
                  <a:off x="1343" y="1248"/>
                  <a:ext cx="170" cy="289"/>
                </a:xfrm>
                <a:custGeom>
                  <a:avLst/>
                  <a:gdLst>
                    <a:gd name="T0" fmla="*/ 169 w 170"/>
                    <a:gd name="T1" fmla="*/ 0 h 289"/>
                    <a:gd name="T2" fmla="*/ 0 w 170"/>
                    <a:gd name="T3" fmla="*/ 0 h 289"/>
                    <a:gd name="T4" fmla="*/ 0 w 170"/>
                    <a:gd name="T5" fmla="*/ 288 h 289"/>
                    <a:gd name="T6" fmla="*/ 169 w 170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0"/>
                    <a:gd name="T13" fmla="*/ 0 h 289"/>
                    <a:gd name="T14" fmla="*/ 170 w 170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0" h="289">
                      <a:moveTo>
                        <a:pt x="169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9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7706" name="Freeform 40"/>
                <p:cNvSpPr>
                  <a:spLocks/>
                </p:cNvSpPr>
                <p:nvPr/>
              </p:nvSpPr>
              <p:spPr bwMode="auto">
                <a:xfrm>
                  <a:off x="1512" y="1248"/>
                  <a:ext cx="171" cy="289"/>
                </a:xfrm>
                <a:custGeom>
                  <a:avLst/>
                  <a:gdLst>
                    <a:gd name="T0" fmla="*/ 0 w 171"/>
                    <a:gd name="T1" fmla="*/ 0 h 289"/>
                    <a:gd name="T2" fmla="*/ 170 w 171"/>
                    <a:gd name="T3" fmla="*/ 0 h 289"/>
                    <a:gd name="T4" fmla="*/ 170 w 171"/>
                    <a:gd name="T5" fmla="*/ 288 h 289"/>
                    <a:gd name="T6" fmla="*/ 0 w 171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1"/>
                    <a:gd name="T13" fmla="*/ 0 h 289"/>
                    <a:gd name="T14" fmla="*/ 171 w 171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1" h="289">
                      <a:moveTo>
                        <a:pt x="0" y="0"/>
                      </a:moveTo>
                      <a:lnTo>
                        <a:pt x="170" y="0"/>
                      </a:lnTo>
                      <a:lnTo>
                        <a:pt x="170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67605" name="Rectangle 41"/>
            <p:cNvSpPr>
              <a:spLocks noChangeArrowheads="1"/>
            </p:cNvSpPr>
            <p:nvPr/>
          </p:nvSpPr>
          <p:spPr bwMode="auto">
            <a:xfrm>
              <a:off x="1985" y="2280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/>
                <a:t>Reg</a:t>
              </a:r>
            </a:p>
          </p:txBody>
        </p:sp>
        <p:grpSp>
          <p:nvGrpSpPr>
            <p:cNvPr id="67606" name="Group 42"/>
            <p:cNvGrpSpPr>
              <a:grpSpLocks/>
            </p:cNvGrpSpPr>
            <p:nvPr/>
          </p:nvGrpSpPr>
          <p:grpSpPr bwMode="auto">
            <a:xfrm>
              <a:off x="2004" y="2273"/>
              <a:ext cx="296" cy="255"/>
              <a:chOff x="1803" y="1248"/>
              <a:chExt cx="296" cy="289"/>
            </a:xfrm>
          </p:grpSpPr>
          <p:sp>
            <p:nvSpPr>
              <p:cNvPr id="67701" name="Freeform 43"/>
              <p:cNvSpPr>
                <a:spLocks/>
              </p:cNvSpPr>
              <p:nvPr/>
            </p:nvSpPr>
            <p:spPr bwMode="auto">
              <a:xfrm>
                <a:off x="1803" y="1248"/>
                <a:ext cx="149" cy="289"/>
              </a:xfrm>
              <a:custGeom>
                <a:avLst/>
                <a:gdLst>
                  <a:gd name="T0" fmla="*/ 148 w 149"/>
                  <a:gd name="T1" fmla="*/ 0 h 289"/>
                  <a:gd name="T2" fmla="*/ 0 w 149"/>
                  <a:gd name="T3" fmla="*/ 0 h 289"/>
                  <a:gd name="T4" fmla="*/ 0 w 149"/>
                  <a:gd name="T5" fmla="*/ 288 h 289"/>
                  <a:gd name="T6" fmla="*/ 148 w 149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9"/>
                  <a:gd name="T13" fmla="*/ 0 h 289"/>
                  <a:gd name="T14" fmla="*/ 149 w 149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9" h="289">
                    <a:moveTo>
                      <a:pt x="148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8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702" name="Freeform 44"/>
              <p:cNvSpPr>
                <a:spLocks/>
              </p:cNvSpPr>
              <p:nvPr/>
            </p:nvSpPr>
            <p:spPr bwMode="auto">
              <a:xfrm>
                <a:off x="1951" y="1248"/>
                <a:ext cx="148" cy="289"/>
              </a:xfrm>
              <a:custGeom>
                <a:avLst/>
                <a:gdLst>
                  <a:gd name="T0" fmla="*/ 0 w 148"/>
                  <a:gd name="T1" fmla="*/ 0 h 289"/>
                  <a:gd name="T2" fmla="*/ 147 w 148"/>
                  <a:gd name="T3" fmla="*/ 0 h 289"/>
                  <a:gd name="T4" fmla="*/ 147 w 148"/>
                  <a:gd name="T5" fmla="*/ 288 h 289"/>
                  <a:gd name="T6" fmla="*/ 0 w 148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8"/>
                  <a:gd name="T13" fmla="*/ 0 h 289"/>
                  <a:gd name="T14" fmla="*/ 148 w 148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8" h="289">
                    <a:moveTo>
                      <a:pt x="0" y="0"/>
                    </a:moveTo>
                    <a:lnTo>
                      <a:pt x="147" y="0"/>
                    </a:lnTo>
                    <a:lnTo>
                      <a:pt x="147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7607" name="Line 45"/>
            <p:cNvSpPr>
              <a:spLocks noChangeShapeType="1"/>
            </p:cNvSpPr>
            <p:nvPr/>
          </p:nvSpPr>
          <p:spPr bwMode="auto">
            <a:xfrm>
              <a:off x="1889" y="2400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08" name="Freeform 46"/>
            <p:cNvSpPr>
              <a:spLocks/>
            </p:cNvSpPr>
            <p:nvPr/>
          </p:nvSpPr>
          <p:spPr bwMode="auto">
            <a:xfrm>
              <a:off x="1951" y="2316"/>
              <a:ext cx="48" cy="85"/>
            </a:xfrm>
            <a:custGeom>
              <a:avLst/>
              <a:gdLst>
                <a:gd name="T0" fmla="*/ 0 w 48"/>
                <a:gd name="T1" fmla="*/ 30 h 97"/>
                <a:gd name="T2" fmla="*/ 0 w 48"/>
                <a:gd name="T3" fmla="*/ 0 h 97"/>
                <a:gd name="T4" fmla="*/ 47 w 48"/>
                <a:gd name="T5" fmla="*/ 0 h 97"/>
                <a:gd name="T6" fmla="*/ 47 w 48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7"/>
                <a:gd name="T14" fmla="*/ 48 w 48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7">
                  <a:moveTo>
                    <a:pt x="0" y="96"/>
                  </a:moveTo>
                  <a:lnTo>
                    <a:pt x="0" y="0"/>
                  </a:lnTo>
                  <a:lnTo>
                    <a:pt x="47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9" name="Line 47"/>
            <p:cNvSpPr>
              <a:spLocks noChangeShapeType="1"/>
            </p:cNvSpPr>
            <p:nvPr/>
          </p:nvSpPr>
          <p:spPr bwMode="auto">
            <a:xfrm>
              <a:off x="2305" y="2316"/>
              <a:ext cx="15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0" name="Rectangle 48"/>
            <p:cNvSpPr>
              <a:spLocks noChangeArrowheads="1"/>
            </p:cNvSpPr>
            <p:nvPr/>
          </p:nvSpPr>
          <p:spPr bwMode="auto">
            <a:xfrm>
              <a:off x="2802" y="2275"/>
              <a:ext cx="4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/>
                <a:t>Mem</a:t>
              </a:r>
            </a:p>
          </p:txBody>
        </p:sp>
        <p:sp>
          <p:nvSpPr>
            <p:cNvPr id="67611" name="Rectangle 49"/>
            <p:cNvSpPr>
              <a:spLocks noChangeArrowheads="1"/>
            </p:cNvSpPr>
            <p:nvPr/>
          </p:nvSpPr>
          <p:spPr bwMode="auto">
            <a:xfrm>
              <a:off x="3294" y="2275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/>
                <a:t>Reg</a:t>
              </a:r>
            </a:p>
          </p:txBody>
        </p:sp>
        <p:grpSp>
          <p:nvGrpSpPr>
            <p:cNvPr id="67612" name="Group 50"/>
            <p:cNvGrpSpPr>
              <a:grpSpLocks/>
            </p:cNvGrpSpPr>
            <p:nvPr/>
          </p:nvGrpSpPr>
          <p:grpSpPr bwMode="auto">
            <a:xfrm>
              <a:off x="3321" y="2273"/>
              <a:ext cx="284" cy="255"/>
              <a:chOff x="3120" y="1248"/>
              <a:chExt cx="284" cy="289"/>
            </a:xfrm>
          </p:grpSpPr>
          <p:sp>
            <p:nvSpPr>
              <p:cNvPr id="67699" name="Freeform 51"/>
              <p:cNvSpPr>
                <a:spLocks/>
              </p:cNvSpPr>
              <p:nvPr/>
            </p:nvSpPr>
            <p:spPr bwMode="auto">
              <a:xfrm>
                <a:off x="3120" y="1248"/>
                <a:ext cx="142" cy="289"/>
              </a:xfrm>
              <a:custGeom>
                <a:avLst/>
                <a:gdLst>
                  <a:gd name="T0" fmla="*/ 141 w 142"/>
                  <a:gd name="T1" fmla="*/ 0 h 289"/>
                  <a:gd name="T2" fmla="*/ 0 w 142"/>
                  <a:gd name="T3" fmla="*/ 0 h 289"/>
                  <a:gd name="T4" fmla="*/ 0 w 142"/>
                  <a:gd name="T5" fmla="*/ 288 h 289"/>
                  <a:gd name="T6" fmla="*/ 141 w 142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2"/>
                  <a:gd name="T13" fmla="*/ 0 h 289"/>
                  <a:gd name="T14" fmla="*/ 142 w 142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2" h="289">
                    <a:moveTo>
                      <a:pt x="141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1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700" name="Freeform 52"/>
              <p:cNvSpPr>
                <a:spLocks/>
              </p:cNvSpPr>
              <p:nvPr/>
            </p:nvSpPr>
            <p:spPr bwMode="auto">
              <a:xfrm>
                <a:off x="3261" y="1248"/>
                <a:ext cx="143" cy="289"/>
              </a:xfrm>
              <a:custGeom>
                <a:avLst/>
                <a:gdLst>
                  <a:gd name="T0" fmla="*/ 0 w 143"/>
                  <a:gd name="T1" fmla="*/ 0 h 289"/>
                  <a:gd name="T2" fmla="*/ 142 w 143"/>
                  <a:gd name="T3" fmla="*/ 0 h 289"/>
                  <a:gd name="T4" fmla="*/ 142 w 143"/>
                  <a:gd name="T5" fmla="*/ 288 h 289"/>
                  <a:gd name="T6" fmla="*/ 0 w 143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3"/>
                  <a:gd name="T13" fmla="*/ 0 h 289"/>
                  <a:gd name="T14" fmla="*/ 143 w 143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3" h="289">
                    <a:moveTo>
                      <a:pt x="0" y="0"/>
                    </a:moveTo>
                    <a:lnTo>
                      <a:pt x="142" y="0"/>
                    </a:lnTo>
                    <a:lnTo>
                      <a:pt x="142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7613" name="Line 53"/>
            <p:cNvSpPr>
              <a:spLocks noChangeShapeType="1"/>
            </p:cNvSpPr>
            <p:nvPr/>
          </p:nvSpPr>
          <p:spPr bwMode="auto">
            <a:xfrm>
              <a:off x="3174" y="2400"/>
              <a:ext cx="13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4" name="Line 54"/>
            <p:cNvSpPr>
              <a:spLocks noChangeShapeType="1"/>
            </p:cNvSpPr>
            <p:nvPr/>
          </p:nvSpPr>
          <p:spPr bwMode="auto">
            <a:xfrm>
              <a:off x="2690" y="2400"/>
              <a:ext cx="15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5" name="Freeform 55"/>
            <p:cNvSpPr>
              <a:spLocks/>
            </p:cNvSpPr>
            <p:nvPr/>
          </p:nvSpPr>
          <p:spPr bwMode="auto">
            <a:xfrm>
              <a:off x="2811" y="2400"/>
              <a:ext cx="431" cy="170"/>
            </a:xfrm>
            <a:custGeom>
              <a:avLst/>
              <a:gdLst>
                <a:gd name="T0" fmla="*/ 0 w 431"/>
                <a:gd name="T1" fmla="*/ 0 h 193"/>
                <a:gd name="T2" fmla="*/ 0 w 431"/>
                <a:gd name="T3" fmla="*/ 61 h 193"/>
                <a:gd name="T4" fmla="*/ 391 w 431"/>
                <a:gd name="T5" fmla="*/ 61 h 193"/>
                <a:gd name="T6" fmla="*/ 391 w 431"/>
                <a:gd name="T7" fmla="*/ 20 h 193"/>
                <a:gd name="T8" fmla="*/ 430 w 431"/>
                <a:gd name="T9" fmla="*/ 0 h 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1"/>
                <a:gd name="T16" fmla="*/ 0 h 193"/>
                <a:gd name="T17" fmla="*/ 431 w 431"/>
                <a:gd name="T18" fmla="*/ 193 h 1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1" h="193">
                  <a:moveTo>
                    <a:pt x="0" y="0"/>
                  </a:moveTo>
                  <a:lnTo>
                    <a:pt x="0" y="192"/>
                  </a:lnTo>
                  <a:lnTo>
                    <a:pt x="391" y="192"/>
                  </a:lnTo>
                  <a:lnTo>
                    <a:pt x="391" y="64"/>
                  </a:lnTo>
                  <a:lnTo>
                    <a:pt x="430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16" name="Line 56"/>
            <p:cNvSpPr>
              <a:spLocks noChangeShapeType="1"/>
            </p:cNvSpPr>
            <p:nvPr/>
          </p:nvSpPr>
          <p:spPr bwMode="auto">
            <a:xfrm>
              <a:off x="2305" y="2485"/>
              <a:ext cx="15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7" name="Freeform 57"/>
            <p:cNvSpPr>
              <a:spLocks/>
            </p:cNvSpPr>
            <p:nvPr/>
          </p:nvSpPr>
          <p:spPr bwMode="auto">
            <a:xfrm>
              <a:off x="2398" y="2396"/>
              <a:ext cx="337" cy="245"/>
            </a:xfrm>
            <a:custGeom>
              <a:avLst/>
              <a:gdLst>
                <a:gd name="T0" fmla="*/ 0 w 337"/>
                <a:gd name="T1" fmla="*/ 33 h 278"/>
                <a:gd name="T2" fmla="*/ 0 w 337"/>
                <a:gd name="T3" fmla="*/ 89 h 278"/>
                <a:gd name="T4" fmla="*/ 294 w 337"/>
                <a:gd name="T5" fmla="*/ 89 h 278"/>
                <a:gd name="T6" fmla="*/ 294 w 337"/>
                <a:gd name="T7" fmla="*/ 29 h 278"/>
                <a:gd name="T8" fmla="*/ 336 w 337"/>
                <a:gd name="T9" fmla="*/ 0 h 2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7"/>
                <a:gd name="T16" fmla="*/ 0 h 278"/>
                <a:gd name="T17" fmla="*/ 337 w 337"/>
                <a:gd name="T18" fmla="*/ 278 h 2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7" h="278">
                  <a:moveTo>
                    <a:pt x="0" y="101"/>
                  </a:moveTo>
                  <a:lnTo>
                    <a:pt x="0" y="277"/>
                  </a:lnTo>
                  <a:lnTo>
                    <a:pt x="294" y="277"/>
                  </a:lnTo>
                  <a:lnTo>
                    <a:pt x="294" y="90"/>
                  </a:lnTo>
                  <a:lnTo>
                    <a:pt x="336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7618" name="Group 58"/>
            <p:cNvGrpSpPr>
              <a:grpSpLocks/>
            </p:cNvGrpSpPr>
            <p:nvPr/>
          </p:nvGrpSpPr>
          <p:grpSpPr bwMode="auto">
            <a:xfrm>
              <a:off x="1952" y="2583"/>
              <a:ext cx="2127" cy="452"/>
              <a:chOff x="1751" y="1600"/>
              <a:chExt cx="2127" cy="513"/>
            </a:xfrm>
          </p:grpSpPr>
          <p:grpSp>
            <p:nvGrpSpPr>
              <p:cNvPr id="67671" name="Group 59"/>
              <p:cNvGrpSpPr>
                <a:grpSpLocks/>
              </p:cNvGrpSpPr>
              <p:nvPr/>
            </p:nvGrpSpPr>
            <p:grpSpPr bwMode="auto">
              <a:xfrm>
                <a:off x="2685" y="1600"/>
                <a:ext cx="224" cy="481"/>
                <a:chOff x="2685" y="1600"/>
                <a:chExt cx="224" cy="481"/>
              </a:xfrm>
            </p:grpSpPr>
            <p:sp>
              <p:nvSpPr>
                <p:cNvPr id="67697" name="Freeform 60"/>
                <p:cNvSpPr>
                  <a:spLocks/>
                </p:cNvSpPr>
                <p:nvPr/>
              </p:nvSpPr>
              <p:spPr bwMode="auto">
                <a:xfrm>
                  <a:off x="2696" y="1600"/>
                  <a:ext cx="213" cy="481"/>
                </a:xfrm>
                <a:custGeom>
                  <a:avLst/>
                  <a:gdLst>
                    <a:gd name="T0" fmla="*/ 0 w 213"/>
                    <a:gd name="T1" fmla="*/ 320 h 481"/>
                    <a:gd name="T2" fmla="*/ 71 w 213"/>
                    <a:gd name="T3" fmla="*/ 240 h 481"/>
                    <a:gd name="T4" fmla="*/ 0 w 213"/>
                    <a:gd name="T5" fmla="*/ 160 h 481"/>
                    <a:gd name="T6" fmla="*/ 0 w 213"/>
                    <a:gd name="T7" fmla="*/ 0 h 481"/>
                    <a:gd name="T8" fmla="*/ 212 w 213"/>
                    <a:gd name="T9" fmla="*/ 160 h 481"/>
                    <a:gd name="T10" fmla="*/ 212 w 213"/>
                    <a:gd name="T11" fmla="*/ 320 h 481"/>
                    <a:gd name="T12" fmla="*/ 0 w 213"/>
                    <a:gd name="T13" fmla="*/ 480 h 481"/>
                    <a:gd name="T14" fmla="*/ 0 w 213"/>
                    <a:gd name="T15" fmla="*/ 320 h 4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13"/>
                    <a:gd name="T25" fmla="*/ 0 h 481"/>
                    <a:gd name="T26" fmla="*/ 213 w 213"/>
                    <a:gd name="T27" fmla="*/ 481 h 4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3" h="481">
                      <a:moveTo>
                        <a:pt x="0" y="320"/>
                      </a:moveTo>
                      <a:lnTo>
                        <a:pt x="71" y="240"/>
                      </a:ln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212" y="160"/>
                      </a:lnTo>
                      <a:lnTo>
                        <a:pt x="212" y="320"/>
                      </a:lnTo>
                      <a:lnTo>
                        <a:pt x="0" y="480"/>
                      </a:lnTo>
                      <a:lnTo>
                        <a:pt x="0" y="320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7698" name="Rectangle 61"/>
                <p:cNvSpPr>
                  <a:spLocks noChangeArrowheads="1"/>
                </p:cNvSpPr>
                <p:nvPr/>
              </p:nvSpPr>
              <p:spPr bwMode="auto">
                <a:xfrm rot="5400000">
                  <a:off x="2576" y="1745"/>
                  <a:ext cx="427" cy="2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q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1600" b="1"/>
                    <a:t>ALU</a:t>
                  </a:r>
                </a:p>
              </p:txBody>
            </p:sp>
          </p:grpSp>
          <p:grpSp>
            <p:nvGrpSpPr>
              <p:cNvPr id="67672" name="Group 62"/>
              <p:cNvGrpSpPr>
                <a:grpSpLocks/>
              </p:cNvGrpSpPr>
              <p:nvPr/>
            </p:nvGrpSpPr>
            <p:grpSpPr bwMode="auto">
              <a:xfrm>
                <a:off x="1751" y="1696"/>
                <a:ext cx="410" cy="289"/>
                <a:chOff x="1751" y="1696"/>
                <a:chExt cx="410" cy="289"/>
              </a:xfrm>
            </p:grpSpPr>
            <p:sp>
              <p:nvSpPr>
                <p:cNvPr id="67693" name="Rectangle 63"/>
                <p:cNvSpPr>
                  <a:spLocks noChangeArrowheads="1"/>
                </p:cNvSpPr>
                <p:nvPr/>
              </p:nvSpPr>
              <p:spPr bwMode="auto">
                <a:xfrm>
                  <a:off x="1751" y="1698"/>
                  <a:ext cx="410" cy="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q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1600" b="1"/>
                    <a:t>Mem</a:t>
                  </a:r>
                </a:p>
              </p:txBody>
            </p:sp>
            <p:grpSp>
              <p:nvGrpSpPr>
                <p:cNvPr id="67694" name="Group 64"/>
                <p:cNvGrpSpPr>
                  <a:grpSpLocks/>
                </p:cNvGrpSpPr>
                <p:nvPr/>
              </p:nvGrpSpPr>
              <p:grpSpPr bwMode="auto">
                <a:xfrm>
                  <a:off x="1770" y="1696"/>
                  <a:ext cx="340" cy="289"/>
                  <a:chOff x="1770" y="1696"/>
                  <a:chExt cx="340" cy="289"/>
                </a:xfrm>
              </p:grpSpPr>
              <p:sp>
                <p:nvSpPr>
                  <p:cNvPr id="67695" name="Freeform 65"/>
                  <p:cNvSpPr>
                    <a:spLocks/>
                  </p:cNvSpPr>
                  <p:nvPr/>
                </p:nvSpPr>
                <p:spPr bwMode="auto">
                  <a:xfrm>
                    <a:off x="1770" y="1696"/>
                    <a:ext cx="170" cy="289"/>
                  </a:xfrm>
                  <a:custGeom>
                    <a:avLst/>
                    <a:gdLst>
                      <a:gd name="T0" fmla="*/ 169 w 170"/>
                      <a:gd name="T1" fmla="*/ 0 h 289"/>
                      <a:gd name="T2" fmla="*/ 0 w 170"/>
                      <a:gd name="T3" fmla="*/ 0 h 289"/>
                      <a:gd name="T4" fmla="*/ 0 w 170"/>
                      <a:gd name="T5" fmla="*/ 288 h 289"/>
                      <a:gd name="T6" fmla="*/ 169 w 170"/>
                      <a:gd name="T7" fmla="*/ 288 h 28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0"/>
                      <a:gd name="T13" fmla="*/ 0 h 289"/>
                      <a:gd name="T14" fmla="*/ 170 w 170"/>
                      <a:gd name="T15" fmla="*/ 289 h 28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0" h="289">
                        <a:moveTo>
                          <a:pt x="169" y="0"/>
                        </a:moveTo>
                        <a:lnTo>
                          <a:pt x="0" y="0"/>
                        </a:lnTo>
                        <a:lnTo>
                          <a:pt x="0" y="288"/>
                        </a:lnTo>
                        <a:lnTo>
                          <a:pt x="169" y="288"/>
                        </a:lnTo>
                      </a:path>
                    </a:pathLst>
                  </a:custGeom>
                  <a:noFill/>
                  <a:ln w="25400" cap="rnd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696" name="Freeform 66"/>
                  <p:cNvSpPr>
                    <a:spLocks/>
                  </p:cNvSpPr>
                  <p:nvPr/>
                </p:nvSpPr>
                <p:spPr bwMode="auto">
                  <a:xfrm>
                    <a:off x="1939" y="1696"/>
                    <a:ext cx="171" cy="289"/>
                  </a:xfrm>
                  <a:custGeom>
                    <a:avLst/>
                    <a:gdLst>
                      <a:gd name="T0" fmla="*/ 0 w 171"/>
                      <a:gd name="T1" fmla="*/ 0 h 289"/>
                      <a:gd name="T2" fmla="*/ 170 w 171"/>
                      <a:gd name="T3" fmla="*/ 0 h 289"/>
                      <a:gd name="T4" fmla="*/ 170 w 171"/>
                      <a:gd name="T5" fmla="*/ 288 h 289"/>
                      <a:gd name="T6" fmla="*/ 0 w 171"/>
                      <a:gd name="T7" fmla="*/ 288 h 28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1"/>
                      <a:gd name="T13" fmla="*/ 0 h 289"/>
                      <a:gd name="T14" fmla="*/ 171 w 171"/>
                      <a:gd name="T15" fmla="*/ 289 h 28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1" h="289">
                        <a:moveTo>
                          <a:pt x="0" y="0"/>
                        </a:moveTo>
                        <a:lnTo>
                          <a:pt x="170" y="0"/>
                        </a:lnTo>
                        <a:lnTo>
                          <a:pt x="170" y="288"/>
                        </a:lnTo>
                        <a:lnTo>
                          <a:pt x="0" y="288"/>
                        </a:lnTo>
                      </a:path>
                    </a:pathLst>
                  </a:custGeom>
                  <a:noFill/>
                  <a:ln w="25400" cap="rnd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67673" name="Rectangle 67"/>
              <p:cNvSpPr>
                <a:spLocks noChangeArrowheads="1"/>
              </p:cNvSpPr>
              <p:nvPr/>
            </p:nvSpPr>
            <p:spPr bwMode="auto">
              <a:xfrm>
                <a:off x="2211" y="1703"/>
                <a:ext cx="35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q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600" b="1"/>
                  <a:t>Reg</a:t>
                </a:r>
              </a:p>
            </p:txBody>
          </p:sp>
          <p:grpSp>
            <p:nvGrpSpPr>
              <p:cNvPr id="67674" name="Group 68"/>
              <p:cNvGrpSpPr>
                <a:grpSpLocks/>
              </p:cNvGrpSpPr>
              <p:nvPr/>
            </p:nvGrpSpPr>
            <p:grpSpPr bwMode="auto">
              <a:xfrm>
                <a:off x="2230" y="1696"/>
                <a:ext cx="296" cy="289"/>
                <a:chOff x="2230" y="1696"/>
                <a:chExt cx="296" cy="289"/>
              </a:xfrm>
            </p:grpSpPr>
            <p:sp>
              <p:nvSpPr>
                <p:cNvPr id="67691" name="Freeform 69"/>
                <p:cNvSpPr>
                  <a:spLocks/>
                </p:cNvSpPr>
                <p:nvPr/>
              </p:nvSpPr>
              <p:spPr bwMode="auto">
                <a:xfrm>
                  <a:off x="2230" y="1696"/>
                  <a:ext cx="149" cy="289"/>
                </a:xfrm>
                <a:custGeom>
                  <a:avLst/>
                  <a:gdLst>
                    <a:gd name="T0" fmla="*/ 148 w 149"/>
                    <a:gd name="T1" fmla="*/ 0 h 289"/>
                    <a:gd name="T2" fmla="*/ 0 w 149"/>
                    <a:gd name="T3" fmla="*/ 0 h 289"/>
                    <a:gd name="T4" fmla="*/ 0 w 149"/>
                    <a:gd name="T5" fmla="*/ 288 h 289"/>
                    <a:gd name="T6" fmla="*/ 148 w 149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9"/>
                    <a:gd name="T13" fmla="*/ 0 h 289"/>
                    <a:gd name="T14" fmla="*/ 149 w 149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9" h="289">
                      <a:moveTo>
                        <a:pt x="148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8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7692" name="Freeform 70"/>
                <p:cNvSpPr>
                  <a:spLocks/>
                </p:cNvSpPr>
                <p:nvPr/>
              </p:nvSpPr>
              <p:spPr bwMode="auto">
                <a:xfrm>
                  <a:off x="2378" y="1696"/>
                  <a:ext cx="148" cy="289"/>
                </a:xfrm>
                <a:custGeom>
                  <a:avLst/>
                  <a:gdLst>
                    <a:gd name="T0" fmla="*/ 0 w 148"/>
                    <a:gd name="T1" fmla="*/ 0 h 289"/>
                    <a:gd name="T2" fmla="*/ 147 w 148"/>
                    <a:gd name="T3" fmla="*/ 0 h 289"/>
                    <a:gd name="T4" fmla="*/ 147 w 148"/>
                    <a:gd name="T5" fmla="*/ 288 h 289"/>
                    <a:gd name="T6" fmla="*/ 0 w 148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8"/>
                    <a:gd name="T13" fmla="*/ 0 h 289"/>
                    <a:gd name="T14" fmla="*/ 148 w 148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8" h="289">
                      <a:moveTo>
                        <a:pt x="0" y="0"/>
                      </a:moveTo>
                      <a:lnTo>
                        <a:pt x="147" y="0"/>
                      </a:lnTo>
                      <a:lnTo>
                        <a:pt x="147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67675" name="Line 71"/>
              <p:cNvSpPr>
                <a:spLocks noChangeShapeType="1"/>
              </p:cNvSpPr>
              <p:nvPr/>
            </p:nvSpPr>
            <p:spPr bwMode="auto">
              <a:xfrm>
                <a:off x="2115" y="1840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76" name="Freeform 72"/>
              <p:cNvSpPr>
                <a:spLocks/>
              </p:cNvSpPr>
              <p:nvPr/>
            </p:nvSpPr>
            <p:spPr bwMode="auto">
              <a:xfrm>
                <a:off x="2177" y="1744"/>
                <a:ext cx="48" cy="97"/>
              </a:xfrm>
              <a:custGeom>
                <a:avLst/>
                <a:gdLst>
                  <a:gd name="T0" fmla="*/ 0 w 48"/>
                  <a:gd name="T1" fmla="*/ 96 h 97"/>
                  <a:gd name="T2" fmla="*/ 0 w 48"/>
                  <a:gd name="T3" fmla="*/ 0 h 97"/>
                  <a:gd name="T4" fmla="*/ 47 w 48"/>
                  <a:gd name="T5" fmla="*/ 0 h 97"/>
                  <a:gd name="T6" fmla="*/ 47 w 48"/>
                  <a:gd name="T7" fmla="*/ 0 h 9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7"/>
                  <a:gd name="T14" fmla="*/ 48 w 48"/>
                  <a:gd name="T15" fmla="*/ 97 h 9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7">
                    <a:moveTo>
                      <a:pt x="0" y="96"/>
                    </a:moveTo>
                    <a:lnTo>
                      <a:pt x="0" y="0"/>
                    </a:lnTo>
                    <a:lnTo>
                      <a:pt x="47" y="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77" name="Line 73"/>
              <p:cNvSpPr>
                <a:spLocks noChangeShapeType="1"/>
              </p:cNvSpPr>
              <p:nvPr/>
            </p:nvSpPr>
            <p:spPr bwMode="auto">
              <a:xfrm>
                <a:off x="2531" y="1744"/>
                <a:ext cx="15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78" name="Rectangle 74"/>
              <p:cNvSpPr>
                <a:spLocks noChangeArrowheads="1"/>
              </p:cNvSpPr>
              <p:nvPr/>
            </p:nvSpPr>
            <p:spPr bwMode="auto">
              <a:xfrm>
                <a:off x="3028" y="1696"/>
                <a:ext cx="410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q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600" b="1"/>
                  <a:t>Mem</a:t>
                </a:r>
              </a:p>
            </p:txBody>
          </p:sp>
          <p:grpSp>
            <p:nvGrpSpPr>
              <p:cNvPr id="67679" name="Group 75"/>
              <p:cNvGrpSpPr>
                <a:grpSpLocks/>
              </p:cNvGrpSpPr>
              <p:nvPr/>
            </p:nvGrpSpPr>
            <p:grpSpPr bwMode="auto">
              <a:xfrm>
                <a:off x="3079" y="1696"/>
                <a:ext cx="325" cy="289"/>
                <a:chOff x="3079" y="1696"/>
                <a:chExt cx="325" cy="289"/>
              </a:xfrm>
            </p:grpSpPr>
            <p:sp>
              <p:nvSpPr>
                <p:cNvPr id="67689" name="Freeform 76"/>
                <p:cNvSpPr>
                  <a:spLocks/>
                </p:cNvSpPr>
                <p:nvPr/>
              </p:nvSpPr>
              <p:spPr bwMode="auto">
                <a:xfrm>
                  <a:off x="3079" y="1696"/>
                  <a:ext cx="162" cy="289"/>
                </a:xfrm>
                <a:custGeom>
                  <a:avLst/>
                  <a:gdLst>
                    <a:gd name="T0" fmla="*/ 161 w 162"/>
                    <a:gd name="T1" fmla="*/ 0 h 289"/>
                    <a:gd name="T2" fmla="*/ 0 w 162"/>
                    <a:gd name="T3" fmla="*/ 0 h 289"/>
                    <a:gd name="T4" fmla="*/ 0 w 162"/>
                    <a:gd name="T5" fmla="*/ 288 h 289"/>
                    <a:gd name="T6" fmla="*/ 161 w 162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2"/>
                    <a:gd name="T13" fmla="*/ 0 h 289"/>
                    <a:gd name="T14" fmla="*/ 162 w 162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2" h="289">
                      <a:moveTo>
                        <a:pt x="16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1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7690" name="Freeform 77"/>
                <p:cNvSpPr>
                  <a:spLocks/>
                </p:cNvSpPr>
                <p:nvPr/>
              </p:nvSpPr>
              <p:spPr bwMode="auto">
                <a:xfrm>
                  <a:off x="3240" y="1696"/>
                  <a:ext cx="164" cy="289"/>
                </a:xfrm>
                <a:custGeom>
                  <a:avLst/>
                  <a:gdLst>
                    <a:gd name="T0" fmla="*/ 0 w 164"/>
                    <a:gd name="T1" fmla="*/ 0 h 289"/>
                    <a:gd name="T2" fmla="*/ 163 w 164"/>
                    <a:gd name="T3" fmla="*/ 0 h 289"/>
                    <a:gd name="T4" fmla="*/ 163 w 164"/>
                    <a:gd name="T5" fmla="*/ 288 h 289"/>
                    <a:gd name="T6" fmla="*/ 0 w 164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4"/>
                    <a:gd name="T13" fmla="*/ 0 h 289"/>
                    <a:gd name="T14" fmla="*/ 164 w 164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4" h="289">
                      <a:moveTo>
                        <a:pt x="0" y="0"/>
                      </a:moveTo>
                      <a:lnTo>
                        <a:pt x="163" y="0"/>
                      </a:lnTo>
                      <a:lnTo>
                        <a:pt x="163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67680" name="Rectangle 78"/>
              <p:cNvSpPr>
                <a:spLocks noChangeArrowheads="1"/>
              </p:cNvSpPr>
              <p:nvPr/>
            </p:nvSpPr>
            <p:spPr bwMode="auto">
              <a:xfrm>
                <a:off x="3520" y="1696"/>
                <a:ext cx="35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q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600" b="1"/>
                  <a:t>Reg</a:t>
                </a:r>
              </a:p>
            </p:txBody>
          </p:sp>
          <p:grpSp>
            <p:nvGrpSpPr>
              <p:cNvPr id="67681" name="Group 79"/>
              <p:cNvGrpSpPr>
                <a:grpSpLocks/>
              </p:cNvGrpSpPr>
              <p:nvPr/>
            </p:nvGrpSpPr>
            <p:grpSpPr bwMode="auto">
              <a:xfrm>
                <a:off x="3547" y="1696"/>
                <a:ext cx="284" cy="289"/>
                <a:chOff x="3547" y="1696"/>
                <a:chExt cx="284" cy="289"/>
              </a:xfrm>
            </p:grpSpPr>
            <p:sp>
              <p:nvSpPr>
                <p:cNvPr id="67687" name="Freeform 80"/>
                <p:cNvSpPr>
                  <a:spLocks/>
                </p:cNvSpPr>
                <p:nvPr/>
              </p:nvSpPr>
              <p:spPr bwMode="auto">
                <a:xfrm>
                  <a:off x="3547" y="1696"/>
                  <a:ext cx="142" cy="289"/>
                </a:xfrm>
                <a:custGeom>
                  <a:avLst/>
                  <a:gdLst>
                    <a:gd name="T0" fmla="*/ 141 w 142"/>
                    <a:gd name="T1" fmla="*/ 0 h 289"/>
                    <a:gd name="T2" fmla="*/ 0 w 142"/>
                    <a:gd name="T3" fmla="*/ 0 h 289"/>
                    <a:gd name="T4" fmla="*/ 0 w 142"/>
                    <a:gd name="T5" fmla="*/ 288 h 289"/>
                    <a:gd name="T6" fmla="*/ 141 w 142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2"/>
                    <a:gd name="T13" fmla="*/ 0 h 289"/>
                    <a:gd name="T14" fmla="*/ 142 w 142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2" h="289">
                      <a:moveTo>
                        <a:pt x="14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1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7688" name="Freeform 81"/>
                <p:cNvSpPr>
                  <a:spLocks/>
                </p:cNvSpPr>
                <p:nvPr/>
              </p:nvSpPr>
              <p:spPr bwMode="auto">
                <a:xfrm>
                  <a:off x="3688" y="1696"/>
                  <a:ext cx="143" cy="289"/>
                </a:xfrm>
                <a:custGeom>
                  <a:avLst/>
                  <a:gdLst>
                    <a:gd name="T0" fmla="*/ 0 w 143"/>
                    <a:gd name="T1" fmla="*/ 0 h 289"/>
                    <a:gd name="T2" fmla="*/ 142 w 143"/>
                    <a:gd name="T3" fmla="*/ 0 h 289"/>
                    <a:gd name="T4" fmla="*/ 142 w 143"/>
                    <a:gd name="T5" fmla="*/ 288 h 289"/>
                    <a:gd name="T6" fmla="*/ 0 w 143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3"/>
                    <a:gd name="T13" fmla="*/ 0 h 289"/>
                    <a:gd name="T14" fmla="*/ 143 w 143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3" h="289">
                      <a:moveTo>
                        <a:pt x="0" y="0"/>
                      </a:moveTo>
                      <a:lnTo>
                        <a:pt x="142" y="0"/>
                      </a:lnTo>
                      <a:lnTo>
                        <a:pt x="142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67682" name="Line 82"/>
              <p:cNvSpPr>
                <a:spLocks noChangeShapeType="1"/>
              </p:cNvSpPr>
              <p:nvPr/>
            </p:nvSpPr>
            <p:spPr bwMode="auto">
              <a:xfrm>
                <a:off x="3400" y="1840"/>
                <a:ext cx="139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83" name="Line 83"/>
              <p:cNvSpPr>
                <a:spLocks noChangeShapeType="1"/>
              </p:cNvSpPr>
              <p:nvPr/>
            </p:nvSpPr>
            <p:spPr bwMode="auto">
              <a:xfrm>
                <a:off x="2916" y="1840"/>
                <a:ext cx="15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84" name="Freeform 84"/>
              <p:cNvSpPr>
                <a:spLocks/>
              </p:cNvSpPr>
              <p:nvPr/>
            </p:nvSpPr>
            <p:spPr bwMode="auto">
              <a:xfrm>
                <a:off x="3037" y="1840"/>
                <a:ext cx="431" cy="193"/>
              </a:xfrm>
              <a:custGeom>
                <a:avLst/>
                <a:gdLst>
                  <a:gd name="T0" fmla="*/ 0 w 431"/>
                  <a:gd name="T1" fmla="*/ 0 h 193"/>
                  <a:gd name="T2" fmla="*/ 0 w 431"/>
                  <a:gd name="T3" fmla="*/ 192 h 193"/>
                  <a:gd name="T4" fmla="*/ 391 w 431"/>
                  <a:gd name="T5" fmla="*/ 192 h 193"/>
                  <a:gd name="T6" fmla="*/ 391 w 431"/>
                  <a:gd name="T7" fmla="*/ 64 h 193"/>
                  <a:gd name="T8" fmla="*/ 430 w 431"/>
                  <a:gd name="T9" fmla="*/ 0 h 1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1"/>
                  <a:gd name="T16" fmla="*/ 0 h 193"/>
                  <a:gd name="T17" fmla="*/ 431 w 431"/>
                  <a:gd name="T18" fmla="*/ 193 h 1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1" h="193">
                    <a:moveTo>
                      <a:pt x="0" y="0"/>
                    </a:moveTo>
                    <a:lnTo>
                      <a:pt x="0" y="192"/>
                    </a:lnTo>
                    <a:lnTo>
                      <a:pt x="391" y="192"/>
                    </a:lnTo>
                    <a:lnTo>
                      <a:pt x="391" y="64"/>
                    </a:lnTo>
                    <a:lnTo>
                      <a:pt x="430" y="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85" name="Line 85"/>
              <p:cNvSpPr>
                <a:spLocks noChangeShapeType="1"/>
              </p:cNvSpPr>
              <p:nvPr/>
            </p:nvSpPr>
            <p:spPr bwMode="auto">
              <a:xfrm>
                <a:off x="2531" y="1936"/>
                <a:ext cx="15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86" name="Freeform 86"/>
              <p:cNvSpPr>
                <a:spLocks/>
              </p:cNvSpPr>
              <p:nvPr/>
            </p:nvSpPr>
            <p:spPr bwMode="auto">
              <a:xfrm>
                <a:off x="2624" y="1835"/>
                <a:ext cx="337" cy="278"/>
              </a:xfrm>
              <a:custGeom>
                <a:avLst/>
                <a:gdLst>
                  <a:gd name="T0" fmla="*/ 0 w 337"/>
                  <a:gd name="T1" fmla="*/ 101 h 278"/>
                  <a:gd name="T2" fmla="*/ 0 w 337"/>
                  <a:gd name="T3" fmla="*/ 277 h 278"/>
                  <a:gd name="T4" fmla="*/ 294 w 337"/>
                  <a:gd name="T5" fmla="*/ 277 h 278"/>
                  <a:gd name="T6" fmla="*/ 294 w 337"/>
                  <a:gd name="T7" fmla="*/ 90 h 278"/>
                  <a:gd name="T8" fmla="*/ 336 w 337"/>
                  <a:gd name="T9" fmla="*/ 0 h 2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7"/>
                  <a:gd name="T16" fmla="*/ 0 h 278"/>
                  <a:gd name="T17" fmla="*/ 337 w 337"/>
                  <a:gd name="T18" fmla="*/ 278 h 2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7" h="278">
                    <a:moveTo>
                      <a:pt x="0" y="101"/>
                    </a:moveTo>
                    <a:lnTo>
                      <a:pt x="0" y="277"/>
                    </a:lnTo>
                    <a:lnTo>
                      <a:pt x="294" y="277"/>
                    </a:lnTo>
                    <a:lnTo>
                      <a:pt x="294" y="90"/>
                    </a:lnTo>
                    <a:lnTo>
                      <a:pt x="336" y="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7619" name="Group 87"/>
            <p:cNvGrpSpPr>
              <a:grpSpLocks/>
            </p:cNvGrpSpPr>
            <p:nvPr/>
          </p:nvGrpSpPr>
          <p:grpSpPr bwMode="auto">
            <a:xfrm>
              <a:off x="2379" y="2978"/>
              <a:ext cx="2127" cy="451"/>
              <a:chOff x="2178" y="2048"/>
              <a:chExt cx="2127" cy="513"/>
            </a:xfrm>
          </p:grpSpPr>
          <p:grpSp>
            <p:nvGrpSpPr>
              <p:cNvPr id="67643" name="Group 88"/>
              <p:cNvGrpSpPr>
                <a:grpSpLocks/>
              </p:cNvGrpSpPr>
              <p:nvPr/>
            </p:nvGrpSpPr>
            <p:grpSpPr bwMode="auto">
              <a:xfrm>
                <a:off x="3110" y="2048"/>
                <a:ext cx="226" cy="481"/>
                <a:chOff x="3110" y="2048"/>
                <a:chExt cx="226" cy="481"/>
              </a:xfrm>
            </p:grpSpPr>
            <p:sp>
              <p:nvSpPr>
                <p:cNvPr id="67669" name="Freeform 89"/>
                <p:cNvSpPr>
                  <a:spLocks/>
                </p:cNvSpPr>
                <p:nvPr/>
              </p:nvSpPr>
              <p:spPr bwMode="auto">
                <a:xfrm>
                  <a:off x="3123" y="2048"/>
                  <a:ext cx="213" cy="481"/>
                </a:xfrm>
                <a:custGeom>
                  <a:avLst/>
                  <a:gdLst>
                    <a:gd name="T0" fmla="*/ 0 w 213"/>
                    <a:gd name="T1" fmla="*/ 320 h 481"/>
                    <a:gd name="T2" fmla="*/ 71 w 213"/>
                    <a:gd name="T3" fmla="*/ 240 h 481"/>
                    <a:gd name="T4" fmla="*/ 0 w 213"/>
                    <a:gd name="T5" fmla="*/ 160 h 481"/>
                    <a:gd name="T6" fmla="*/ 0 w 213"/>
                    <a:gd name="T7" fmla="*/ 0 h 481"/>
                    <a:gd name="T8" fmla="*/ 212 w 213"/>
                    <a:gd name="T9" fmla="*/ 160 h 481"/>
                    <a:gd name="T10" fmla="*/ 212 w 213"/>
                    <a:gd name="T11" fmla="*/ 320 h 481"/>
                    <a:gd name="T12" fmla="*/ 0 w 213"/>
                    <a:gd name="T13" fmla="*/ 480 h 481"/>
                    <a:gd name="T14" fmla="*/ 0 w 213"/>
                    <a:gd name="T15" fmla="*/ 320 h 4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13"/>
                    <a:gd name="T25" fmla="*/ 0 h 481"/>
                    <a:gd name="T26" fmla="*/ 213 w 213"/>
                    <a:gd name="T27" fmla="*/ 481 h 4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3" h="481">
                      <a:moveTo>
                        <a:pt x="0" y="320"/>
                      </a:moveTo>
                      <a:lnTo>
                        <a:pt x="71" y="240"/>
                      </a:ln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212" y="160"/>
                      </a:lnTo>
                      <a:lnTo>
                        <a:pt x="212" y="320"/>
                      </a:lnTo>
                      <a:lnTo>
                        <a:pt x="0" y="480"/>
                      </a:lnTo>
                      <a:lnTo>
                        <a:pt x="0" y="320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7670" name="Rectangle 90"/>
                <p:cNvSpPr>
                  <a:spLocks noChangeArrowheads="1"/>
                </p:cNvSpPr>
                <p:nvPr/>
              </p:nvSpPr>
              <p:spPr bwMode="auto">
                <a:xfrm rot="5400000">
                  <a:off x="3001" y="2192"/>
                  <a:ext cx="428" cy="2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q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1600" b="1"/>
                    <a:t>ALU</a:t>
                  </a:r>
                </a:p>
              </p:txBody>
            </p:sp>
          </p:grpSp>
          <p:grpSp>
            <p:nvGrpSpPr>
              <p:cNvPr id="67644" name="Group 91"/>
              <p:cNvGrpSpPr>
                <a:grpSpLocks/>
              </p:cNvGrpSpPr>
              <p:nvPr/>
            </p:nvGrpSpPr>
            <p:grpSpPr bwMode="auto">
              <a:xfrm>
                <a:off x="2178" y="2144"/>
                <a:ext cx="410" cy="289"/>
                <a:chOff x="2178" y="2144"/>
                <a:chExt cx="410" cy="289"/>
              </a:xfrm>
            </p:grpSpPr>
            <p:sp>
              <p:nvSpPr>
                <p:cNvPr id="67665" name="Rectangle 92"/>
                <p:cNvSpPr>
                  <a:spLocks noChangeArrowheads="1"/>
                </p:cNvSpPr>
                <p:nvPr/>
              </p:nvSpPr>
              <p:spPr bwMode="auto">
                <a:xfrm>
                  <a:off x="2178" y="2146"/>
                  <a:ext cx="410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q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1600" b="1"/>
                    <a:t>Mem</a:t>
                  </a:r>
                </a:p>
              </p:txBody>
            </p:sp>
            <p:grpSp>
              <p:nvGrpSpPr>
                <p:cNvPr id="67666" name="Group 93"/>
                <p:cNvGrpSpPr>
                  <a:grpSpLocks/>
                </p:cNvGrpSpPr>
                <p:nvPr/>
              </p:nvGrpSpPr>
              <p:grpSpPr bwMode="auto">
                <a:xfrm>
                  <a:off x="2197" y="2144"/>
                  <a:ext cx="340" cy="289"/>
                  <a:chOff x="2197" y="2144"/>
                  <a:chExt cx="340" cy="289"/>
                </a:xfrm>
              </p:grpSpPr>
              <p:sp>
                <p:nvSpPr>
                  <p:cNvPr id="67667" name="Freeform 94"/>
                  <p:cNvSpPr>
                    <a:spLocks/>
                  </p:cNvSpPr>
                  <p:nvPr/>
                </p:nvSpPr>
                <p:spPr bwMode="auto">
                  <a:xfrm>
                    <a:off x="2197" y="2144"/>
                    <a:ext cx="170" cy="289"/>
                  </a:xfrm>
                  <a:custGeom>
                    <a:avLst/>
                    <a:gdLst>
                      <a:gd name="T0" fmla="*/ 169 w 170"/>
                      <a:gd name="T1" fmla="*/ 0 h 289"/>
                      <a:gd name="T2" fmla="*/ 0 w 170"/>
                      <a:gd name="T3" fmla="*/ 0 h 289"/>
                      <a:gd name="T4" fmla="*/ 0 w 170"/>
                      <a:gd name="T5" fmla="*/ 288 h 289"/>
                      <a:gd name="T6" fmla="*/ 169 w 170"/>
                      <a:gd name="T7" fmla="*/ 288 h 28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0"/>
                      <a:gd name="T13" fmla="*/ 0 h 289"/>
                      <a:gd name="T14" fmla="*/ 170 w 170"/>
                      <a:gd name="T15" fmla="*/ 289 h 28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0" h="289">
                        <a:moveTo>
                          <a:pt x="169" y="0"/>
                        </a:moveTo>
                        <a:lnTo>
                          <a:pt x="0" y="0"/>
                        </a:lnTo>
                        <a:lnTo>
                          <a:pt x="0" y="288"/>
                        </a:lnTo>
                        <a:lnTo>
                          <a:pt x="169" y="288"/>
                        </a:lnTo>
                      </a:path>
                    </a:pathLst>
                  </a:custGeom>
                  <a:noFill/>
                  <a:ln w="25400" cap="rnd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668" name="Freeform 95"/>
                  <p:cNvSpPr>
                    <a:spLocks/>
                  </p:cNvSpPr>
                  <p:nvPr/>
                </p:nvSpPr>
                <p:spPr bwMode="auto">
                  <a:xfrm>
                    <a:off x="2366" y="2144"/>
                    <a:ext cx="171" cy="289"/>
                  </a:xfrm>
                  <a:custGeom>
                    <a:avLst/>
                    <a:gdLst>
                      <a:gd name="T0" fmla="*/ 0 w 171"/>
                      <a:gd name="T1" fmla="*/ 0 h 289"/>
                      <a:gd name="T2" fmla="*/ 170 w 171"/>
                      <a:gd name="T3" fmla="*/ 0 h 289"/>
                      <a:gd name="T4" fmla="*/ 170 w 171"/>
                      <a:gd name="T5" fmla="*/ 288 h 289"/>
                      <a:gd name="T6" fmla="*/ 0 w 171"/>
                      <a:gd name="T7" fmla="*/ 288 h 28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1"/>
                      <a:gd name="T13" fmla="*/ 0 h 289"/>
                      <a:gd name="T14" fmla="*/ 171 w 171"/>
                      <a:gd name="T15" fmla="*/ 289 h 28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1" h="289">
                        <a:moveTo>
                          <a:pt x="0" y="0"/>
                        </a:moveTo>
                        <a:lnTo>
                          <a:pt x="170" y="0"/>
                        </a:lnTo>
                        <a:lnTo>
                          <a:pt x="170" y="288"/>
                        </a:lnTo>
                        <a:lnTo>
                          <a:pt x="0" y="288"/>
                        </a:lnTo>
                      </a:path>
                    </a:pathLst>
                  </a:custGeom>
                  <a:noFill/>
                  <a:ln w="25400" cap="rnd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67645" name="Rectangle 96"/>
              <p:cNvSpPr>
                <a:spLocks noChangeArrowheads="1"/>
              </p:cNvSpPr>
              <p:nvPr/>
            </p:nvSpPr>
            <p:spPr bwMode="auto">
              <a:xfrm>
                <a:off x="2638" y="2152"/>
                <a:ext cx="358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q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600" b="1"/>
                  <a:t>Reg</a:t>
                </a:r>
              </a:p>
            </p:txBody>
          </p:sp>
          <p:grpSp>
            <p:nvGrpSpPr>
              <p:cNvPr id="67646" name="Group 97"/>
              <p:cNvGrpSpPr>
                <a:grpSpLocks/>
              </p:cNvGrpSpPr>
              <p:nvPr/>
            </p:nvGrpSpPr>
            <p:grpSpPr bwMode="auto">
              <a:xfrm>
                <a:off x="2657" y="2144"/>
                <a:ext cx="296" cy="289"/>
                <a:chOff x="2657" y="2144"/>
                <a:chExt cx="296" cy="289"/>
              </a:xfrm>
            </p:grpSpPr>
            <p:sp>
              <p:nvSpPr>
                <p:cNvPr id="67663" name="Freeform 98"/>
                <p:cNvSpPr>
                  <a:spLocks/>
                </p:cNvSpPr>
                <p:nvPr/>
              </p:nvSpPr>
              <p:spPr bwMode="auto">
                <a:xfrm>
                  <a:off x="2657" y="2144"/>
                  <a:ext cx="149" cy="289"/>
                </a:xfrm>
                <a:custGeom>
                  <a:avLst/>
                  <a:gdLst>
                    <a:gd name="T0" fmla="*/ 148 w 149"/>
                    <a:gd name="T1" fmla="*/ 0 h 289"/>
                    <a:gd name="T2" fmla="*/ 0 w 149"/>
                    <a:gd name="T3" fmla="*/ 0 h 289"/>
                    <a:gd name="T4" fmla="*/ 0 w 149"/>
                    <a:gd name="T5" fmla="*/ 288 h 289"/>
                    <a:gd name="T6" fmla="*/ 148 w 149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9"/>
                    <a:gd name="T13" fmla="*/ 0 h 289"/>
                    <a:gd name="T14" fmla="*/ 149 w 149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9" h="289">
                      <a:moveTo>
                        <a:pt x="148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8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7664" name="Freeform 99"/>
                <p:cNvSpPr>
                  <a:spLocks/>
                </p:cNvSpPr>
                <p:nvPr/>
              </p:nvSpPr>
              <p:spPr bwMode="auto">
                <a:xfrm>
                  <a:off x="2805" y="2144"/>
                  <a:ext cx="148" cy="289"/>
                </a:xfrm>
                <a:custGeom>
                  <a:avLst/>
                  <a:gdLst>
                    <a:gd name="T0" fmla="*/ 0 w 148"/>
                    <a:gd name="T1" fmla="*/ 0 h 289"/>
                    <a:gd name="T2" fmla="*/ 147 w 148"/>
                    <a:gd name="T3" fmla="*/ 0 h 289"/>
                    <a:gd name="T4" fmla="*/ 147 w 148"/>
                    <a:gd name="T5" fmla="*/ 288 h 289"/>
                    <a:gd name="T6" fmla="*/ 0 w 148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8"/>
                    <a:gd name="T13" fmla="*/ 0 h 289"/>
                    <a:gd name="T14" fmla="*/ 148 w 148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8" h="289">
                      <a:moveTo>
                        <a:pt x="0" y="0"/>
                      </a:moveTo>
                      <a:lnTo>
                        <a:pt x="147" y="0"/>
                      </a:lnTo>
                      <a:lnTo>
                        <a:pt x="147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67647" name="Line 100"/>
              <p:cNvSpPr>
                <a:spLocks noChangeShapeType="1"/>
              </p:cNvSpPr>
              <p:nvPr/>
            </p:nvSpPr>
            <p:spPr bwMode="auto">
              <a:xfrm>
                <a:off x="2542" y="2288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48" name="Freeform 101"/>
              <p:cNvSpPr>
                <a:spLocks/>
              </p:cNvSpPr>
              <p:nvPr/>
            </p:nvSpPr>
            <p:spPr bwMode="auto">
              <a:xfrm>
                <a:off x="2604" y="2192"/>
                <a:ext cx="48" cy="97"/>
              </a:xfrm>
              <a:custGeom>
                <a:avLst/>
                <a:gdLst>
                  <a:gd name="T0" fmla="*/ 0 w 48"/>
                  <a:gd name="T1" fmla="*/ 96 h 97"/>
                  <a:gd name="T2" fmla="*/ 0 w 48"/>
                  <a:gd name="T3" fmla="*/ 0 h 97"/>
                  <a:gd name="T4" fmla="*/ 47 w 48"/>
                  <a:gd name="T5" fmla="*/ 0 h 97"/>
                  <a:gd name="T6" fmla="*/ 47 w 48"/>
                  <a:gd name="T7" fmla="*/ 0 h 9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7"/>
                  <a:gd name="T14" fmla="*/ 48 w 48"/>
                  <a:gd name="T15" fmla="*/ 97 h 9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7">
                    <a:moveTo>
                      <a:pt x="0" y="96"/>
                    </a:moveTo>
                    <a:lnTo>
                      <a:pt x="0" y="0"/>
                    </a:lnTo>
                    <a:lnTo>
                      <a:pt x="47" y="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49" name="Line 102"/>
              <p:cNvSpPr>
                <a:spLocks noChangeShapeType="1"/>
              </p:cNvSpPr>
              <p:nvPr/>
            </p:nvSpPr>
            <p:spPr bwMode="auto">
              <a:xfrm>
                <a:off x="2958" y="2192"/>
                <a:ext cx="15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50" name="Rectangle 103"/>
              <p:cNvSpPr>
                <a:spLocks noChangeArrowheads="1"/>
              </p:cNvSpPr>
              <p:nvPr/>
            </p:nvSpPr>
            <p:spPr bwMode="auto">
              <a:xfrm>
                <a:off x="3455" y="2146"/>
                <a:ext cx="410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q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600" b="1"/>
                  <a:t>Mem</a:t>
                </a:r>
              </a:p>
            </p:txBody>
          </p:sp>
          <p:grpSp>
            <p:nvGrpSpPr>
              <p:cNvPr id="67651" name="Group 104"/>
              <p:cNvGrpSpPr>
                <a:grpSpLocks/>
              </p:cNvGrpSpPr>
              <p:nvPr/>
            </p:nvGrpSpPr>
            <p:grpSpPr bwMode="auto">
              <a:xfrm>
                <a:off x="3506" y="2144"/>
                <a:ext cx="325" cy="289"/>
                <a:chOff x="3506" y="2144"/>
                <a:chExt cx="325" cy="289"/>
              </a:xfrm>
            </p:grpSpPr>
            <p:sp>
              <p:nvSpPr>
                <p:cNvPr id="67661" name="Freeform 105"/>
                <p:cNvSpPr>
                  <a:spLocks/>
                </p:cNvSpPr>
                <p:nvPr/>
              </p:nvSpPr>
              <p:spPr bwMode="auto">
                <a:xfrm>
                  <a:off x="3506" y="2144"/>
                  <a:ext cx="162" cy="289"/>
                </a:xfrm>
                <a:custGeom>
                  <a:avLst/>
                  <a:gdLst>
                    <a:gd name="T0" fmla="*/ 161 w 162"/>
                    <a:gd name="T1" fmla="*/ 0 h 289"/>
                    <a:gd name="T2" fmla="*/ 0 w 162"/>
                    <a:gd name="T3" fmla="*/ 0 h 289"/>
                    <a:gd name="T4" fmla="*/ 0 w 162"/>
                    <a:gd name="T5" fmla="*/ 288 h 289"/>
                    <a:gd name="T6" fmla="*/ 161 w 162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2"/>
                    <a:gd name="T13" fmla="*/ 0 h 289"/>
                    <a:gd name="T14" fmla="*/ 162 w 162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2" h="289">
                      <a:moveTo>
                        <a:pt x="16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1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7662" name="Freeform 106"/>
                <p:cNvSpPr>
                  <a:spLocks/>
                </p:cNvSpPr>
                <p:nvPr/>
              </p:nvSpPr>
              <p:spPr bwMode="auto">
                <a:xfrm>
                  <a:off x="3667" y="2144"/>
                  <a:ext cx="164" cy="289"/>
                </a:xfrm>
                <a:custGeom>
                  <a:avLst/>
                  <a:gdLst>
                    <a:gd name="T0" fmla="*/ 0 w 164"/>
                    <a:gd name="T1" fmla="*/ 0 h 289"/>
                    <a:gd name="T2" fmla="*/ 163 w 164"/>
                    <a:gd name="T3" fmla="*/ 0 h 289"/>
                    <a:gd name="T4" fmla="*/ 163 w 164"/>
                    <a:gd name="T5" fmla="*/ 288 h 289"/>
                    <a:gd name="T6" fmla="*/ 0 w 164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4"/>
                    <a:gd name="T13" fmla="*/ 0 h 289"/>
                    <a:gd name="T14" fmla="*/ 164 w 164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4" h="289">
                      <a:moveTo>
                        <a:pt x="0" y="0"/>
                      </a:moveTo>
                      <a:lnTo>
                        <a:pt x="163" y="0"/>
                      </a:lnTo>
                      <a:lnTo>
                        <a:pt x="163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67652" name="Rectangle 107"/>
              <p:cNvSpPr>
                <a:spLocks noChangeArrowheads="1"/>
              </p:cNvSpPr>
              <p:nvPr/>
            </p:nvSpPr>
            <p:spPr bwMode="auto">
              <a:xfrm>
                <a:off x="3947" y="2146"/>
                <a:ext cx="358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q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600" b="1"/>
                  <a:t>Reg</a:t>
                </a:r>
              </a:p>
            </p:txBody>
          </p:sp>
          <p:grpSp>
            <p:nvGrpSpPr>
              <p:cNvPr id="67653" name="Group 108"/>
              <p:cNvGrpSpPr>
                <a:grpSpLocks/>
              </p:cNvGrpSpPr>
              <p:nvPr/>
            </p:nvGrpSpPr>
            <p:grpSpPr bwMode="auto">
              <a:xfrm>
                <a:off x="3974" y="2144"/>
                <a:ext cx="284" cy="289"/>
                <a:chOff x="3974" y="2144"/>
                <a:chExt cx="284" cy="289"/>
              </a:xfrm>
            </p:grpSpPr>
            <p:sp>
              <p:nvSpPr>
                <p:cNvPr id="67659" name="Freeform 109"/>
                <p:cNvSpPr>
                  <a:spLocks/>
                </p:cNvSpPr>
                <p:nvPr/>
              </p:nvSpPr>
              <p:spPr bwMode="auto">
                <a:xfrm>
                  <a:off x="3974" y="2144"/>
                  <a:ext cx="142" cy="289"/>
                </a:xfrm>
                <a:custGeom>
                  <a:avLst/>
                  <a:gdLst>
                    <a:gd name="T0" fmla="*/ 141 w 142"/>
                    <a:gd name="T1" fmla="*/ 0 h 289"/>
                    <a:gd name="T2" fmla="*/ 0 w 142"/>
                    <a:gd name="T3" fmla="*/ 0 h 289"/>
                    <a:gd name="T4" fmla="*/ 0 w 142"/>
                    <a:gd name="T5" fmla="*/ 288 h 289"/>
                    <a:gd name="T6" fmla="*/ 141 w 142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2"/>
                    <a:gd name="T13" fmla="*/ 0 h 289"/>
                    <a:gd name="T14" fmla="*/ 142 w 142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2" h="289">
                      <a:moveTo>
                        <a:pt x="14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1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7660" name="Freeform 110"/>
                <p:cNvSpPr>
                  <a:spLocks/>
                </p:cNvSpPr>
                <p:nvPr/>
              </p:nvSpPr>
              <p:spPr bwMode="auto">
                <a:xfrm>
                  <a:off x="4115" y="2144"/>
                  <a:ext cx="143" cy="289"/>
                </a:xfrm>
                <a:custGeom>
                  <a:avLst/>
                  <a:gdLst>
                    <a:gd name="T0" fmla="*/ 0 w 143"/>
                    <a:gd name="T1" fmla="*/ 0 h 289"/>
                    <a:gd name="T2" fmla="*/ 142 w 143"/>
                    <a:gd name="T3" fmla="*/ 0 h 289"/>
                    <a:gd name="T4" fmla="*/ 142 w 143"/>
                    <a:gd name="T5" fmla="*/ 288 h 289"/>
                    <a:gd name="T6" fmla="*/ 0 w 143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3"/>
                    <a:gd name="T13" fmla="*/ 0 h 289"/>
                    <a:gd name="T14" fmla="*/ 143 w 143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3" h="289">
                      <a:moveTo>
                        <a:pt x="0" y="0"/>
                      </a:moveTo>
                      <a:lnTo>
                        <a:pt x="142" y="0"/>
                      </a:lnTo>
                      <a:lnTo>
                        <a:pt x="142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67654" name="Line 111"/>
              <p:cNvSpPr>
                <a:spLocks noChangeShapeType="1"/>
              </p:cNvSpPr>
              <p:nvPr/>
            </p:nvSpPr>
            <p:spPr bwMode="auto">
              <a:xfrm>
                <a:off x="3827" y="2288"/>
                <a:ext cx="139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55" name="Line 112"/>
              <p:cNvSpPr>
                <a:spLocks noChangeShapeType="1"/>
              </p:cNvSpPr>
              <p:nvPr/>
            </p:nvSpPr>
            <p:spPr bwMode="auto">
              <a:xfrm>
                <a:off x="3343" y="2288"/>
                <a:ext cx="15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56" name="Freeform 113"/>
              <p:cNvSpPr>
                <a:spLocks/>
              </p:cNvSpPr>
              <p:nvPr/>
            </p:nvSpPr>
            <p:spPr bwMode="auto">
              <a:xfrm>
                <a:off x="3464" y="2288"/>
                <a:ext cx="431" cy="193"/>
              </a:xfrm>
              <a:custGeom>
                <a:avLst/>
                <a:gdLst>
                  <a:gd name="T0" fmla="*/ 0 w 431"/>
                  <a:gd name="T1" fmla="*/ 0 h 193"/>
                  <a:gd name="T2" fmla="*/ 0 w 431"/>
                  <a:gd name="T3" fmla="*/ 192 h 193"/>
                  <a:gd name="T4" fmla="*/ 391 w 431"/>
                  <a:gd name="T5" fmla="*/ 192 h 193"/>
                  <a:gd name="T6" fmla="*/ 391 w 431"/>
                  <a:gd name="T7" fmla="*/ 64 h 193"/>
                  <a:gd name="T8" fmla="*/ 430 w 431"/>
                  <a:gd name="T9" fmla="*/ 0 h 1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1"/>
                  <a:gd name="T16" fmla="*/ 0 h 193"/>
                  <a:gd name="T17" fmla="*/ 431 w 431"/>
                  <a:gd name="T18" fmla="*/ 193 h 1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1" h="193">
                    <a:moveTo>
                      <a:pt x="0" y="0"/>
                    </a:moveTo>
                    <a:lnTo>
                      <a:pt x="0" y="192"/>
                    </a:lnTo>
                    <a:lnTo>
                      <a:pt x="391" y="192"/>
                    </a:lnTo>
                    <a:lnTo>
                      <a:pt x="391" y="64"/>
                    </a:lnTo>
                    <a:lnTo>
                      <a:pt x="430" y="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57" name="Line 114"/>
              <p:cNvSpPr>
                <a:spLocks noChangeShapeType="1"/>
              </p:cNvSpPr>
              <p:nvPr/>
            </p:nvSpPr>
            <p:spPr bwMode="auto">
              <a:xfrm>
                <a:off x="2958" y="2384"/>
                <a:ext cx="15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58" name="Freeform 115"/>
              <p:cNvSpPr>
                <a:spLocks/>
              </p:cNvSpPr>
              <p:nvPr/>
            </p:nvSpPr>
            <p:spPr bwMode="auto">
              <a:xfrm>
                <a:off x="3051" y="2283"/>
                <a:ext cx="337" cy="278"/>
              </a:xfrm>
              <a:custGeom>
                <a:avLst/>
                <a:gdLst>
                  <a:gd name="T0" fmla="*/ 0 w 337"/>
                  <a:gd name="T1" fmla="*/ 101 h 278"/>
                  <a:gd name="T2" fmla="*/ 0 w 337"/>
                  <a:gd name="T3" fmla="*/ 277 h 278"/>
                  <a:gd name="T4" fmla="*/ 294 w 337"/>
                  <a:gd name="T5" fmla="*/ 277 h 278"/>
                  <a:gd name="T6" fmla="*/ 294 w 337"/>
                  <a:gd name="T7" fmla="*/ 90 h 278"/>
                  <a:gd name="T8" fmla="*/ 336 w 337"/>
                  <a:gd name="T9" fmla="*/ 0 h 2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7"/>
                  <a:gd name="T16" fmla="*/ 0 h 278"/>
                  <a:gd name="T17" fmla="*/ 337 w 337"/>
                  <a:gd name="T18" fmla="*/ 278 h 2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7" h="278">
                    <a:moveTo>
                      <a:pt x="0" y="101"/>
                    </a:moveTo>
                    <a:lnTo>
                      <a:pt x="0" y="277"/>
                    </a:lnTo>
                    <a:lnTo>
                      <a:pt x="294" y="277"/>
                    </a:lnTo>
                    <a:lnTo>
                      <a:pt x="294" y="90"/>
                    </a:lnTo>
                    <a:lnTo>
                      <a:pt x="336" y="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7620" name="Group 116"/>
            <p:cNvGrpSpPr>
              <a:grpSpLocks/>
            </p:cNvGrpSpPr>
            <p:nvPr/>
          </p:nvGrpSpPr>
          <p:grpSpPr bwMode="auto">
            <a:xfrm>
              <a:off x="3740" y="3372"/>
              <a:ext cx="224" cy="424"/>
              <a:chOff x="3539" y="2496"/>
              <a:chExt cx="224" cy="481"/>
            </a:xfrm>
          </p:grpSpPr>
          <p:sp>
            <p:nvSpPr>
              <p:cNvPr id="67641" name="Freeform 117"/>
              <p:cNvSpPr>
                <a:spLocks/>
              </p:cNvSpPr>
              <p:nvPr/>
            </p:nvSpPr>
            <p:spPr bwMode="auto">
              <a:xfrm>
                <a:off x="3550" y="2496"/>
                <a:ext cx="213" cy="481"/>
              </a:xfrm>
              <a:custGeom>
                <a:avLst/>
                <a:gdLst>
                  <a:gd name="T0" fmla="*/ 0 w 213"/>
                  <a:gd name="T1" fmla="*/ 320 h 481"/>
                  <a:gd name="T2" fmla="*/ 71 w 213"/>
                  <a:gd name="T3" fmla="*/ 240 h 481"/>
                  <a:gd name="T4" fmla="*/ 0 w 213"/>
                  <a:gd name="T5" fmla="*/ 160 h 481"/>
                  <a:gd name="T6" fmla="*/ 0 w 213"/>
                  <a:gd name="T7" fmla="*/ 0 h 481"/>
                  <a:gd name="T8" fmla="*/ 212 w 213"/>
                  <a:gd name="T9" fmla="*/ 160 h 481"/>
                  <a:gd name="T10" fmla="*/ 212 w 213"/>
                  <a:gd name="T11" fmla="*/ 320 h 481"/>
                  <a:gd name="T12" fmla="*/ 0 w 213"/>
                  <a:gd name="T13" fmla="*/ 480 h 481"/>
                  <a:gd name="T14" fmla="*/ 0 w 213"/>
                  <a:gd name="T15" fmla="*/ 320 h 4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13"/>
                  <a:gd name="T25" fmla="*/ 0 h 481"/>
                  <a:gd name="T26" fmla="*/ 213 w 213"/>
                  <a:gd name="T27" fmla="*/ 481 h 4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3" h="481">
                    <a:moveTo>
                      <a:pt x="0" y="320"/>
                    </a:moveTo>
                    <a:lnTo>
                      <a:pt x="71" y="240"/>
                    </a:lnTo>
                    <a:lnTo>
                      <a:pt x="0" y="160"/>
                    </a:lnTo>
                    <a:lnTo>
                      <a:pt x="0" y="0"/>
                    </a:lnTo>
                    <a:lnTo>
                      <a:pt x="212" y="160"/>
                    </a:lnTo>
                    <a:lnTo>
                      <a:pt x="212" y="320"/>
                    </a:lnTo>
                    <a:lnTo>
                      <a:pt x="0" y="480"/>
                    </a:lnTo>
                    <a:lnTo>
                      <a:pt x="0" y="32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42" name="Rectangle 118"/>
              <p:cNvSpPr>
                <a:spLocks noChangeArrowheads="1"/>
              </p:cNvSpPr>
              <p:nvPr/>
            </p:nvSpPr>
            <p:spPr bwMode="auto">
              <a:xfrm rot="5400000">
                <a:off x="3430" y="2641"/>
                <a:ext cx="427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q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600" b="1"/>
                  <a:t>ALU</a:t>
                </a:r>
              </a:p>
            </p:txBody>
          </p:sp>
        </p:grpSp>
        <p:sp>
          <p:nvSpPr>
            <p:cNvPr id="67621" name="Rectangle 119"/>
            <p:cNvSpPr>
              <a:spLocks noChangeArrowheads="1"/>
            </p:cNvSpPr>
            <p:nvPr/>
          </p:nvSpPr>
          <p:spPr bwMode="auto">
            <a:xfrm>
              <a:off x="3266" y="3463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/>
                <a:t>Reg</a:t>
              </a:r>
            </a:p>
          </p:txBody>
        </p:sp>
        <p:grpSp>
          <p:nvGrpSpPr>
            <p:cNvPr id="67622" name="Group 120"/>
            <p:cNvGrpSpPr>
              <a:grpSpLocks/>
            </p:cNvGrpSpPr>
            <p:nvPr/>
          </p:nvGrpSpPr>
          <p:grpSpPr bwMode="auto">
            <a:xfrm>
              <a:off x="3285" y="3457"/>
              <a:ext cx="296" cy="254"/>
              <a:chOff x="3084" y="2592"/>
              <a:chExt cx="296" cy="289"/>
            </a:xfrm>
          </p:grpSpPr>
          <p:sp>
            <p:nvSpPr>
              <p:cNvPr id="67639" name="Freeform 121"/>
              <p:cNvSpPr>
                <a:spLocks/>
              </p:cNvSpPr>
              <p:nvPr/>
            </p:nvSpPr>
            <p:spPr bwMode="auto">
              <a:xfrm>
                <a:off x="3084" y="2592"/>
                <a:ext cx="149" cy="289"/>
              </a:xfrm>
              <a:custGeom>
                <a:avLst/>
                <a:gdLst>
                  <a:gd name="T0" fmla="*/ 148 w 149"/>
                  <a:gd name="T1" fmla="*/ 0 h 289"/>
                  <a:gd name="T2" fmla="*/ 0 w 149"/>
                  <a:gd name="T3" fmla="*/ 0 h 289"/>
                  <a:gd name="T4" fmla="*/ 0 w 149"/>
                  <a:gd name="T5" fmla="*/ 288 h 289"/>
                  <a:gd name="T6" fmla="*/ 148 w 149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9"/>
                  <a:gd name="T13" fmla="*/ 0 h 289"/>
                  <a:gd name="T14" fmla="*/ 149 w 149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9" h="289">
                    <a:moveTo>
                      <a:pt x="148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8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40" name="Freeform 122"/>
              <p:cNvSpPr>
                <a:spLocks/>
              </p:cNvSpPr>
              <p:nvPr/>
            </p:nvSpPr>
            <p:spPr bwMode="auto">
              <a:xfrm>
                <a:off x="3232" y="2592"/>
                <a:ext cx="148" cy="289"/>
              </a:xfrm>
              <a:custGeom>
                <a:avLst/>
                <a:gdLst>
                  <a:gd name="T0" fmla="*/ 0 w 148"/>
                  <a:gd name="T1" fmla="*/ 0 h 289"/>
                  <a:gd name="T2" fmla="*/ 147 w 148"/>
                  <a:gd name="T3" fmla="*/ 0 h 289"/>
                  <a:gd name="T4" fmla="*/ 147 w 148"/>
                  <a:gd name="T5" fmla="*/ 288 h 289"/>
                  <a:gd name="T6" fmla="*/ 0 w 148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8"/>
                  <a:gd name="T13" fmla="*/ 0 h 289"/>
                  <a:gd name="T14" fmla="*/ 148 w 148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8" h="289">
                    <a:moveTo>
                      <a:pt x="0" y="0"/>
                    </a:moveTo>
                    <a:lnTo>
                      <a:pt x="147" y="0"/>
                    </a:lnTo>
                    <a:lnTo>
                      <a:pt x="147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7623" name="Line 123"/>
            <p:cNvSpPr>
              <a:spLocks noChangeShapeType="1"/>
            </p:cNvSpPr>
            <p:nvPr/>
          </p:nvSpPr>
          <p:spPr bwMode="auto">
            <a:xfrm>
              <a:off x="3170" y="358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24" name="Freeform 124"/>
            <p:cNvSpPr>
              <a:spLocks/>
            </p:cNvSpPr>
            <p:nvPr/>
          </p:nvSpPr>
          <p:spPr bwMode="auto">
            <a:xfrm>
              <a:off x="3232" y="3499"/>
              <a:ext cx="48" cy="85"/>
            </a:xfrm>
            <a:custGeom>
              <a:avLst/>
              <a:gdLst>
                <a:gd name="T0" fmla="*/ 0 w 48"/>
                <a:gd name="T1" fmla="*/ 30 h 97"/>
                <a:gd name="T2" fmla="*/ 0 w 48"/>
                <a:gd name="T3" fmla="*/ 0 h 97"/>
                <a:gd name="T4" fmla="*/ 47 w 48"/>
                <a:gd name="T5" fmla="*/ 0 h 97"/>
                <a:gd name="T6" fmla="*/ 47 w 48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7"/>
                <a:gd name="T14" fmla="*/ 48 w 48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7">
                  <a:moveTo>
                    <a:pt x="0" y="96"/>
                  </a:moveTo>
                  <a:lnTo>
                    <a:pt x="0" y="0"/>
                  </a:lnTo>
                  <a:lnTo>
                    <a:pt x="47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25" name="Line 125"/>
            <p:cNvSpPr>
              <a:spLocks noChangeShapeType="1"/>
            </p:cNvSpPr>
            <p:nvPr/>
          </p:nvSpPr>
          <p:spPr bwMode="auto">
            <a:xfrm>
              <a:off x="3586" y="3499"/>
              <a:ext cx="15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26" name="Rectangle 126"/>
            <p:cNvSpPr>
              <a:spLocks noChangeArrowheads="1"/>
            </p:cNvSpPr>
            <p:nvPr/>
          </p:nvSpPr>
          <p:spPr bwMode="auto">
            <a:xfrm>
              <a:off x="4083" y="3459"/>
              <a:ext cx="4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/>
                <a:t>Mem</a:t>
              </a:r>
            </a:p>
          </p:txBody>
        </p:sp>
        <p:grpSp>
          <p:nvGrpSpPr>
            <p:cNvPr id="67627" name="Group 127"/>
            <p:cNvGrpSpPr>
              <a:grpSpLocks/>
            </p:cNvGrpSpPr>
            <p:nvPr/>
          </p:nvGrpSpPr>
          <p:grpSpPr bwMode="auto">
            <a:xfrm>
              <a:off x="4134" y="3457"/>
              <a:ext cx="325" cy="254"/>
              <a:chOff x="3933" y="2592"/>
              <a:chExt cx="325" cy="289"/>
            </a:xfrm>
          </p:grpSpPr>
          <p:sp>
            <p:nvSpPr>
              <p:cNvPr id="67637" name="Freeform 128"/>
              <p:cNvSpPr>
                <a:spLocks/>
              </p:cNvSpPr>
              <p:nvPr/>
            </p:nvSpPr>
            <p:spPr bwMode="auto">
              <a:xfrm>
                <a:off x="3933" y="2592"/>
                <a:ext cx="162" cy="289"/>
              </a:xfrm>
              <a:custGeom>
                <a:avLst/>
                <a:gdLst>
                  <a:gd name="T0" fmla="*/ 161 w 162"/>
                  <a:gd name="T1" fmla="*/ 0 h 289"/>
                  <a:gd name="T2" fmla="*/ 0 w 162"/>
                  <a:gd name="T3" fmla="*/ 0 h 289"/>
                  <a:gd name="T4" fmla="*/ 0 w 162"/>
                  <a:gd name="T5" fmla="*/ 288 h 289"/>
                  <a:gd name="T6" fmla="*/ 161 w 162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2"/>
                  <a:gd name="T13" fmla="*/ 0 h 289"/>
                  <a:gd name="T14" fmla="*/ 162 w 162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2" h="289">
                    <a:moveTo>
                      <a:pt x="161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61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38" name="Freeform 129"/>
              <p:cNvSpPr>
                <a:spLocks/>
              </p:cNvSpPr>
              <p:nvPr/>
            </p:nvSpPr>
            <p:spPr bwMode="auto">
              <a:xfrm>
                <a:off x="4094" y="2592"/>
                <a:ext cx="164" cy="289"/>
              </a:xfrm>
              <a:custGeom>
                <a:avLst/>
                <a:gdLst>
                  <a:gd name="T0" fmla="*/ 0 w 164"/>
                  <a:gd name="T1" fmla="*/ 0 h 289"/>
                  <a:gd name="T2" fmla="*/ 163 w 164"/>
                  <a:gd name="T3" fmla="*/ 0 h 289"/>
                  <a:gd name="T4" fmla="*/ 163 w 164"/>
                  <a:gd name="T5" fmla="*/ 288 h 289"/>
                  <a:gd name="T6" fmla="*/ 0 w 164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4"/>
                  <a:gd name="T13" fmla="*/ 0 h 289"/>
                  <a:gd name="T14" fmla="*/ 164 w 164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4" h="289">
                    <a:moveTo>
                      <a:pt x="0" y="0"/>
                    </a:moveTo>
                    <a:lnTo>
                      <a:pt x="163" y="0"/>
                    </a:lnTo>
                    <a:lnTo>
                      <a:pt x="163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7628" name="Rectangle 130"/>
            <p:cNvSpPr>
              <a:spLocks noChangeArrowheads="1"/>
            </p:cNvSpPr>
            <p:nvPr/>
          </p:nvSpPr>
          <p:spPr bwMode="auto">
            <a:xfrm>
              <a:off x="4575" y="3459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/>
                <a:t>Reg</a:t>
              </a:r>
            </a:p>
          </p:txBody>
        </p:sp>
        <p:grpSp>
          <p:nvGrpSpPr>
            <p:cNvPr id="67629" name="Group 131"/>
            <p:cNvGrpSpPr>
              <a:grpSpLocks/>
            </p:cNvGrpSpPr>
            <p:nvPr/>
          </p:nvGrpSpPr>
          <p:grpSpPr bwMode="auto">
            <a:xfrm>
              <a:off x="4602" y="3457"/>
              <a:ext cx="284" cy="254"/>
              <a:chOff x="4401" y="2592"/>
              <a:chExt cx="284" cy="289"/>
            </a:xfrm>
          </p:grpSpPr>
          <p:sp>
            <p:nvSpPr>
              <p:cNvPr id="67635" name="Freeform 132"/>
              <p:cNvSpPr>
                <a:spLocks/>
              </p:cNvSpPr>
              <p:nvPr/>
            </p:nvSpPr>
            <p:spPr bwMode="auto">
              <a:xfrm>
                <a:off x="4401" y="2592"/>
                <a:ext cx="142" cy="289"/>
              </a:xfrm>
              <a:custGeom>
                <a:avLst/>
                <a:gdLst>
                  <a:gd name="T0" fmla="*/ 141 w 142"/>
                  <a:gd name="T1" fmla="*/ 0 h 289"/>
                  <a:gd name="T2" fmla="*/ 0 w 142"/>
                  <a:gd name="T3" fmla="*/ 0 h 289"/>
                  <a:gd name="T4" fmla="*/ 0 w 142"/>
                  <a:gd name="T5" fmla="*/ 288 h 289"/>
                  <a:gd name="T6" fmla="*/ 141 w 142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2"/>
                  <a:gd name="T13" fmla="*/ 0 h 289"/>
                  <a:gd name="T14" fmla="*/ 142 w 142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2" h="289">
                    <a:moveTo>
                      <a:pt x="141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1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36" name="Freeform 133"/>
              <p:cNvSpPr>
                <a:spLocks/>
              </p:cNvSpPr>
              <p:nvPr/>
            </p:nvSpPr>
            <p:spPr bwMode="auto">
              <a:xfrm>
                <a:off x="4542" y="2592"/>
                <a:ext cx="143" cy="289"/>
              </a:xfrm>
              <a:custGeom>
                <a:avLst/>
                <a:gdLst>
                  <a:gd name="T0" fmla="*/ 0 w 143"/>
                  <a:gd name="T1" fmla="*/ 0 h 289"/>
                  <a:gd name="T2" fmla="*/ 142 w 143"/>
                  <a:gd name="T3" fmla="*/ 0 h 289"/>
                  <a:gd name="T4" fmla="*/ 142 w 143"/>
                  <a:gd name="T5" fmla="*/ 288 h 289"/>
                  <a:gd name="T6" fmla="*/ 0 w 143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3"/>
                  <a:gd name="T13" fmla="*/ 0 h 289"/>
                  <a:gd name="T14" fmla="*/ 143 w 143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3" h="289">
                    <a:moveTo>
                      <a:pt x="0" y="0"/>
                    </a:moveTo>
                    <a:lnTo>
                      <a:pt x="142" y="0"/>
                    </a:lnTo>
                    <a:lnTo>
                      <a:pt x="142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7630" name="Line 134"/>
            <p:cNvSpPr>
              <a:spLocks noChangeShapeType="1"/>
            </p:cNvSpPr>
            <p:nvPr/>
          </p:nvSpPr>
          <p:spPr bwMode="auto">
            <a:xfrm>
              <a:off x="4455" y="3584"/>
              <a:ext cx="13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31" name="Line 135"/>
            <p:cNvSpPr>
              <a:spLocks noChangeShapeType="1"/>
            </p:cNvSpPr>
            <p:nvPr/>
          </p:nvSpPr>
          <p:spPr bwMode="auto">
            <a:xfrm>
              <a:off x="3971" y="3584"/>
              <a:ext cx="15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32" name="Freeform 136"/>
            <p:cNvSpPr>
              <a:spLocks/>
            </p:cNvSpPr>
            <p:nvPr/>
          </p:nvSpPr>
          <p:spPr bwMode="auto">
            <a:xfrm>
              <a:off x="4092" y="3584"/>
              <a:ext cx="431" cy="169"/>
            </a:xfrm>
            <a:custGeom>
              <a:avLst/>
              <a:gdLst>
                <a:gd name="T0" fmla="*/ 0 w 431"/>
                <a:gd name="T1" fmla="*/ 0 h 193"/>
                <a:gd name="T2" fmla="*/ 0 w 431"/>
                <a:gd name="T3" fmla="*/ 59 h 193"/>
                <a:gd name="T4" fmla="*/ 391 w 431"/>
                <a:gd name="T5" fmla="*/ 59 h 193"/>
                <a:gd name="T6" fmla="*/ 391 w 431"/>
                <a:gd name="T7" fmla="*/ 19 h 193"/>
                <a:gd name="T8" fmla="*/ 430 w 431"/>
                <a:gd name="T9" fmla="*/ 0 h 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1"/>
                <a:gd name="T16" fmla="*/ 0 h 193"/>
                <a:gd name="T17" fmla="*/ 431 w 431"/>
                <a:gd name="T18" fmla="*/ 193 h 1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1" h="193">
                  <a:moveTo>
                    <a:pt x="0" y="0"/>
                  </a:moveTo>
                  <a:lnTo>
                    <a:pt x="0" y="192"/>
                  </a:lnTo>
                  <a:lnTo>
                    <a:pt x="391" y="192"/>
                  </a:lnTo>
                  <a:lnTo>
                    <a:pt x="391" y="64"/>
                  </a:lnTo>
                  <a:lnTo>
                    <a:pt x="430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33" name="Line 137"/>
            <p:cNvSpPr>
              <a:spLocks noChangeShapeType="1"/>
            </p:cNvSpPr>
            <p:nvPr/>
          </p:nvSpPr>
          <p:spPr bwMode="auto">
            <a:xfrm>
              <a:off x="3586" y="3668"/>
              <a:ext cx="15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34" name="Freeform 138"/>
            <p:cNvSpPr>
              <a:spLocks/>
            </p:cNvSpPr>
            <p:nvPr/>
          </p:nvSpPr>
          <p:spPr bwMode="auto">
            <a:xfrm>
              <a:off x="3679" y="3579"/>
              <a:ext cx="337" cy="245"/>
            </a:xfrm>
            <a:custGeom>
              <a:avLst/>
              <a:gdLst>
                <a:gd name="T0" fmla="*/ 0 w 337"/>
                <a:gd name="T1" fmla="*/ 33 h 278"/>
                <a:gd name="T2" fmla="*/ 0 w 337"/>
                <a:gd name="T3" fmla="*/ 89 h 278"/>
                <a:gd name="T4" fmla="*/ 294 w 337"/>
                <a:gd name="T5" fmla="*/ 89 h 278"/>
                <a:gd name="T6" fmla="*/ 294 w 337"/>
                <a:gd name="T7" fmla="*/ 29 h 278"/>
                <a:gd name="T8" fmla="*/ 336 w 337"/>
                <a:gd name="T9" fmla="*/ 0 h 2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7"/>
                <a:gd name="T16" fmla="*/ 0 h 278"/>
                <a:gd name="T17" fmla="*/ 337 w 337"/>
                <a:gd name="T18" fmla="*/ 278 h 2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7" h="278">
                  <a:moveTo>
                    <a:pt x="0" y="101"/>
                  </a:moveTo>
                  <a:lnTo>
                    <a:pt x="0" y="277"/>
                  </a:lnTo>
                  <a:lnTo>
                    <a:pt x="294" y="277"/>
                  </a:lnTo>
                  <a:lnTo>
                    <a:pt x="294" y="90"/>
                  </a:lnTo>
                  <a:lnTo>
                    <a:pt x="336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7589" name="椭圆 140"/>
          <p:cNvSpPr>
            <a:spLocks noChangeArrowheads="1"/>
          </p:cNvSpPr>
          <p:nvPr/>
        </p:nvSpPr>
        <p:spPr bwMode="auto">
          <a:xfrm>
            <a:off x="6024563" y="2857501"/>
            <a:ext cx="571500" cy="714375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4400">
              <a:solidFill>
                <a:schemeClr val="tx2"/>
              </a:solidFill>
            </a:endParaRPr>
          </a:p>
        </p:txBody>
      </p:sp>
      <p:sp>
        <p:nvSpPr>
          <p:cNvPr id="67590" name="椭圆 141"/>
          <p:cNvSpPr>
            <a:spLocks noChangeArrowheads="1"/>
          </p:cNvSpPr>
          <p:nvPr/>
        </p:nvSpPr>
        <p:spPr bwMode="auto">
          <a:xfrm>
            <a:off x="6024563" y="4786314"/>
            <a:ext cx="571500" cy="714375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4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938565"/>
      </p:ext>
    </p:extLst>
  </p:cSld>
  <p:clrMapOvr>
    <a:masterClrMapping/>
  </p:clrMapOvr>
  <p:transition>
    <p:random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7849" y="226051"/>
            <a:ext cx="8621713" cy="936625"/>
          </a:xfrm>
        </p:spPr>
        <p:txBody>
          <a:bodyPr/>
          <a:lstStyle/>
          <a:p>
            <a:r>
              <a:rPr lang="en-US" altLang="zh-CN" dirty="0"/>
              <a:t>Insert stall by compiler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55699" y="1268761"/>
            <a:ext cx="8406011" cy="4683125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structural hazard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2800" dirty="0"/>
              <a:t>LW   Rx, Ry, </a:t>
            </a:r>
            <a:r>
              <a:rPr lang="en-US" altLang="zh-CN" sz="2800" dirty="0" err="1"/>
              <a:t>Rz</a:t>
            </a:r>
            <a:endParaRPr lang="en-US" altLang="zh-CN" sz="2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2800" dirty="0" err="1"/>
              <a:t>Inst</a:t>
            </a:r>
            <a:r>
              <a:rPr lang="en-US" altLang="zh-CN" sz="2800" dirty="0"/>
              <a:t>…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2800" dirty="0" err="1"/>
              <a:t>Inst</a:t>
            </a:r>
            <a:r>
              <a:rPr lang="en-US" altLang="zh-CN" sz="2800" dirty="0"/>
              <a:t>…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srgbClr val="FF0000"/>
                </a:solidFill>
              </a:rPr>
              <a:t>NOP</a:t>
            </a:r>
            <a:r>
              <a:rPr lang="en-US" altLang="zh-CN" sz="2800" dirty="0"/>
              <a:t>       avoid   memory structural hazard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2800" dirty="0" err="1"/>
              <a:t>Inst</a:t>
            </a:r>
            <a:r>
              <a:rPr lang="en-US" altLang="zh-CN" sz="2800" dirty="0"/>
              <a:t>…</a:t>
            </a:r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Feb.13,2012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87884722"/>
      </p:ext>
    </p:extLst>
  </p:cSld>
  <p:clrMapOvr>
    <a:masterClrMapping/>
  </p:clrMapOvr>
  <p:transition>
    <p:random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Insert stall by compiler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08213" y="1184713"/>
            <a:ext cx="8261350" cy="4683125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hazard</a:t>
            </a:r>
          </a:p>
          <a:p>
            <a:pPr lvl="1"/>
            <a:r>
              <a:rPr lang="en-US" altLang="zh-CN" sz="2400" dirty="0"/>
              <a:t>ADD   </a:t>
            </a:r>
            <a:r>
              <a:rPr lang="en-US" altLang="zh-CN" sz="2400" dirty="0">
                <a:solidFill>
                  <a:srgbClr val="FF0000"/>
                </a:solidFill>
              </a:rPr>
              <a:t>Rx</a:t>
            </a:r>
            <a:r>
              <a:rPr lang="en-US" altLang="zh-CN" sz="2400" dirty="0"/>
              <a:t>, Ry, </a:t>
            </a:r>
            <a:r>
              <a:rPr lang="en-US" altLang="zh-CN" sz="2400" dirty="0" err="1"/>
              <a:t>Rz</a:t>
            </a:r>
            <a:endParaRPr lang="en-US" altLang="zh-CN" sz="2400" dirty="0"/>
          </a:p>
          <a:p>
            <a:pPr lvl="1"/>
            <a:r>
              <a:rPr lang="en-US" altLang="zh-CN" sz="2400" dirty="0"/>
              <a:t>NOP</a:t>
            </a:r>
          </a:p>
          <a:p>
            <a:pPr lvl="1"/>
            <a:r>
              <a:rPr lang="en-US" altLang="zh-CN" sz="2400" dirty="0"/>
              <a:t>NOP</a:t>
            </a:r>
          </a:p>
          <a:p>
            <a:pPr lvl="1"/>
            <a:r>
              <a:rPr lang="en-US" altLang="zh-CN" sz="2400" dirty="0"/>
              <a:t>AND    </a:t>
            </a:r>
            <a:r>
              <a:rPr lang="en-US" altLang="zh-CN" sz="2400" dirty="0" err="1"/>
              <a:t>Rl</a:t>
            </a:r>
            <a:r>
              <a:rPr lang="en-US" altLang="zh-CN" sz="2400" dirty="0"/>
              <a:t>,  </a:t>
            </a:r>
            <a:r>
              <a:rPr lang="en-US" altLang="zh-CN" sz="2400" dirty="0">
                <a:solidFill>
                  <a:srgbClr val="FF0000"/>
                </a:solidFill>
              </a:rPr>
              <a:t>Rx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Rw</a:t>
            </a:r>
            <a:endParaRPr lang="en-US" altLang="zh-CN" sz="2400" dirty="0"/>
          </a:p>
          <a:p>
            <a:r>
              <a:rPr lang="en-US" altLang="zh-CN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Control hazard</a:t>
            </a:r>
          </a:p>
          <a:p>
            <a:pPr lvl="1"/>
            <a:r>
              <a:rPr lang="en-US" altLang="zh-CN" sz="2400" dirty="0" err="1"/>
              <a:t>Beq</a:t>
            </a:r>
            <a:r>
              <a:rPr lang="en-US" altLang="zh-CN" sz="2400" dirty="0"/>
              <a:t>/</a:t>
            </a:r>
            <a:r>
              <a:rPr lang="en-US" altLang="zh-CN" sz="2400" dirty="0" err="1"/>
              <a:t>Bne</a:t>
            </a:r>
            <a:r>
              <a:rPr lang="en-US" altLang="zh-CN" sz="2400" dirty="0"/>
              <a:t>   Rx, Ry, Label</a:t>
            </a:r>
          </a:p>
          <a:p>
            <a:pPr lvl="1"/>
            <a:r>
              <a:rPr lang="en-US" altLang="zh-CN" sz="2400" dirty="0"/>
              <a:t>NOP</a:t>
            </a:r>
          </a:p>
          <a:p>
            <a:pPr lvl="1"/>
            <a:r>
              <a:rPr lang="en-US" altLang="zh-CN" sz="2400" dirty="0"/>
              <a:t>…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Feb.13,2012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4386646" y="4797152"/>
            <a:ext cx="6102078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/>
              <a:t>Pipelining Performance is ate up by  inserting NOP by compiler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56525351"/>
      </p:ext>
    </p:extLst>
  </p:cSld>
  <p:clrMapOvr>
    <a:masterClrMapping/>
  </p:clrMapOvr>
  <p:transition>
    <p:random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stall ? ----interlock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Stall = control hazard || structural hazard || data hazard</a:t>
            </a:r>
          </a:p>
          <a:p>
            <a:pPr lvl="1"/>
            <a:r>
              <a:rPr lang="en-US" altLang="zh-CN" sz="3200" dirty="0"/>
              <a:t>Control hazard: </a:t>
            </a:r>
          </a:p>
          <a:p>
            <a:pPr lvl="2"/>
            <a:r>
              <a:rPr lang="en-US" altLang="zh-CN" sz="2400" dirty="0"/>
              <a:t>Instruction in EX or </a:t>
            </a:r>
            <a:r>
              <a:rPr lang="en-US" altLang="zh-CN" sz="2400" dirty="0" err="1"/>
              <a:t>MEM</a:t>
            </a:r>
            <a:r>
              <a:rPr lang="en-US" altLang="zh-CN" sz="2400" dirty="0"/>
              <a:t> is a Branch or </a:t>
            </a:r>
            <a:r>
              <a:rPr lang="en-US" altLang="zh-CN" sz="2400" dirty="0" err="1"/>
              <a:t>JMP</a:t>
            </a:r>
            <a:endParaRPr lang="en-US" altLang="zh-CN" sz="2400" dirty="0"/>
          </a:p>
          <a:p>
            <a:pPr lvl="1"/>
            <a:r>
              <a:rPr lang="en-US" altLang="zh-CN" sz="3200" dirty="0"/>
              <a:t>Data hazard: </a:t>
            </a:r>
          </a:p>
          <a:p>
            <a:pPr lvl="2"/>
            <a:r>
              <a:rPr lang="en-US" altLang="zh-CN" sz="2400" dirty="0"/>
              <a:t>RD  of Instruction in EX  == </a:t>
            </a:r>
            <a:r>
              <a:rPr lang="en-US" altLang="zh-CN" sz="2400" dirty="0" err="1"/>
              <a:t>Rs</a:t>
            </a:r>
            <a:r>
              <a:rPr lang="en-US" altLang="zh-CN" sz="2400" dirty="0"/>
              <a:t> or </a:t>
            </a:r>
            <a:r>
              <a:rPr lang="en-US" altLang="zh-CN" sz="2400" dirty="0" err="1"/>
              <a:t>Rt</a:t>
            </a:r>
            <a:r>
              <a:rPr lang="en-US" altLang="zh-CN" sz="2400" dirty="0"/>
              <a:t> of instruction in ID</a:t>
            </a:r>
          </a:p>
          <a:p>
            <a:pPr lvl="2"/>
            <a:r>
              <a:rPr lang="en-US" altLang="zh-CN" sz="2400" dirty="0"/>
              <a:t>RD  of Instruction in </a:t>
            </a:r>
            <a:r>
              <a:rPr lang="en-US" altLang="zh-CN" sz="2400" dirty="0" err="1"/>
              <a:t>MEM</a:t>
            </a:r>
            <a:r>
              <a:rPr lang="en-US" altLang="zh-CN" sz="2400" dirty="0"/>
              <a:t>  == </a:t>
            </a:r>
            <a:r>
              <a:rPr lang="en-US" altLang="zh-CN" sz="2400" dirty="0" err="1"/>
              <a:t>Rs</a:t>
            </a:r>
            <a:r>
              <a:rPr lang="en-US" altLang="zh-CN" sz="2400" dirty="0"/>
              <a:t> or </a:t>
            </a:r>
            <a:r>
              <a:rPr lang="en-US" altLang="zh-CN" sz="2400" dirty="0" err="1"/>
              <a:t>Rt</a:t>
            </a:r>
            <a:r>
              <a:rPr lang="en-US" altLang="zh-CN" sz="2400" dirty="0"/>
              <a:t> of instruction in ID </a:t>
            </a:r>
          </a:p>
          <a:p>
            <a:pPr lvl="1">
              <a:buNone/>
            </a:pPr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Feb.13,2012</a:t>
            </a:r>
            <a:endParaRPr lang="en-US" altLang="zh-CN" dirty="0"/>
          </a:p>
        </p:txBody>
      </p:sp>
    </p:spTree>
  </p:cSld>
  <p:clrMapOvr>
    <a:masterClrMapping/>
  </p:clrMapOvr>
  <p:transition>
    <p:random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47528" y="1"/>
            <a:ext cx="8452172" cy="981075"/>
          </a:xfrm>
        </p:spPr>
        <p:txBody>
          <a:bodyPr/>
          <a:lstStyle/>
          <a:p>
            <a:pPr eaLnBrk="1" hangingPunct="1"/>
            <a:r>
              <a:rPr lang="en-US" altLang="zh-CN" dirty="0"/>
              <a:t>Insert Stall by </a:t>
            </a:r>
            <a:r>
              <a:rPr lang="en-US" altLang="zh-CN" dirty="0" err="1"/>
              <a:t>compilor</a:t>
            </a:r>
            <a:endParaRPr lang="en-US" altLang="zh-CN" dirty="0"/>
          </a:p>
        </p:txBody>
      </p:sp>
      <p:grpSp>
        <p:nvGrpSpPr>
          <p:cNvPr id="68611" name="Group 3"/>
          <p:cNvGrpSpPr>
            <a:grpSpLocks/>
          </p:cNvGrpSpPr>
          <p:nvPr/>
        </p:nvGrpSpPr>
        <p:grpSpPr bwMode="auto">
          <a:xfrm>
            <a:off x="5978525" y="2000251"/>
            <a:ext cx="503238" cy="411163"/>
            <a:chOff x="2624" y="1200"/>
            <a:chExt cx="340" cy="294"/>
          </a:xfrm>
        </p:grpSpPr>
        <p:sp>
          <p:nvSpPr>
            <p:cNvPr id="68749" name="Freeform 4"/>
            <p:cNvSpPr>
              <a:spLocks/>
            </p:cNvSpPr>
            <p:nvPr/>
          </p:nvSpPr>
          <p:spPr bwMode="auto">
            <a:xfrm>
              <a:off x="2816" y="1205"/>
              <a:ext cx="148" cy="289"/>
            </a:xfrm>
            <a:custGeom>
              <a:avLst/>
              <a:gdLst>
                <a:gd name="T0" fmla="*/ 0 w 148"/>
                <a:gd name="T1" fmla="*/ 0 h 289"/>
                <a:gd name="T2" fmla="*/ 147 w 148"/>
                <a:gd name="T3" fmla="*/ 0 h 289"/>
                <a:gd name="T4" fmla="*/ 147 w 148"/>
                <a:gd name="T5" fmla="*/ 288 h 289"/>
                <a:gd name="T6" fmla="*/ 0 w 148"/>
                <a:gd name="T7" fmla="*/ 288 h 2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8"/>
                <a:gd name="T13" fmla="*/ 0 h 289"/>
                <a:gd name="T14" fmla="*/ 148 w 148"/>
                <a:gd name="T15" fmla="*/ 289 h 2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8" h="289">
                  <a:moveTo>
                    <a:pt x="0" y="0"/>
                  </a:moveTo>
                  <a:lnTo>
                    <a:pt x="147" y="0"/>
                  </a:lnTo>
                  <a:lnTo>
                    <a:pt x="147" y="288"/>
                  </a:lnTo>
                  <a:lnTo>
                    <a:pt x="0" y="288"/>
                  </a:lnTo>
                </a:path>
              </a:pathLst>
            </a:custGeom>
            <a:solidFill>
              <a:schemeClr val="accent1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8750" name="Group 5"/>
            <p:cNvGrpSpPr>
              <a:grpSpLocks/>
            </p:cNvGrpSpPr>
            <p:nvPr/>
          </p:nvGrpSpPr>
          <p:grpSpPr bwMode="auto">
            <a:xfrm>
              <a:off x="2624" y="1200"/>
              <a:ext cx="340" cy="289"/>
              <a:chOff x="2624" y="1200"/>
              <a:chExt cx="340" cy="289"/>
            </a:xfrm>
          </p:grpSpPr>
          <p:sp>
            <p:nvSpPr>
              <p:cNvPr id="68751" name="Freeform 6"/>
              <p:cNvSpPr>
                <a:spLocks/>
              </p:cNvSpPr>
              <p:nvPr/>
            </p:nvSpPr>
            <p:spPr bwMode="auto">
              <a:xfrm>
                <a:off x="2624" y="1200"/>
                <a:ext cx="170" cy="289"/>
              </a:xfrm>
              <a:custGeom>
                <a:avLst/>
                <a:gdLst>
                  <a:gd name="T0" fmla="*/ 169 w 170"/>
                  <a:gd name="T1" fmla="*/ 0 h 289"/>
                  <a:gd name="T2" fmla="*/ 0 w 170"/>
                  <a:gd name="T3" fmla="*/ 0 h 289"/>
                  <a:gd name="T4" fmla="*/ 0 w 170"/>
                  <a:gd name="T5" fmla="*/ 288 h 289"/>
                  <a:gd name="T6" fmla="*/ 169 w 170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0"/>
                  <a:gd name="T13" fmla="*/ 0 h 289"/>
                  <a:gd name="T14" fmla="*/ 170 w 170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0" h="289">
                    <a:moveTo>
                      <a:pt x="169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69" y="288"/>
                    </a:lnTo>
                  </a:path>
                </a:pathLst>
              </a:custGeom>
              <a:solidFill>
                <a:schemeClr val="accent1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752" name="Freeform 7"/>
              <p:cNvSpPr>
                <a:spLocks/>
              </p:cNvSpPr>
              <p:nvPr/>
            </p:nvSpPr>
            <p:spPr bwMode="auto">
              <a:xfrm>
                <a:off x="2793" y="1200"/>
                <a:ext cx="171" cy="289"/>
              </a:xfrm>
              <a:custGeom>
                <a:avLst/>
                <a:gdLst>
                  <a:gd name="T0" fmla="*/ 0 w 171"/>
                  <a:gd name="T1" fmla="*/ 0 h 289"/>
                  <a:gd name="T2" fmla="*/ 170 w 171"/>
                  <a:gd name="T3" fmla="*/ 0 h 289"/>
                  <a:gd name="T4" fmla="*/ 170 w 171"/>
                  <a:gd name="T5" fmla="*/ 288 h 289"/>
                  <a:gd name="T6" fmla="*/ 0 w 171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1"/>
                  <a:gd name="T13" fmla="*/ 0 h 289"/>
                  <a:gd name="T14" fmla="*/ 171 w 171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1" h="289">
                    <a:moveTo>
                      <a:pt x="0" y="0"/>
                    </a:moveTo>
                    <a:lnTo>
                      <a:pt x="170" y="0"/>
                    </a:lnTo>
                    <a:lnTo>
                      <a:pt x="170" y="288"/>
                    </a:lnTo>
                    <a:lnTo>
                      <a:pt x="0" y="288"/>
                    </a:lnTo>
                  </a:path>
                </a:pathLst>
              </a:custGeom>
              <a:solidFill>
                <a:schemeClr val="accent1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68612" name="Rectangle 8"/>
          <p:cNvSpPr>
            <a:spLocks noChangeArrowheads="1"/>
          </p:cNvSpPr>
          <p:nvPr/>
        </p:nvSpPr>
        <p:spPr bwMode="auto">
          <a:xfrm>
            <a:off x="2209801" y="1992313"/>
            <a:ext cx="358775" cy="310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i="1"/>
              <a:t>I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i="1"/>
              <a:t>n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i="1"/>
              <a:t>s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i="1"/>
              <a:t>t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i="1"/>
              <a:t>r.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endParaRPr kumimoji="1" lang="en-US" altLang="zh-CN" sz="1800" i="1"/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i="1"/>
              <a:t>O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i="1"/>
              <a:t>r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i="1"/>
              <a:t>d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i="1"/>
              <a:t>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i="1"/>
              <a:t>r</a:t>
            </a:r>
          </a:p>
        </p:txBody>
      </p:sp>
      <p:sp>
        <p:nvSpPr>
          <p:cNvPr id="68613" name="Line 9"/>
          <p:cNvSpPr>
            <a:spLocks noChangeShapeType="1"/>
          </p:cNvSpPr>
          <p:nvPr/>
        </p:nvSpPr>
        <p:spPr bwMode="auto">
          <a:xfrm flipH="1">
            <a:off x="2667000" y="2000250"/>
            <a:ext cx="0" cy="3048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4" name="Line 10"/>
          <p:cNvSpPr>
            <a:spLocks noChangeShapeType="1"/>
          </p:cNvSpPr>
          <p:nvPr/>
        </p:nvSpPr>
        <p:spPr bwMode="auto">
          <a:xfrm>
            <a:off x="3352800" y="1619250"/>
            <a:ext cx="63119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5" name="Rectangle 11"/>
          <p:cNvSpPr>
            <a:spLocks noChangeArrowheads="1"/>
          </p:cNvSpPr>
          <p:nvPr/>
        </p:nvSpPr>
        <p:spPr bwMode="auto">
          <a:xfrm>
            <a:off x="5257801" y="1285875"/>
            <a:ext cx="21240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i="1"/>
              <a:t>Time (clock cycles)</a:t>
            </a:r>
          </a:p>
        </p:txBody>
      </p:sp>
      <p:sp>
        <p:nvSpPr>
          <p:cNvPr id="68616" name="Rectangle 12"/>
          <p:cNvSpPr>
            <a:spLocks noChangeArrowheads="1"/>
          </p:cNvSpPr>
          <p:nvPr/>
        </p:nvSpPr>
        <p:spPr bwMode="auto">
          <a:xfrm>
            <a:off x="2686051" y="2103438"/>
            <a:ext cx="1048365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FF6600"/>
                </a:solidFill>
                <a:latin typeface="Comic Sans MS" panose="030F0702030302020204" pitchFamily="66" charset="0"/>
              </a:rPr>
              <a:t>Ld/St</a:t>
            </a:r>
            <a:endParaRPr kumimoji="1" lang="en-US" altLang="zh-CN" sz="2800" b="1">
              <a:solidFill>
                <a:srgbClr val="FF6600"/>
              </a:solidFill>
            </a:endParaRPr>
          </a:p>
        </p:txBody>
      </p:sp>
      <p:sp>
        <p:nvSpPr>
          <p:cNvPr id="68617" name="Rectangle 13"/>
          <p:cNvSpPr>
            <a:spLocks noChangeArrowheads="1"/>
          </p:cNvSpPr>
          <p:nvPr/>
        </p:nvSpPr>
        <p:spPr bwMode="auto">
          <a:xfrm>
            <a:off x="2660651" y="2684463"/>
            <a:ext cx="1183017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latin typeface="Comic Sans MS" panose="030F0702030302020204" pitchFamily="66" charset="0"/>
              </a:rPr>
              <a:t>Instr 1</a:t>
            </a:r>
            <a:endParaRPr kumimoji="1" lang="en-US" altLang="zh-CN" sz="2800" b="1"/>
          </a:p>
        </p:txBody>
      </p:sp>
      <p:sp>
        <p:nvSpPr>
          <p:cNvPr id="68618" name="Rectangle 14"/>
          <p:cNvSpPr>
            <a:spLocks noChangeArrowheads="1"/>
          </p:cNvSpPr>
          <p:nvPr/>
        </p:nvSpPr>
        <p:spPr bwMode="auto">
          <a:xfrm>
            <a:off x="2647951" y="3333750"/>
            <a:ext cx="1232711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latin typeface="Comic Sans MS" panose="030F0702030302020204" pitchFamily="66" charset="0"/>
              </a:rPr>
              <a:t>Instr 2</a:t>
            </a:r>
            <a:endParaRPr kumimoji="1" lang="en-US" altLang="zh-CN" sz="2800" b="1"/>
          </a:p>
        </p:txBody>
      </p:sp>
      <p:sp>
        <p:nvSpPr>
          <p:cNvPr id="68619" name="Rectangle 15"/>
          <p:cNvSpPr>
            <a:spLocks noChangeArrowheads="1"/>
          </p:cNvSpPr>
          <p:nvPr/>
        </p:nvSpPr>
        <p:spPr bwMode="auto">
          <a:xfrm>
            <a:off x="2743201" y="4667250"/>
            <a:ext cx="1232711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latin typeface="Comic Sans MS" panose="030F0702030302020204" pitchFamily="66" charset="0"/>
              </a:rPr>
              <a:t>Instr 3</a:t>
            </a:r>
          </a:p>
        </p:txBody>
      </p:sp>
      <p:grpSp>
        <p:nvGrpSpPr>
          <p:cNvPr id="68620" name="Group 16"/>
          <p:cNvGrpSpPr>
            <a:grpSpLocks/>
          </p:cNvGrpSpPr>
          <p:nvPr/>
        </p:nvGrpSpPr>
        <p:grpSpPr bwMode="auto">
          <a:xfrm>
            <a:off x="4495800" y="1695450"/>
            <a:ext cx="4800600" cy="3886200"/>
            <a:chOff x="1929" y="1985"/>
            <a:chExt cx="3024" cy="2479"/>
          </a:xfrm>
        </p:grpSpPr>
        <p:sp>
          <p:nvSpPr>
            <p:cNvPr id="68741" name="Line 17"/>
            <p:cNvSpPr>
              <a:spLocks noChangeShapeType="1"/>
            </p:cNvSpPr>
            <p:nvPr/>
          </p:nvSpPr>
          <p:spPr bwMode="auto">
            <a:xfrm>
              <a:off x="1929" y="1985"/>
              <a:ext cx="0" cy="24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742" name="Line 18"/>
            <p:cNvSpPr>
              <a:spLocks noChangeShapeType="1"/>
            </p:cNvSpPr>
            <p:nvPr/>
          </p:nvSpPr>
          <p:spPr bwMode="auto">
            <a:xfrm>
              <a:off x="2361" y="1985"/>
              <a:ext cx="0" cy="24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743" name="Line 19"/>
            <p:cNvSpPr>
              <a:spLocks noChangeShapeType="1"/>
            </p:cNvSpPr>
            <p:nvPr/>
          </p:nvSpPr>
          <p:spPr bwMode="auto">
            <a:xfrm>
              <a:off x="2793" y="1985"/>
              <a:ext cx="0" cy="24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744" name="Line 20"/>
            <p:cNvSpPr>
              <a:spLocks noChangeShapeType="1"/>
            </p:cNvSpPr>
            <p:nvPr/>
          </p:nvSpPr>
          <p:spPr bwMode="auto">
            <a:xfrm>
              <a:off x="3225" y="1985"/>
              <a:ext cx="0" cy="24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745" name="Line 21"/>
            <p:cNvSpPr>
              <a:spLocks noChangeShapeType="1"/>
            </p:cNvSpPr>
            <p:nvPr/>
          </p:nvSpPr>
          <p:spPr bwMode="auto">
            <a:xfrm>
              <a:off x="3657" y="1985"/>
              <a:ext cx="0" cy="24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746" name="Line 22"/>
            <p:cNvSpPr>
              <a:spLocks noChangeShapeType="1"/>
            </p:cNvSpPr>
            <p:nvPr/>
          </p:nvSpPr>
          <p:spPr bwMode="auto">
            <a:xfrm>
              <a:off x="4089" y="1985"/>
              <a:ext cx="0" cy="24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747" name="Line 23"/>
            <p:cNvSpPr>
              <a:spLocks noChangeShapeType="1"/>
            </p:cNvSpPr>
            <p:nvPr/>
          </p:nvSpPr>
          <p:spPr bwMode="auto">
            <a:xfrm>
              <a:off x="4521" y="1985"/>
              <a:ext cx="0" cy="24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748" name="Line 24"/>
            <p:cNvSpPr>
              <a:spLocks noChangeShapeType="1"/>
            </p:cNvSpPr>
            <p:nvPr/>
          </p:nvSpPr>
          <p:spPr bwMode="auto">
            <a:xfrm>
              <a:off x="4953" y="1985"/>
              <a:ext cx="0" cy="24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8621" name="Group 25"/>
          <p:cNvGrpSpPr>
            <a:grpSpLocks/>
          </p:cNvGrpSpPr>
          <p:nvPr/>
        </p:nvGrpSpPr>
        <p:grpSpPr bwMode="auto">
          <a:xfrm>
            <a:off x="5348289" y="1893888"/>
            <a:ext cx="358775" cy="671512"/>
            <a:chOff x="2256" y="1152"/>
            <a:chExt cx="226" cy="481"/>
          </a:xfrm>
        </p:grpSpPr>
        <p:sp>
          <p:nvSpPr>
            <p:cNvPr id="68739" name="Freeform 26"/>
            <p:cNvSpPr>
              <a:spLocks/>
            </p:cNvSpPr>
            <p:nvPr/>
          </p:nvSpPr>
          <p:spPr bwMode="auto">
            <a:xfrm>
              <a:off x="2269" y="1152"/>
              <a:ext cx="213" cy="481"/>
            </a:xfrm>
            <a:custGeom>
              <a:avLst/>
              <a:gdLst>
                <a:gd name="T0" fmla="*/ 0 w 213"/>
                <a:gd name="T1" fmla="*/ 320 h 481"/>
                <a:gd name="T2" fmla="*/ 71 w 213"/>
                <a:gd name="T3" fmla="*/ 240 h 481"/>
                <a:gd name="T4" fmla="*/ 0 w 213"/>
                <a:gd name="T5" fmla="*/ 160 h 481"/>
                <a:gd name="T6" fmla="*/ 0 w 213"/>
                <a:gd name="T7" fmla="*/ 0 h 481"/>
                <a:gd name="T8" fmla="*/ 212 w 213"/>
                <a:gd name="T9" fmla="*/ 160 h 481"/>
                <a:gd name="T10" fmla="*/ 212 w 213"/>
                <a:gd name="T11" fmla="*/ 320 h 481"/>
                <a:gd name="T12" fmla="*/ 0 w 213"/>
                <a:gd name="T13" fmla="*/ 480 h 481"/>
                <a:gd name="T14" fmla="*/ 0 w 213"/>
                <a:gd name="T15" fmla="*/ 320 h 48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13"/>
                <a:gd name="T25" fmla="*/ 0 h 481"/>
                <a:gd name="T26" fmla="*/ 213 w 213"/>
                <a:gd name="T27" fmla="*/ 481 h 48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3" h="481">
                  <a:moveTo>
                    <a:pt x="0" y="320"/>
                  </a:moveTo>
                  <a:lnTo>
                    <a:pt x="71" y="240"/>
                  </a:lnTo>
                  <a:lnTo>
                    <a:pt x="0" y="160"/>
                  </a:lnTo>
                  <a:lnTo>
                    <a:pt x="0" y="0"/>
                  </a:lnTo>
                  <a:lnTo>
                    <a:pt x="212" y="160"/>
                  </a:lnTo>
                  <a:lnTo>
                    <a:pt x="212" y="320"/>
                  </a:lnTo>
                  <a:lnTo>
                    <a:pt x="0" y="480"/>
                  </a:lnTo>
                  <a:lnTo>
                    <a:pt x="0" y="32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740" name="Rectangle 27"/>
            <p:cNvSpPr>
              <a:spLocks noChangeArrowheads="1"/>
            </p:cNvSpPr>
            <p:nvPr/>
          </p:nvSpPr>
          <p:spPr bwMode="auto">
            <a:xfrm rot="5400000">
              <a:off x="2147" y="1296"/>
              <a:ext cx="428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/>
                <a:t>ALU</a:t>
              </a:r>
            </a:p>
          </p:txBody>
        </p:sp>
      </p:grpSp>
      <p:grpSp>
        <p:nvGrpSpPr>
          <p:cNvPr id="68622" name="Group 28"/>
          <p:cNvGrpSpPr>
            <a:grpSpLocks/>
          </p:cNvGrpSpPr>
          <p:nvPr/>
        </p:nvGrpSpPr>
        <p:grpSpPr bwMode="auto">
          <a:xfrm>
            <a:off x="3868739" y="2027238"/>
            <a:ext cx="650875" cy="404812"/>
            <a:chOff x="1324" y="1248"/>
            <a:chExt cx="410" cy="289"/>
          </a:xfrm>
        </p:grpSpPr>
        <p:sp>
          <p:nvSpPr>
            <p:cNvPr id="68735" name="Rectangle 29"/>
            <p:cNvSpPr>
              <a:spLocks noChangeArrowheads="1"/>
            </p:cNvSpPr>
            <p:nvPr/>
          </p:nvSpPr>
          <p:spPr bwMode="auto">
            <a:xfrm>
              <a:off x="1324" y="1250"/>
              <a:ext cx="41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/>
                <a:t>Mem</a:t>
              </a:r>
            </a:p>
          </p:txBody>
        </p:sp>
        <p:grpSp>
          <p:nvGrpSpPr>
            <p:cNvPr id="68736" name="Group 30"/>
            <p:cNvGrpSpPr>
              <a:grpSpLocks/>
            </p:cNvGrpSpPr>
            <p:nvPr/>
          </p:nvGrpSpPr>
          <p:grpSpPr bwMode="auto">
            <a:xfrm>
              <a:off x="1343" y="1248"/>
              <a:ext cx="340" cy="289"/>
              <a:chOff x="1343" y="1248"/>
              <a:chExt cx="340" cy="289"/>
            </a:xfrm>
          </p:grpSpPr>
          <p:sp>
            <p:nvSpPr>
              <p:cNvPr id="68737" name="Freeform 31"/>
              <p:cNvSpPr>
                <a:spLocks/>
              </p:cNvSpPr>
              <p:nvPr/>
            </p:nvSpPr>
            <p:spPr bwMode="auto">
              <a:xfrm>
                <a:off x="1343" y="1248"/>
                <a:ext cx="170" cy="289"/>
              </a:xfrm>
              <a:custGeom>
                <a:avLst/>
                <a:gdLst>
                  <a:gd name="T0" fmla="*/ 169 w 170"/>
                  <a:gd name="T1" fmla="*/ 0 h 289"/>
                  <a:gd name="T2" fmla="*/ 0 w 170"/>
                  <a:gd name="T3" fmla="*/ 0 h 289"/>
                  <a:gd name="T4" fmla="*/ 0 w 170"/>
                  <a:gd name="T5" fmla="*/ 288 h 289"/>
                  <a:gd name="T6" fmla="*/ 169 w 170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0"/>
                  <a:gd name="T13" fmla="*/ 0 h 289"/>
                  <a:gd name="T14" fmla="*/ 170 w 170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0" h="289">
                    <a:moveTo>
                      <a:pt x="169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69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738" name="Freeform 32"/>
              <p:cNvSpPr>
                <a:spLocks/>
              </p:cNvSpPr>
              <p:nvPr/>
            </p:nvSpPr>
            <p:spPr bwMode="auto">
              <a:xfrm>
                <a:off x="1512" y="1248"/>
                <a:ext cx="171" cy="289"/>
              </a:xfrm>
              <a:custGeom>
                <a:avLst/>
                <a:gdLst>
                  <a:gd name="T0" fmla="*/ 0 w 171"/>
                  <a:gd name="T1" fmla="*/ 0 h 289"/>
                  <a:gd name="T2" fmla="*/ 170 w 171"/>
                  <a:gd name="T3" fmla="*/ 0 h 289"/>
                  <a:gd name="T4" fmla="*/ 170 w 171"/>
                  <a:gd name="T5" fmla="*/ 288 h 289"/>
                  <a:gd name="T6" fmla="*/ 0 w 171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1"/>
                  <a:gd name="T13" fmla="*/ 0 h 289"/>
                  <a:gd name="T14" fmla="*/ 171 w 171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1" h="289">
                    <a:moveTo>
                      <a:pt x="0" y="0"/>
                    </a:moveTo>
                    <a:lnTo>
                      <a:pt x="170" y="0"/>
                    </a:lnTo>
                    <a:lnTo>
                      <a:pt x="170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68623" name="Rectangle 33"/>
          <p:cNvSpPr>
            <a:spLocks noChangeArrowheads="1"/>
          </p:cNvSpPr>
          <p:nvPr/>
        </p:nvSpPr>
        <p:spPr bwMode="auto">
          <a:xfrm>
            <a:off x="4598988" y="2038351"/>
            <a:ext cx="569068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b="1"/>
              <a:t>Reg</a:t>
            </a:r>
          </a:p>
        </p:txBody>
      </p:sp>
      <p:grpSp>
        <p:nvGrpSpPr>
          <p:cNvPr id="68624" name="Group 34"/>
          <p:cNvGrpSpPr>
            <a:grpSpLocks/>
          </p:cNvGrpSpPr>
          <p:nvPr/>
        </p:nvGrpSpPr>
        <p:grpSpPr bwMode="auto">
          <a:xfrm>
            <a:off x="4629150" y="2027238"/>
            <a:ext cx="469900" cy="404812"/>
            <a:chOff x="1803" y="1248"/>
            <a:chExt cx="296" cy="289"/>
          </a:xfrm>
        </p:grpSpPr>
        <p:sp>
          <p:nvSpPr>
            <p:cNvPr id="68733" name="Freeform 35"/>
            <p:cNvSpPr>
              <a:spLocks/>
            </p:cNvSpPr>
            <p:nvPr/>
          </p:nvSpPr>
          <p:spPr bwMode="auto">
            <a:xfrm>
              <a:off x="1803" y="1248"/>
              <a:ext cx="149" cy="289"/>
            </a:xfrm>
            <a:custGeom>
              <a:avLst/>
              <a:gdLst>
                <a:gd name="T0" fmla="*/ 148 w 149"/>
                <a:gd name="T1" fmla="*/ 0 h 289"/>
                <a:gd name="T2" fmla="*/ 0 w 149"/>
                <a:gd name="T3" fmla="*/ 0 h 289"/>
                <a:gd name="T4" fmla="*/ 0 w 149"/>
                <a:gd name="T5" fmla="*/ 288 h 289"/>
                <a:gd name="T6" fmla="*/ 148 w 149"/>
                <a:gd name="T7" fmla="*/ 288 h 2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9"/>
                <a:gd name="T13" fmla="*/ 0 h 289"/>
                <a:gd name="T14" fmla="*/ 149 w 149"/>
                <a:gd name="T15" fmla="*/ 289 h 2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9" h="289">
                  <a:moveTo>
                    <a:pt x="148" y="0"/>
                  </a:moveTo>
                  <a:lnTo>
                    <a:pt x="0" y="0"/>
                  </a:lnTo>
                  <a:lnTo>
                    <a:pt x="0" y="288"/>
                  </a:lnTo>
                  <a:lnTo>
                    <a:pt x="148" y="288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734" name="Freeform 36"/>
            <p:cNvSpPr>
              <a:spLocks/>
            </p:cNvSpPr>
            <p:nvPr/>
          </p:nvSpPr>
          <p:spPr bwMode="auto">
            <a:xfrm>
              <a:off x="1951" y="1248"/>
              <a:ext cx="148" cy="289"/>
            </a:xfrm>
            <a:custGeom>
              <a:avLst/>
              <a:gdLst>
                <a:gd name="T0" fmla="*/ 0 w 148"/>
                <a:gd name="T1" fmla="*/ 0 h 289"/>
                <a:gd name="T2" fmla="*/ 147 w 148"/>
                <a:gd name="T3" fmla="*/ 0 h 289"/>
                <a:gd name="T4" fmla="*/ 147 w 148"/>
                <a:gd name="T5" fmla="*/ 288 h 289"/>
                <a:gd name="T6" fmla="*/ 0 w 148"/>
                <a:gd name="T7" fmla="*/ 288 h 2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8"/>
                <a:gd name="T13" fmla="*/ 0 h 289"/>
                <a:gd name="T14" fmla="*/ 148 w 148"/>
                <a:gd name="T15" fmla="*/ 289 h 2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8" h="289">
                  <a:moveTo>
                    <a:pt x="0" y="0"/>
                  </a:moveTo>
                  <a:lnTo>
                    <a:pt x="147" y="0"/>
                  </a:lnTo>
                  <a:lnTo>
                    <a:pt x="147" y="288"/>
                  </a:lnTo>
                  <a:lnTo>
                    <a:pt x="0" y="288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8625" name="Line 37"/>
          <p:cNvSpPr>
            <a:spLocks noChangeShapeType="1"/>
          </p:cNvSpPr>
          <p:nvPr/>
        </p:nvSpPr>
        <p:spPr bwMode="auto">
          <a:xfrm>
            <a:off x="4446588" y="2228850"/>
            <a:ext cx="15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26" name="Freeform 38"/>
          <p:cNvSpPr>
            <a:spLocks/>
          </p:cNvSpPr>
          <p:nvPr/>
        </p:nvSpPr>
        <p:spPr bwMode="auto">
          <a:xfrm>
            <a:off x="4545013" y="2095500"/>
            <a:ext cx="76200" cy="134938"/>
          </a:xfrm>
          <a:custGeom>
            <a:avLst/>
            <a:gdLst>
              <a:gd name="T0" fmla="*/ 0 w 48"/>
              <a:gd name="T1" fmla="*/ 2147483646 h 97"/>
              <a:gd name="T2" fmla="*/ 0 w 48"/>
              <a:gd name="T3" fmla="*/ 0 h 97"/>
              <a:gd name="T4" fmla="*/ 2147483646 w 48"/>
              <a:gd name="T5" fmla="*/ 0 h 97"/>
              <a:gd name="T6" fmla="*/ 2147483646 w 48"/>
              <a:gd name="T7" fmla="*/ 0 h 97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97"/>
              <a:gd name="T14" fmla="*/ 48 w 48"/>
              <a:gd name="T15" fmla="*/ 97 h 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97">
                <a:moveTo>
                  <a:pt x="0" y="96"/>
                </a:moveTo>
                <a:lnTo>
                  <a:pt x="0" y="0"/>
                </a:lnTo>
                <a:lnTo>
                  <a:pt x="47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27" name="Line 39"/>
          <p:cNvSpPr>
            <a:spLocks noChangeShapeType="1"/>
          </p:cNvSpPr>
          <p:nvPr/>
        </p:nvSpPr>
        <p:spPr bwMode="auto">
          <a:xfrm>
            <a:off x="5106989" y="2095500"/>
            <a:ext cx="2492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28" name="Rectangle 40"/>
          <p:cNvSpPr>
            <a:spLocks noChangeArrowheads="1"/>
          </p:cNvSpPr>
          <p:nvPr/>
        </p:nvSpPr>
        <p:spPr bwMode="auto">
          <a:xfrm>
            <a:off x="5943600" y="2076451"/>
            <a:ext cx="650820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b="1"/>
              <a:t>Mem</a:t>
            </a:r>
          </a:p>
        </p:txBody>
      </p:sp>
      <p:sp>
        <p:nvSpPr>
          <p:cNvPr id="68629" name="Rectangle 41"/>
          <p:cNvSpPr>
            <a:spLocks noChangeArrowheads="1"/>
          </p:cNvSpPr>
          <p:nvPr/>
        </p:nvSpPr>
        <p:spPr bwMode="auto">
          <a:xfrm>
            <a:off x="6677025" y="2030414"/>
            <a:ext cx="569068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b="1"/>
              <a:t>Reg</a:t>
            </a:r>
          </a:p>
        </p:txBody>
      </p:sp>
      <p:grpSp>
        <p:nvGrpSpPr>
          <p:cNvPr id="68630" name="Group 42"/>
          <p:cNvGrpSpPr>
            <a:grpSpLocks/>
          </p:cNvGrpSpPr>
          <p:nvPr/>
        </p:nvGrpSpPr>
        <p:grpSpPr bwMode="auto">
          <a:xfrm>
            <a:off x="6719888" y="2027238"/>
            <a:ext cx="450850" cy="404812"/>
            <a:chOff x="3120" y="1248"/>
            <a:chExt cx="284" cy="289"/>
          </a:xfrm>
        </p:grpSpPr>
        <p:sp>
          <p:nvSpPr>
            <p:cNvPr id="68731" name="Freeform 43"/>
            <p:cNvSpPr>
              <a:spLocks/>
            </p:cNvSpPr>
            <p:nvPr/>
          </p:nvSpPr>
          <p:spPr bwMode="auto">
            <a:xfrm>
              <a:off x="3120" y="1248"/>
              <a:ext cx="142" cy="289"/>
            </a:xfrm>
            <a:custGeom>
              <a:avLst/>
              <a:gdLst>
                <a:gd name="T0" fmla="*/ 141 w 142"/>
                <a:gd name="T1" fmla="*/ 0 h 289"/>
                <a:gd name="T2" fmla="*/ 0 w 142"/>
                <a:gd name="T3" fmla="*/ 0 h 289"/>
                <a:gd name="T4" fmla="*/ 0 w 142"/>
                <a:gd name="T5" fmla="*/ 288 h 289"/>
                <a:gd name="T6" fmla="*/ 141 w 142"/>
                <a:gd name="T7" fmla="*/ 288 h 2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2"/>
                <a:gd name="T13" fmla="*/ 0 h 289"/>
                <a:gd name="T14" fmla="*/ 142 w 142"/>
                <a:gd name="T15" fmla="*/ 289 h 2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2" h="289">
                  <a:moveTo>
                    <a:pt x="141" y="0"/>
                  </a:moveTo>
                  <a:lnTo>
                    <a:pt x="0" y="0"/>
                  </a:lnTo>
                  <a:lnTo>
                    <a:pt x="0" y="288"/>
                  </a:lnTo>
                  <a:lnTo>
                    <a:pt x="141" y="288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732" name="Freeform 44"/>
            <p:cNvSpPr>
              <a:spLocks/>
            </p:cNvSpPr>
            <p:nvPr/>
          </p:nvSpPr>
          <p:spPr bwMode="auto">
            <a:xfrm>
              <a:off x="3261" y="1248"/>
              <a:ext cx="143" cy="289"/>
            </a:xfrm>
            <a:custGeom>
              <a:avLst/>
              <a:gdLst>
                <a:gd name="T0" fmla="*/ 0 w 143"/>
                <a:gd name="T1" fmla="*/ 0 h 289"/>
                <a:gd name="T2" fmla="*/ 142 w 143"/>
                <a:gd name="T3" fmla="*/ 0 h 289"/>
                <a:gd name="T4" fmla="*/ 142 w 143"/>
                <a:gd name="T5" fmla="*/ 288 h 289"/>
                <a:gd name="T6" fmla="*/ 0 w 143"/>
                <a:gd name="T7" fmla="*/ 288 h 2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3"/>
                <a:gd name="T13" fmla="*/ 0 h 289"/>
                <a:gd name="T14" fmla="*/ 143 w 143"/>
                <a:gd name="T15" fmla="*/ 289 h 2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3" h="289">
                  <a:moveTo>
                    <a:pt x="0" y="0"/>
                  </a:moveTo>
                  <a:lnTo>
                    <a:pt x="142" y="0"/>
                  </a:lnTo>
                  <a:lnTo>
                    <a:pt x="142" y="288"/>
                  </a:lnTo>
                  <a:lnTo>
                    <a:pt x="0" y="288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8631" name="Line 45"/>
          <p:cNvSpPr>
            <a:spLocks noChangeShapeType="1"/>
          </p:cNvSpPr>
          <p:nvPr/>
        </p:nvSpPr>
        <p:spPr bwMode="auto">
          <a:xfrm>
            <a:off x="6486526" y="2228850"/>
            <a:ext cx="2206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32" name="Line 46"/>
          <p:cNvSpPr>
            <a:spLocks noChangeShapeType="1"/>
          </p:cNvSpPr>
          <p:nvPr/>
        </p:nvSpPr>
        <p:spPr bwMode="auto">
          <a:xfrm>
            <a:off x="5718176" y="2228850"/>
            <a:ext cx="2460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33" name="Freeform 47"/>
          <p:cNvSpPr>
            <a:spLocks/>
          </p:cNvSpPr>
          <p:nvPr/>
        </p:nvSpPr>
        <p:spPr bwMode="auto">
          <a:xfrm>
            <a:off x="5910263" y="2228851"/>
            <a:ext cx="684212" cy="269875"/>
          </a:xfrm>
          <a:custGeom>
            <a:avLst/>
            <a:gdLst>
              <a:gd name="T0" fmla="*/ 0 w 431"/>
              <a:gd name="T1" fmla="*/ 0 h 193"/>
              <a:gd name="T2" fmla="*/ 0 w 431"/>
              <a:gd name="T3" fmla="*/ 2147483646 h 193"/>
              <a:gd name="T4" fmla="*/ 2147483646 w 431"/>
              <a:gd name="T5" fmla="*/ 2147483646 h 193"/>
              <a:gd name="T6" fmla="*/ 2147483646 w 431"/>
              <a:gd name="T7" fmla="*/ 2147483646 h 193"/>
              <a:gd name="T8" fmla="*/ 2147483646 w 431"/>
              <a:gd name="T9" fmla="*/ 0 h 1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1"/>
              <a:gd name="T16" fmla="*/ 0 h 193"/>
              <a:gd name="T17" fmla="*/ 431 w 431"/>
              <a:gd name="T18" fmla="*/ 193 h 1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1" h="193">
                <a:moveTo>
                  <a:pt x="0" y="0"/>
                </a:moveTo>
                <a:lnTo>
                  <a:pt x="0" y="192"/>
                </a:lnTo>
                <a:lnTo>
                  <a:pt x="391" y="192"/>
                </a:lnTo>
                <a:lnTo>
                  <a:pt x="391" y="64"/>
                </a:lnTo>
                <a:lnTo>
                  <a:pt x="430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34" name="Line 48"/>
          <p:cNvSpPr>
            <a:spLocks noChangeShapeType="1"/>
          </p:cNvSpPr>
          <p:nvPr/>
        </p:nvSpPr>
        <p:spPr bwMode="auto">
          <a:xfrm>
            <a:off x="5106989" y="2363788"/>
            <a:ext cx="2492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35" name="Freeform 49"/>
          <p:cNvSpPr>
            <a:spLocks/>
          </p:cNvSpPr>
          <p:nvPr/>
        </p:nvSpPr>
        <p:spPr bwMode="auto">
          <a:xfrm>
            <a:off x="5254625" y="2222500"/>
            <a:ext cx="534988" cy="388938"/>
          </a:xfrm>
          <a:custGeom>
            <a:avLst/>
            <a:gdLst>
              <a:gd name="T0" fmla="*/ 0 w 337"/>
              <a:gd name="T1" fmla="*/ 2147483646 h 278"/>
              <a:gd name="T2" fmla="*/ 0 w 337"/>
              <a:gd name="T3" fmla="*/ 2147483646 h 278"/>
              <a:gd name="T4" fmla="*/ 2147483646 w 337"/>
              <a:gd name="T5" fmla="*/ 2147483646 h 278"/>
              <a:gd name="T6" fmla="*/ 2147483646 w 337"/>
              <a:gd name="T7" fmla="*/ 2147483646 h 278"/>
              <a:gd name="T8" fmla="*/ 2147483646 w 337"/>
              <a:gd name="T9" fmla="*/ 0 h 27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7"/>
              <a:gd name="T16" fmla="*/ 0 h 278"/>
              <a:gd name="T17" fmla="*/ 337 w 337"/>
              <a:gd name="T18" fmla="*/ 278 h 27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7" h="278">
                <a:moveTo>
                  <a:pt x="0" y="101"/>
                </a:moveTo>
                <a:lnTo>
                  <a:pt x="0" y="277"/>
                </a:lnTo>
                <a:lnTo>
                  <a:pt x="294" y="277"/>
                </a:lnTo>
                <a:lnTo>
                  <a:pt x="294" y="90"/>
                </a:lnTo>
                <a:lnTo>
                  <a:pt x="336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8636" name="Group 50"/>
          <p:cNvGrpSpPr>
            <a:grpSpLocks/>
          </p:cNvGrpSpPr>
          <p:nvPr/>
        </p:nvGrpSpPr>
        <p:grpSpPr bwMode="auto">
          <a:xfrm>
            <a:off x="4546601" y="2519363"/>
            <a:ext cx="3376613" cy="717550"/>
            <a:chOff x="1751" y="1600"/>
            <a:chExt cx="2127" cy="513"/>
          </a:xfrm>
        </p:grpSpPr>
        <p:grpSp>
          <p:nvGrpSpPr>
            <p:cNvPr id="68703" name="Group 51"/>
            <p:cNvGrpSpPr>
              <a:grpSpLocks/>
            </p:cNvGrpSpPr>
            <p:nvPr/>
          </p:nvGrpSpPr>
          <p:grpSpPr bwMode="auto">
            <a:xfrm>
              <a:off x="2685" y="1600"/>
              <a:ext cx="224" cy="481"/>
              <a:chOff x="2685" y="1600"/>
              <a:chExt cx="224" cy="481"/>
            </a:xfrm>
          </p:grpSpPr>
          <p:sp>
            <p:nvSpPr>
              <p:cNvPr id="68729" name="Freeform 52"/>
              <p:cNvSpPr>
                <a:spLocks/>
              </p:cNvSpPr>
              <p:nvPr/>
            </p:nvSpPr>
            <p:spPr bwMode="auto">
              <a:xfrm>
                <a:off x="2696" y="1600"/>
                <a:ext cx="213" cy="481"/>
              </a:xfrm>
              <a:custGeom>
                <a:avLst/>
                <a:gdLst>
                  <a:gd name="T0" fmla="*/ 0 w 213"/>
                  <a:gd name="T1" fmla="*/ 320 h 481"/>
                  <a:gd name="T2" fmla="*/ 71 w 213"/>
                  <a:gd name="T3" fmla="*/ 240 h 481"/>
                  <a:gd name="T4" fmla="*/ 0 w 213"/>
                  <a:gd name="T5" fmla="*/ 160 h 481"/>
                  <a:gd name="T6" fmla="*/ 0 w 213"/>
                  <a:gd name="T7" fmla="*/ 0 h 481"/>
                  <a:gd name="T8" fmla="*/ 212 w 213"/>
                  <a:gd name="T9" fmla="*/ 160 h 481"/>
                  <a:gd name="T10" fmla="*/ 212 w 213"/>
                  <a:gd name="T11" fmla="*/ 320 h 481"/>
                  <a:gd name="T12" fmla="*/ 0 w 213"/>
                  <a:gd name="T13" fmla="*/ 480 h 481"/>
                  <a:gd name="T14" fmla="*/ 0 w 213"/>
                  <a:gd name="T15" fmla="*/ 320 h 4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13"/>
                  <a:gd name="T25" fmla="*/ 0 h 481"/>
                  <a:gd name="T26" fmla="*/ 213 w 213"/>
                  <a:gd name="T27" fmla="*/ 481 h 4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3" h="481">
                    <a:moveTo>
                      <a:pt x="0" y="320"/>
                    </a:moveTo>
                    <a:lnTo>
                      <a:pt x="71" y="240"/>
                    </a:lnTo>
                    <a:lnTo>
                      <a:pt x="0" y="160"/>
                    </a:lnTo>
                    <a:lnTo>
                      <a:pt x="0" y="0"/>
                    </a:lnTo>
                    <a:lnTo>
                      <a:pt x="212" y="160"/>
                    </a:lnTo>
                    <a:lnTo>
                      <a:pt x="212" y="320"/>
                    </a:lnTo>
                    <a:lnTo>
                      <a:pt x="0" y="480"/>
                    </a:lnTo>
                    <a:lnTo>
                      <a:pt x="0" y="32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730" name="Rectangle 53"/>
              <p:cNvSpPr>
                <a:spLocks noChangeArrowheads="1"/>
              </p:cNvSpPr>
              <p:nvPr/>
            </p:nvSpPr>
            <p:spPr bwMode="auto">
              <a:xfrm rot="5400000">
                <a:off x="2576" y="1745"/>
                <a:ext cx="427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q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600" b="1"/>
                  <a:t>ALU</a:t>
                </a:r>
              </a:p>
            </p:txBody>
          </p:sp>
        </p:grpSp>
        <p:grpSp>
          <p:nvGrpSpPr>
            <p:cNvPr id="68704" name="Group 54"/>
            <p:cNvGrpSpPr>
              <a:grpSpLocks/>
            </p:cNvGrpSpPr>
            <p:nvPr/>
          </p:nvGrpSpPr>
          <p:grpSpPr bwMode="auto">
            <a:xfrm>
              <a:off x="1751" y="1696"/>
              <a:ext cx="410" cy="289"/>
              <a:chOff x="1751" y="1696"/>
              <a:chExt cx="410" cy="289"/>
            </a:xfrm>
          </p:grpSpPr>
          <p:sp>
            <p:nvSpPr>
              <p:cNvPr id="68725" name="Rectangle 55"/>
              <p:cNvSpPr>
                <a:spLocks noChangeArrowheads="1"/>
              </p:cNvSpPr>
              <p:nvPr/>
            </p:nvSpPr>
            <p:spPr bwMode="auto">
              <a:xfrm>
                <a:off x="1751" y="1701"/>
                <a:ext cx="410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q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600" b="1"/>
                  <a:t>Mem</a:t>
                </a:r>
              </a:p>
            </p:txBody>
          </p:sp>
          <p:grpSp>
            <p:nvGrpSpPr>
              <p:cNvPr id="68726" name="Group 56"/>
              <p:cNvGrpSpPr>
                <a:grpSpLocks/>
              </p:cNvGrpSpPr>
              <p:nvPr/>
            </p:nvGrpSpPr>
            <p:grpSpPr bwMode="auto">
              <a:xfrm>
                <a:off x="1770" y="1696"/>
                <a:ext cx="340" cy="289"/>
                <a:chOff x="1770" y="1696"/>
                <a:chExt cx="340" cy="289"/>
              </a:xfrm>
            </p:grpSpPr>
            <p:sp>
              <p:nvSpPr>
                <p:cNvPr id="68727" name="Freeform 57"/>
                <p:cNvSpPr>
                  <a:spLocks/>
                </p:cNvSpPr>
                <p:nvPr/>
              </p:nvSpPr>
              <p:spPr bwMode="auto">
                <a:xfrm>
                  <a:off x="1770" y="1696"/>
                  <a:ext cx="170" cy="289"/>
                </a:xfrm>
                <a:custGeom>
                  <a:avLst/>
                  <a:gdLst>
                    <a:gd name="T0" fmla="*/ 169 w 170"/>
                    <a:gd name="T1" fmla="*/ 0 h 289"/>
                    <a:gd name="T2" fmla="*/ 0 w 170"/>
                    <a:gd name="T3" fmla="*/ 0 h 289"/>
                    <a:gd name="T4" fmla="*/ 0 w 170"/>
                    <a:gd name="T5" fmla="*/ 288 h 289"/>
                    <a:gd name="T6" fmla="*/ 169 w 170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0"/>
                    <a:gd name="T13" fmla="*/ 0 h 289"/>
                    <a:gd name="T14" fmla="*/ 170 w 170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0" h="289">
                      <a:moveTo>
                        <a:pt x="169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9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8728" name="Freeform 58"/>
                <p:cNvSpPr>
                  <a:spLocks/>
                </p:cNvSpPr>
                <p:nvPr/>
              </p:nvSpPr>
              <p:spPr bwMode="auto">
                <a:xfrm>
                  <a:off x="1939" y="1696"/>
                  <a:ext cx="171" cy="289"/>
                </a:xfrm>
                <a:custGeom>
                  <a:avLst/>
                  <a:gdLst>
                    <a:gd name="T0" fmla="*/ 0 w 171"/>
                    <a:gd name="T1" fmla="*/ 0 h 289"/>
                    <a:gd name="T2" fmla="*/ 170 w 171"/>
                    <a:gd name="T3" fmla="*/ 0 h 289"/>
                    <a:gd name="T4" fmla="*/ 170 w 171"/>
                    <a:gd name="T5" fmla="*/ 288 h 289"/>
                    <a:gd name="T6" fmla="*/ 0 w 171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1"/>
                    <a:gd name="T13" fmla="*/ 0 h 289"/>
                    <a:gd name="T14" fmla="*/ 171 w 171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1" h="289">
                      <a:moveTo>
                        <a:pt x="0" y="0"/>
                      </a:moveTo>
                      <a:lnTo>
                        <a:pt x="170" y="0"/>
                      </a:lnTo>
                      <a:lnTo>
                        <a:pt x="170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68705" name="Rectangle 59"/>
            <p:cNvSpPr>
              <a:spLocks noChangeArrowheads="1"/>
            </p:cNvSpPr>
            <p:nvPr/>
          </p:nvSpPr>
          <p:spPr bwMode="auto">
            <a:xfrm>
              <a:off x="2211" y="1703"/>
              <a:ext cx="358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/>
                <a:t>Reg</a:t>
              </a:r>
            </a:p>
          </p:txBody>
        </p:sp>
        <p:grpSp>
          <p:nvGrpSpPr>
            <p:cNvPr id="68706" name="Group 60"/>
            <p:cNvGrpSpPr>
              <a:grpSpLocks/>
            </p:cNvGrpSpPr>
            <p:nvPr/>
          </p:nvGrpSpPr>
          <p:grpSpPr bwMode="auto">
            <a:xfrm>
              <a:off x="2230" y="1696"/>
              <a:ext cx="296" cy="289"/>
              <a:chOff x="2230" y="1696"/>
              <a:chExt cx="296" cy="289"/>
            </a:xfrm>
          </p:grpSpPr>
          <p:sp>
            <p:nvSpPr>
              <p:cNvPr id="68723" name="Freeform 61"/>
              <p:cNvSpPr>
                <a:spLocks/>
              </p:cNvSpPr>
              <p:nvPr/>
            </p:nvSpPr>
            <p:spPr bwMode="auto">
              <a:xfrm>
                <a:off x="2230" y="1696"/>
                <a:ext cx="149" cy="289"/>
              </a:xfrm>
              <a:custGeom>
                <a:avLst/>
                <a:gdLst>
                  <a:gd name="T0" fmla="*/ 148 w 149"/>
                  <a:gd name="T1" fmla="*/ 0 h 289"/>
                  <a:gd name="T2" fmla="*/ 0 w 149"/>
                  <a:gd name="T3" fmla="*/ 0 h 289"/>
                  <a:gd name="T4" fmla="*/ 0 w 149"/>
                  <a:gd name="T5" fmla="*/ 288 h 289"/>
                  <a:gd name="T6" fmla="*/ 148 w 149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9"/>
                  <a:gd name="T13" fmla="*/ 0 h 289"/>
                  <a:gd name="T14" fmla="*/ 149 w 149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9" h="289">
                    <a:moveTo>
                      <a:pt x="148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8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724" name="Freeform 62"/>
              <p:cNvSpPr>
                <a:spLocks/>
              </p:cNvSpPr>
              <p:nvPr/>
            </p:nvSpPr>
            <p:spPr bwMode="auto">
              <a:xfrm>
                <a:off x="2378" y="1696"/>
                <a:ext cx="148" cy="289"/>
              </a:xfrm>
              <a:custGeom>
                <a:avLst/>
                <a:gdLst>
                  <a:gd name="T0" fmla="*/ 0 w 148"/>
                  <a:gd name="T1" fmla="*/ 0 h 289"/>
                  <a:gd name="T2" fmla="*/ 147 w 148"/>
                  <a:gd name="T3" fmla="*/ 0 h 289"/>
                  <a:gd name="T4" fmla="*/ 147 w 148"/>
                  <a:gd name="T5" fmla="*/ 288 h 289"/>
                  <a:gd name="T6" fmla="*/ 0 w 148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8"/>
                  <a:gd name="T13" fmla="*/ 0 h 289"/>
                  <a:gd name="T14" fmla="*/ 148 w 148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8" h="289">
                    <a:moveTo>
                      <a:pt x="0" y="0"/>
                    </a:moveTo>
                    <a:lnTo>
                      <a:pt x="147" y="0"/>
                    </a:lnTo>
                    <a:lnTo>
                      <a:pt x="147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8707" name="Line 63"/>
            <p:cNvSpPr>
              <a:spLocks noChangeShapeType="1"/>
            </p:cNvSpPr>
            <p:nvPr/>
          </p:nvSpPr>
          <p:spPr bwMode="auto">
            <a:xfrm>
              <a:off x="2115" y="1840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708" name="Freeform 64"/>
            <p:cNvSpPr>
              <a:spLocks/>
            </p:cNvSpPr>
            <p:nvPr/>
          </p:nvSpPr>
          <p:spPr bwMode="auto">
            <a:xfrm>
              <a:off x="2177" y="1744"/>
              <a:ext cx="48" cy="97"/>
            </a:xfrm>
            <a:custGeom>
              <a:avLst/>
              <a:gdLst>
                <a:gd name="T0" fmla="*/ 0 w 48"/>
                <a:gd name="T1" fmla="*/ 96 h 97"/>
                <a:gd name="T2" fmla="*/ 0 w 48"/>
                <a:gd name="T3" fmla="*/ 0 h 97"/>
                <a:gd name="T4" fmla="*/ 47 w 48"/>
                <a:gd name="T5" fmla="*/ 0 h 97"/>
                <a:gd name="T6" fmla="*/ 47 w 48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7"/>
                <a:gd name="T14" fmla="*/ 48 w 48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7">
                  <a:moveTo>
                    <a:pt x="0" y="96"/>
                  </a:moveTo>
                  <a:lnTo>
                    <a:pt x="0" y="0"/>
                  </a:lnTo>
                  <a:lnTo>
                    <a:pt x="47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709" name="Line 65"/>
            <p:cNvSpPr>
              <a:spLocks noChangeShapeType="1"/>
            </p:cNvSpPr>
            <p:nvPr/>
          </p:nvSpPr>
          <p:spPr bwMode="auto">
            <a:xfrm>
              <a:off x="2531" y="1744"/>
              <a:ext cx="15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710" name="Rectangle 66"/>
            <p:cNvSpPr>
              <a:spLocks noChangeArrowheads="1"/>
            </p:cNvSpPr>
            <p:nvPr/>
          </p:nvSpPr>
          <p:spPr bwMode="auto">
            <a:xfrm>
              <a:off x="3028" y="1696"/>
              <a:ext cx="41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/>
                <a:t>Mem</a:t>
              </a:r>
            </a:p>
          </p:txBody>
        </p:sp>
        <p:grpSp>
          <p:nvGrpSpPr>
            <p:cNvPr id="68711" name="Group 67"/>
            <p:cNvGrpSpPr>
              <a:grpSpLocks/>
            </p:cNvGrpSpPr>
            <p:nvPr/>
          </p:nvGrpSpPr>
          <p:grpSpPr bwMode="auto">
            <a:xfrm>
              <a:off x="3079" y="1696"/>
              <a:ext cx="325" cy="289"/>
              <a:chOff x="3079" y="1696"/>
              <a:chExt cx="325" cy="289"/>
            </a:xfrm>
          </p:grpSpPr>
          <p:sp>
            <p:nvSpPr>
              <p:cNvPr id="68721" name="Freeform 68"/>
              <p:cNvSpPr>
                <a:spLocks/>
              </p:cNvSpPr>
              <p:nvPr/>
            </p:nvSpPr>
            <p:spPr bwMode="auto">
              <a:xfrm>
                <a:off x="3079" y="1696"/>
                <a:ext cx="162" cy="289"/>
              </a:xfrm>
              <a:custGeom>
                <a:avLst/>
                <a:gdLst>
                  <a:gd name="T0" fmla="*/ 161 w 162"/>
                  <a:gd name="T1" fmla="*/ 0 h 289"/>
                  <a:gd name="T2" fmla="*/ 0 w 162"/>
                  <a:gd name="T3" fmla="*/ 0 h 289"/>
                  <a:gd name="T4" fmla="*/ 0 w 162"/>
                  <a:gd name="T5" fmla="*/ 288 h 289"/>
                  <a:gd name="T6" fmla="*/ 161 w 162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2"/>
                  <a:gd name="T13" fmla="*/ 0 h 289"/>
                  <a:gd name="T14" fmla="*/ 162 w 162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2" h="289">
                    <a:moveTo>
                      <a:pt x="161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61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722" name="Freeform 69"/>
              <p:cNvSpPr>
                <a:spLocks/>
              </p:cNvSpPr>
              <p:nvPr/>
            </p:nvSpPr>
            <p:spPr bwMode="auto">
              <a:xfrm>
                <a:off x="3240" y="1696"/>
                <a:ext cx="164" cy="289"/>
              </a:xfrm>
              <a:custGeom>
                <a:avLst/>
                <a:gdLst>
                  <a:gd name="T0" fmla="*/ 0 w 164"/>
                  <a:gd name="T1" fmla="*/ 0 h 289"/>
                  <a:gd name="T2" fmla="*/ 163 w 164"/>
                  <a:gd name="T3" fmla="*/ 0 h 289"/>
                  <a:gd name="T4" fmla="*/ 163 w 164"/>
                  <a:gd name="T5" fmla="*/ 288 h 289"/>
                  <a:gd name="T6" fmla="*/ 0 w 164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4"/>
                  <a:gd name="T13" fmla="*/ 0 h 289"/>
                  <a:gd name="T14" fmla="*/ 164 w 164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4" h="289">
                    <a:moveTo>
                      <a:pt x="0" y="0"/>
                    </a:moveTo>
                    <a:lnTo>
                      <a:pt x="163" y="0"/>
                    </a:lnTo>
                    <a:lnTo>
                      <a:pt x="163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8712" name="Rectangle 70"/>
            <p:cNvSpPr>
              <a:spLocks noChangeArrowheads="1"/>
            </p:cNvSpPr>
            <p:nvPr/>
          </p:nvSpPr>
          <p:spPr bwMode="auto">
            <a:xfrm>
              <a:off x="3520" y="1696"/>
              <a:ext cx="358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/>
                <a:t>Reg</a:t>
              </a:r>
            </a:p>
          </p:txBody>
        </p:sp>
        <p:grpSp>
          <p:nvGrpSpPr>
            <p:cNvPr id="68713" name="Group 71"/>
            <p:cNvGrpSpPr>
              <a:grpSpLocks/>
            </p:cNvGrpSpPr>
            <p:nvPr/>
          </p:nvGrpSpPr>
          <p:grpSpPr bwMode="auto">
            <a:xfrm>
              <a:off x="3547" y="1696"/>
              <a:ext cx="284" cy="289"/>
              <a:chOff x="3547" y="1696"/>
              <a:chExt cx="284" cy="289"/>
            </a:xfrm>
          </p:grpSpPr>
          <p:sp>
            <p:nvSpPr>
              <p:cNvPr id="68719" name="Freeform 72"/>
              <p:cNvSpPr>
                <a:spLocks/>
              </p:cNvSpPr>
              <p:nvPr/>
            </p:nvSpPr>
            <p:spPr bwMode="auto">
              <a:xfrm>
                <a:off x="3547" y="1696"/>
                <a:ext cx="142" cy="289"/>
              </a:xfrm>
              <a:custGeom>
                <a:avLst/>
                <a:gdLst>
                  <a:gd name="T0" fmla="*/ 141 w 142"/>
                  <a:gd name="T1" fmla="*/ 0 h 289"/>
                  <a:gd name="T2" fmla="*/ 0 w 142"/>
                  <a:gd name="T3" fmla="*/ 0 h 289"/>
                  <a:gd name="T4" fmla="*/ 0 w 142"/>
                  <a:gd name="T5" fmla="*/ 288 h 289"/>
                  <a:gd name="T6" fmla="*/ 141 w 142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2"/>
                  <a:gd name="T13" fmla="*/ 0 h 289"/>
                  <a:gd name="T14" fmla="*/ 142 w 142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2" h="289">
                    <a:moveTo>
                      <a:pt x="141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1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720" name="Freeform 73"/>
              <p:cNvSpPr>
                <a:spLocks/>
              </p:cNvSpPr>
              <p:nvPr/>
            </p:nvSpPr>
            <p:spPr bwMode="auto">
              <a:xfrm>
                <a:off x="3688" y="1696"/>
                <a:ext cx="143" cy="289"/>
              </a:xfrm>
              <a:custGeom>
                <a:avLst/>
                <a:gdLst>
                  <a:gd name="T0" fmla="*/ 0 w 143"/>
                  <a:gd name="T1" fmla="*/ 0 h 289"/>
                  <a:gd name="T2" fmla="*/ 142 w 143"/>
                  <a:gd name="T3" fmla="*/ 0 h 289"/>
                  <a:gd name="T4" fmla="*/ 142 w 143"/>
                  <a:gd name="T5" fmla="*/ 288 h 289"/>
                  <a:gd name="T6" fmla="*/ 0 w 143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3"/>
                  <a:gd name="T13" fmla="*/ 0 h 289"/>
                  <a:gd name="T14" fmla="*/ 143 w 143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3" h="289">
                    <a:moveTo>
                      <a:pt x="0" y="0"/>
                    </a:moveTo>
                    <a:lnTo>
                      <a:pt x="142" y="0"/>
                    </a:lnTo>
                    <a:lnTo>
                      <a:pt x="142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8714" name="Line 74"/>
            <p:cNvSpPr>
              <a:spLocks noChangeShapeType="1"/>
            </p:cNvSpPr>
            <p:nvPr/>
          </p:nvSpPr>
          <p:spPr bwMode="auto">
            <a:xfrm>
              <a:off x="3400" y="1840"/>
              <a:ext cx="13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715" name="Line 75"/>
            <p:cNvSpPr>
              <a:spLocks noChangeShapeType="1"/>
            </p:cNvSpPr>
            <p:nvPr/>
          </p:nvSpPr>
          <p:spPr bwMode="auto">
            <a:xfrm>
              <a:off x="2916" y="1840"/>
              <a:ext cx="15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716" name="Freeform 76"/>
            <p:cNvSpPr>
              <a:spLocks/>
            </p:cNvSpPr>
            <p:nvPr/>
          </p:nvSpPr>
          <p:spPr bwMode="auto">
            <a:xfrm>
              <a:off x="3037" y="1840"/>
              <a:ext cx="431" cy="193"/>
            </a:xfrm>
            <a:custGeom>
              <a:avLst/>
              <a:gdLst>
                <a:gd name="T0" fmla="*/ 0 w 431"/>
                <a:gd name="T1" fmla="*/ 0 h 193"/>
                <a:gd name="T2" fmla="*/ 0 w 431"/>
                <a:gd name="T3" fmla="*/ 192 h 193"/>
                <a:gd name="T4" fmla="*/ 391 w 431"/>
                <a:gd name="T5" fmla="*/ 192 h 193"/>
                <a:gd name="T6" fmla="*/ 391 w 431"/>
                <a:gd name="T7" fmla="*/ 64 h 193"/>
                <a:gd name="T8" fmla="*/ 430 w 431"/>
                <a:gd name="T9" fmla="*/ 0 h 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1"/>
                <a:gd name="T16" fmla="*/ 0 h 193"/>
                <a:gd name="T17" fmla="*/ 431 w 431"/>
                <a:gd name="T18" fmla="*/ 193 h 1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1" h="193">
                  <a:moveTo>
                    <a:pt x="0" y="0"/>
                  </a:moveTo>
                  <a:lnTo>
                    <a:pt x="0" y="192"/>
                  </a:lnTo>
                  <a:lnTo>
                    <a:pt x="391" y="192"/>
                  </a:lnTo>
                  <a:lnTo>
                    <a:pt x="391" y="64"/>
                  </a:lnTo>
                  <a:lnTo>
                    <a:pt x="430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717" name="Line 77"/>
            <p:cNvSpPr>
              <a:spLocks noChangeShapeType="1"/>
            </p:cNvSpPr>
            <p:nvPr/>
          </p:nvSpPr>
          <p:spPr bwMode="auto">
            <a:xfrm>
              <a:off x="2531" y="1936"/>
              <a:ext cx="15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718" name="Freeform 78"/>
            <p:cNvSpPr>
              <a:spLocks/>
            </p:cNvSpPr>
            <p:nvPr/>
          </p:nvSpPr>
          <p:spPr bwMode="auto">
            <a:xfrm>
              <a:off x="2624" y="1835"/>
              <a:ext cx="337" cy="278"/>
            </a:xfrm>
            <a:custGeom>
              <a:avLst/>
              <a:gdLst>
                <a:gd name="T0" fmla="*/ 0 w 337"/>
                <a:gd name="T1" fmla="*/ 101 h 278"/>
                <a:gd name="T2" fmla="*/ 0 w 337"/>
                <a:gd name="T3" fmla="*/ 277 h 278"/>
                <a:gd name="T4" fmla="*/ 294 w 337"/>
                <a:gd name="T5" fmla="*/ 277 h 278"/>
                <a:gd name="T6" fmla="*/ 294 w 337"/>
                <a:gd name="T7" fmla="*/ 90 h 278"/>
                <a:gd name="T8" fmla="*/ 336 w 337"/>
                <a:gd name="T9" fmla="*/ 0 h 2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7"/>
                <a:gd name="T16" fmla="*/ 0 h 278"/>
                <a:gd name="T17" fmla="*/ 337 w 337"/>
                <a:gd name="T18" fmla="*/ 278 h 2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7" h="278">
                  <a:moveTo>
                    <a:pt x="0" y="101"/>
                  </a:moveTo>
                  <a:lnTo>
                    <a:pt x="0" y="277"/>
                  </a:lnTo>
                  <a:lnTo>
                    <a:pt x="294" y="277"/>
                  </a:lnTo>
                  <a:lnTo>
                    <a:pt x="294" y="90"/>
                  </a:lnTo>
                  <a:lnTo>
                    <a:pt x="336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8637" name="Group 79"/>
          <p:cNvGrpSpPr>
            <a:grpSpLocks/>
          </p:cNvGrpSpPr>
          <p:nvPr/>
        </p:nvGrpSpPr>
        <p:grpSpPr bwMode="auto">
          <a:xfrm>
            <a:off x="5224465" y="3146426"/>
            <a:ext cx="3376613" cy="715963"/>
            <a:chOff x="2178" y="2048"/>
            <a:chExt cx="2127" cy="513"/>
          </a:xfrm>
        </p:grpSpPr>
        <p:grpSp>
          <p:nvGrpSpPr>
            <p:cNvPr id="68675" name="Group 80"/>
            <p:cNvGrpSpPr>
              <a:grpSpLocks/>
            </p:cNvGrpSpPr>
            <p:nvPr/>
          </p:nvGrpSpPr>
          <p:grpSpPr bwMode="auto">
            <a:xfrm>
              <a:off x="3110" y="2048"/>
              <a:ext cx="226" cy="481"/>
              <a:chOff x="3110" y="2048"/>
              <a:chExt cx="226" cy="481"/>
            </a:xfrm>
          </p:grpSpPr>
          <p:sp>
            <p:nvSpPr>
              <p:cNvPr id="68701" name="Freeform 81"/>
              <p:cNvSpPr>
                <a:spLocks/>
              </p:cNvSpPr>
              <p:nvPr/>
            </p:nvSpPr>
            <p:spPr bwMode="auto">
              <a:xfrm>
                <a:off x="3123" y="2048"/>
                <a:ext cx="213" cy="481"/>
              </a:xfrm>
              <a:custGeom>
                <a:avLst/>
                <a:gdLst>
                  <a:gd name="T0" fmla="*/ 0 w 213"/>
                  <a:gd name="T1" fmla="*/ 320 h 481"/>
                  <a:gd name="T2" fmla="*/ 71 w 213"/>
                  <a:gd name="T3" fmla="*/ 240 h 481"/>
                  <a:gd name="T4" fmla="*/ 0 w 213"/>
                  <a:gd name="T5" fmla="*/ 160 h 481"/>
                  <a:gd name="T6" fmla="*/ 0 w 213"/>
                  <a:gd name="T7" fmla="*/ 0 h 481"/>
                  <a:gd name="T8" fmla="*/ 212 w 213"/>
                  <a:gd name="T9" fmla="*/ 160 h 481"/>
                  <a:gd name="T10" fmla="*/ 212 w 213"/>
                  <a:gd name="T11" fmla="*/ 320 h 481"/>
                  <a:gd name="T12" fmla="*/ 0 w 213"/>
                  <a:gd name="T13" fmla="*/ 480 h 481"/>
                  <a:gd name="T14" fmla="*/ 0 w 213"/>
                  <a:gd name="T15" fmla="*/ 320 h 4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13"/>
                  <a:gd name="T25" fmla="*/ 0 h 481"/>
                  <a:gd name="T26" fmla="*/ 213 w 213"/>
                  <a:gd name="T27" fmla="*/ 481 h 4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3" h="481">
                    <a:moveTo>
                      <a:pt x="0" y="320"/>
                    </a:moveTo>
                    <a:lnTo>
                      <a:pt x="71" y="240"/>
                    </a:lnTo>
                    <a:lnTo>
                      <a:pt x="0" y="160"/>
                    </a:lnTo>
                    <a:lnTo>
                      <a:pt x="0" y="0"/>
                    </a:lnTo>
                    <a:lnTo>
                      <a:pt x="212" y="160"/>
                    </a:lnTo>
                    <a:lnTo>
                      <a:pt x="212" y="320"/>
                    </a:lnTo>
                    <a:lnTo>
                      <a:pt x="0" y="480"/>
                    </a:lnTo>
                    <a:lnTo>
                      <a:pt x="0" y="32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702" name="Rectangle 82"/>
              <p:cNvSpPr>
                <a:spLocks noChangeArrowheads="1"/>
              </p:cNvSpPr>
              <p:nvPr/>
            </p:nvSpPr>
            <p:spPr bwMode="auto">
              <a:xfrm rot="5400000">
                <a:off x="3001" y="2192"/>
                <a:ext cx="428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q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600" b="1"/>
                  <a:t>ALU</a:t>
                </a:r>
              </a:p>
            </p:txBody>
          </p:sp>
        </p:grpSp>
        <p:grpSp>
          <p:nvGrpSpPr>
            <p:cNvPr id="68676" name="Group 83"/>
            <p:cNvGrpSpPr>
              <a:grpSpLocks/>
            </p:cNvGrpSpPr>
            <p:nvPr/>
          </p:nvGrpSpPr>
          <p:grpSpPr bwMode="auto">
            <a:xfrm>
              <a:off x="2178" y="2144"/>
              <a:ext cx="410" cy="289"/>
              <a:chOff x="2178" y="2144"/>
              <a:chExt cx="410" cy="289"/>
            </a:xfrm>
          </p:grpSpPr>
          <p:sp>
            <p:nvSpPr>
              <p:cNvPr id="68697" name="Rectangle 84"/>
              <p:cNvSpPr>
                <a:spLocks noChangeArrowheads="1"/>
              </p:cNvSpPr>
              <p:nvPr/>
            </p:nvSpPr>
            <p:spPr bwMode="auto">
              <a:xfrm>
                <a:off x="2178" y="2146"/>
                <a:ext cx="410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q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600" b="1"/>
                  <a:t>Mem</a:t>
                </a:r>
              </a:p>
            </p:txBody>
          </p:sp>
          <p:grpSp>
            <p:nvGrpSpPr>
              <p:cNvPr id="68698" name="Group 85"/>
              <p:cNvGrpSpPr>
                <a:grpSpLocks/>
              </p:cNvGrpSpPr>
              <p:nvPr/>
            </p:nvGrpSpPr>
            <p:grpSpPr bwMode="auto">
              <a:xfrm>
                <a:off x="2197" y="2144"/>
                <a:ext cx="340" cy="289"/>
                <a:chOff x="2197" y="2144"/>
                <a:chExt cx="340" cy="289"/>
              </a:xfrm>
            </p:grpSpPr>
            <p:sp>
              <p:nvSpPr>
                <p:cNvPr id="68699" name="Freeform 86"/>
                <p:cNvSpPr>
                  <a:spLocks/>
                </p:cNvSpPr>
                <p:nvPr/>
              </p:nvSpPr>
              <p:spPr bwMode="auto">
                <a:xfrm>
                  <a:off x="2197" y="2144"/>
                  <a:ext cx="170" cy="289"/>
                </a:xfrm>
                <a:custGeom>
                  <a:avLst/>
                  <a:gdLst>
                    <a:gd name="T0" fmla="*/ 169 w 170"/>
                    <a:gd name="T1" fmla="*/ 0 h 289"/>
                    <a:gd name="T2" fmla="*/ 0 w 170"/>
                    <a:gd name="T3" fmla="*/ 0 h 289"/>
                    <a:gd name="T4" fmla="*/ 0 w 170"/>
                    <a:gd name="T5" fmla="*/ 288 h 289"/>
                    <a:gd name="T6" fmla="*/ 169 w 170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0"/>
                    <a:gd name="T13" fmla="*/ 0 h 289"/>
                    <a:gd name="T14" fmla="*/ 170 w 170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0" h="289">
                      <a:moveTo>
                        <a:pt x="169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9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8700" name="Freeform 87"/>
                <p:cNvSpPr>
                  <a:spLocks/>
                </p:cNvSpPr>
                <p:nvPr/>
              </p:nvSpPr>
              <p:spPr bwMode="auto">
                <a:xfrm>
                  <a:off x="2366" y="2144"/>
                  <a:ext cx="171" cy="289"/>
                </a:xfrm>
                <a:custGeom>
                  <a:avLst/>
                  <a:gdLst>
                    <a:gd name="T0" fmla="*/ 0 w 171"/>
                    <a:gd name="T1" fmla="*/ 0 h 289"/>
                    <a:gd name="T2" fmla="*/ 170 w 171"/>
                    <a:gd name="T3" fmla="*/ 0 h 289"/>
                    <a:gd name="T4" fmla="*/ 170 w 171"/>
                    <a:gd name="T5" fmla="*/ 288 h 289"/>
                    <a:gd name="T6" fmla="*/ 0 w 171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1"/>
                    <a:gd name="T13" fmla="*/ 0 h 289"/>
                    <a:gd name="T14" fmla="*/ 171 w 171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1" h="289">
                      <a:moveTo>
                        <a:pt x="0" y="0"/>
                      </a:moveTo>
                      <a:lnTo>
                        <a:pt x="170" y="0"/>
                      </a:lnTo>
                      <a:lnTo>
                        <a:pt x="170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68677" name="Rectangle 88"/>
            <p:cNvSpPr>
              <a:spLocks noChangeArrowheads="1"/>
            </p:cNvSpPr>
            <p:nvPr/>
          </p:nvSpPr>
          <p:spPr bwMode="auto">
            <a:xfrm>
              <a:off x="2638" y="2152"/>
              <a:ext cx="358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/>
                <a:t>Reg</a:t>
              </a:r>
            </a:p>
          </p:txBody>
        </p:sp>
        <p:grpSp>
          <p:nvGrpSpPr>
            <p:cNvPr id="68678" name="Group 89"/>
            <p:cNvGrpSpPr>
              <a:grpSpLocks/>
            </p:cNvGrpSpPr>
            <p:nvPr/>
          </p:nvGrpSpPr>
          <p:grpSpPr bwMode="auto">
            <a:xfrm>
              <a:off x="2657" y="2144"/>
              <a:ext cx="296" cy="289"/>
              <a:chOff x="2657" y="2144"/>
              <a:chExt cx="296" cy="289"/>
            </a:xfrm>
          </p:grpSpPr>
          <p:sp>
            <p:nvSpPr>
              <p:cNvPr id="68695" name="Freeform 90"/>
              <p:cNvSpPr>
                <a:spLocks/>
              </p:cNvSpPr>
              <p:nvPr/>
            </p:nvSpPr>
            <p:spPr bwMode="auto">
              <a:xfrm>
                <a:off x="2657" y="2144"/>
                <a:ext cx="149" cy="289"/>
              </a:xfrm>
              <a:custGeom>
                <a:avLst/>
                <a:gdLst>
                  <a:gd name="T0" fmla="*/ 148 w 149"/>
                  <a:gd name="T1" fmla="*/ 0 h 289"/>
                  <a:gd name="T2" fmla="*/ 0 w 149"/>
                  <a:gd name="T3" fmla="*/ 0 h 289"/>
                  <a:gd name="T4" fmla="*/ 0 w 149"/>
                  <a:gd name="T5" fmla="*/ 288 h 289"/>
                  <a:gd name="T6" fmla="*/ 148 w 149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9"/>
                  <a:gd name="T13" fmla="*/ 0 h 289"/>
                  <a:gd name="T14" fmla="*/ 149 w 149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9" h="289">
                    <a:moveTo>
                      <a:pt x="148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8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96" name="Freeform 91"/>
              <p:cNvSpPr>
                <a:spLocks/>
              </p:cNvSpPr>
              <p:nvPr/>
            </p:nvSpPr>
            <p:spPr bwMode="auto">
              <a:xfrm>
                <a:off x="2805" y="2144"/>
                <a:ext cx="148" cy="289"/>
              </a:xfrm>
              <a:custGeom>
                <a:avLst/>
                <a:gdLst>
                  <a:gd name="T0" fmla="*/ 0 w 148"/>
                  <a:gd name="T1" fmla="*/ 0 h 289"/>
                  <a:gd name="T2" fmla="*/ 147 w 148"/>
                  <a:gd name="T3" fmla="*/ 0 h 289"/>
                  <a:gd name="T4" fmla="*/ 147 w 148"/>
                  <a:gd name="T5" fmla="*/ 288 h 289"/>
                  <a:gd name="T6" fmla="*/ 0 w 148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8"/>
                  <a:gd name="T13" fmla="*/ 0 h 289"/>
                  <a:gd name="T14" fmla="*/ 148 w 148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8" h="289">
                    <a:moveTo>
                      <a:pt x="0" y="0"/>
                    </a:moveTo>
                    <a:lnTo>
                      <a:pt x="147" y="0"/>
                    </a:lnTo>
                    <a:lnTo>
                      <a:pt x="147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8679" name="Line 92"/>
            <p:cNvSpPr>
              <a:spLocks noChangeShapeType="1"/>
            </p:cNvSpPr>
            <p:nvPr/>
          </p:nvSpPr>
          <p:spPr bwMode="auto">
            <a:xfrm>
              <a:off x="2542" y="2288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80" name="Freeform 93"/>
            <p:cNvSpPr>
              <a:spLocks/>
            </p:cNvSpPr>
            <p:nvPr/>
          </p:nvSpPr>
          <p:spPr bwMode="auto">
            <a:xfrm>
              <a:off x="2604" y="2192"/>
              <a:ext cx="48" cy="97"/>
            </a:xfrm>
            <a:custGeom>
              <a:avLst/>
              <a:gdLst>
                <a:gd name="T0" fmla="*/ 0 w 48"/>
                <a:gd name="T1" fmla="*/ 96 h 97"/>
                <a:gd name="T2" fmla="*/ 0 w 48"/>
                <a:gd name="T3" fmla="*/ 0 h 97"/>
                <a:gd name="T4" fmla="*/ 47 w 48"/>
                <a:gd name="T5" fmla="*/ 0 h 97"/>
                <a:gd name="T6" fmla="*/ 47 w 48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7"/>
                <a:gd name="T14" fmla="*/ 48 w 48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7">
                  <a:moveTo>
                    <a:pt x="0" y="96"/>
                  </a:moveTo>
                  <a:lnTo>
                    <a:pt x="0" y="0"/>
                  </a:lnTo>
                  <a:lnTo>
                    <a:pt x="47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81" name="Line 94"/>
            <p:cNvSpPr>
              <a:spLocks noChangeShapeType="1"/>
            </p:cNvSpPr>
            <p:nvPr/>
          </p:nvSpPr>
          <p:spPr bwMode="auto">
            <a:xfrm>
              <a:off x="2958" y="2192"/>
              <a:ext cx="15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82" name="Rectangle 95"/>
            <p:cNvSpPr>
              <a:spLocks noChangeArrowheads="1"/>
            </p:cNvSpPr>
            <p:nvPr/>
          </p:nvSpPr>
          <p:spPr bwMode="auto">
            <a:xfrm>
              <a:off x="3455" y="2146"/>
              <a:ext cx="41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/>
                <a:t>Mem</a:t>
              </a:r>
            </a:p>
          </p:txBody>
        </p:sp>
        <p:grpSp>
          <p:nvGrpSpPr>
            <p:cNvPr id="68683" name="Group 96"/>
            <p:cNvGrpSpPr>
              <a:grpSpLocks/>
            </p:cNvGrpSpPr>
            <p:nvPr/>
          </p:nvGrpSpPr>
          <p:grpSpPr bwMode="auto">
            <a:xfrm>
              <a:off x="3506" y="2144"/>
              <a:ext cx="325" cy="289"/>
              <a:chOff x="3506" y="2144"/>
              <a:chExt cx="325" cy="289"/>
            </a:xfrm>
          </p:grpSpPr>
          <p:sp>
            <p:nvSpPr>
              <p:cNvPr id="68693" name="Freeform 97"/>
              <p:cNvSpPr>
                <a:spLocks/>
              </p:cNvSpPr>
              <p:nvPr/>
            </p:nvSpPr>
            <p:spPr bwMode="auto">
              <a:xfrm>
                <a:off x="3506" y="2144"/>
                <a:ext cx="162" cy="289"/>
              </a:xfrm>
              <a:custGeom>
                <a:avLst/>
                <a:gdLst>
                  <a:gd name="T0" fmla="*/ 161 w 162"/>
                  <a:gd name="T1" fmla="*/ 0 h 289"/>
                  <a:gd name="T2" fmla="*/ 0 w 162"/>
                  <a:gd name="T3" fmla="*/ 0 h 289"/>
                  <a:gd name="T4" fmla="*/ 0 w 162"/>
                  <a:gd name="T5" fmla="*/ 288 h 289"/>
                  <a:gd name="T6" fmla="*/ 161 w 162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2"/>
                  <a:gd name="T13" fmla="*/ 0 h 289"/>
                  <a:gd name="T14" fmla="*/ 162 w 162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2" h="289">
                    <a:moveTo>
                      <a:pt x="161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61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94" name="Freeform 98"/>
              <p:cNvSpPr>
                <a:spLocks/>
              </p:cNvSpPr>
              <p:nvPr/>
            </p:nvSpPr>
            <p:spPr bwMode="auto">
              <a:xfrm>
                <a:off x="3667" y="2144"/>
                <a:ext cx="164" cy="289"/>
              </a:xfrm>
              <a:custGeom>
                <a:avLst/>
                <a:gdLst>
                  <a:gd name="T0" fmla="*/ 0 w 164"/>
                  <a:gd name="T1" fmla="*/ 0 h 289"/>
                  <a:gd name="T2" fmla="*/ 163 w 164"/>
                  <a:gd name="T3" fmla="*/ 0 h 289"/>
                  <a:gd name="T4" fmla="*/ 163 w 164"/>
                  <a:gd name="T5" fmla="*/ 288 h 289"/>
                  <a:gd name="T6" fmla="*/ 0 w 164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4"/>
                  <a:gd name="T13" fmla="*/ 0 h 289"/>
                  <a:gd name="T14" fmla="*/ 164 w 164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4" h="289">
                    <a:moveTo>
                      <a:pt x="0" y="0"/>
                    </a:moveTo>
                    <a:lnTo>
                      <a:pt x="163" y="0"/>
                    </a:lnTo>
                    <a:lnTo>
                      <a:pt x="163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8684" name="Rectangle 99"/>
            <p:cNvSpPr>
              <a:spLocks noChangeArrowheads="1"/>
            </p:cNvSpPr>
            <p:nvPr/>
          </p:nvSpPr>
          <p:spPr bwMode="auto">
            <a:xfrm>
              <a:off x="3947" y="2146"/>
              <a:ext cx="358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/>
                <a:t>Reg</a:t>
              </a:r>
            </a:p>
          </p:txBody>
        </p:sp>
        <p:grpSp>
          <p:nvGrpSpPr>
            <p:cNvPr id="68685" name="Group 100"/>
            <p:cNvGrpSpPr>
              <a:grpSpLocks/>
            </p:cNvGrpSpPr>
            <p:nvPr/>
          </p:nvGrpSpPr>
          <p:grpSpPr bwMode="auto">
            <a:xfrm>
              <a:off x="3974" y="2144"/>
              <a:ext cx="284" cy="289"/>
              <a:chOff x="3974" y="2144"/>
              <a:chExt cx="284" cy="289"/>
            </a:xfrm>
          </p:grpSpPr>
          <p:sp>
            <p:nvSpPr>
              <p:cNvPr id="68691" name="Freeform 101"/>
              <p:cNvSpPr>
                <a:spLocks/>
              </p:cNvSpPr>
              <p:nvPr/>
            </p:nvSpPr>
            <p:spPr bwMode="auto">
              <a:xfrm>
                <a:off x="3974" y="2144"/>
                <a:ext cx="142" cy="289"/>
              </a:xfrm>
              <a:custGeom>
                <a:avLst/>
                <a:gdLst>
                  <a:gd name="T0" fmla="*/ 141 w 142"/>
                  <a:gd name="T1" fmla="*/ 0 h 289"/>
                  <a:gd name="T2" fmla="*/ 0 w 142"/>
                  <a:gd name="T3" fmla="*/ 0 h 289"/>
                  <a:gd name="T4" fmla="*/ 0 w 142"/>
                  <a:gd name="T5" fmla="*/ 288 h 289"/>
                  <a:gd name="T6" fmla="*/ 141 w 142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2"/>
                  <a:gd name="T13" fmla="*/ 0 h 289"/>
                  <a:gd name="T14" fmla="*/ 142 w 142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2" h="289">
                    <a:moveTo>
                      <a:pt x="141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1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92" name="Freeform 102"/>
              <p:cNvSpPr>
                <a:spLocks/>
              </p:cNvSpPr>
              <p:nvPr/>
            </p:nvSpPr>
            <p:spPr bwMode="auto">
              <a:xfrm>
                <a:off x="4115" y="2144"/>
                <a:ext cx="143" cy="289"/>
              </a:xfrm>
              <a:custGeom>
                <a:avLst/>
                <a:gdLst>
                  <a:gd name="T0" fmla="*/ 0 w 143"/>
                  <a:gd name="T1" fmla="*/ 0 h 289"/>
                  <a:gd name="T2" fmla="*/ 142 w 143"/>
                  <a:gd name="T3" fmla="*/ 0 h 289"/>
                  <a:gd name="T4" fmla="*/ 142 w 143"/>
                  <a:gd name="T5" fmla="*/ 288 h 289"/>
                  <a:gd name="T6" fmla="*/ 0 w 143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3"/>
                  <a:gd name="T13" fmla="*/ 0 h 289"/>
                  <a:gd name="T14" fmla="*/ 143 w 143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3" h="289">
                    <a:moveTo>
                      <a:pt x="0" y="0"/>
                    </a:moveTo>
                    <a:lnTo>
                      <a:pt x="142" y="0"/>
                    </a:lnTo>
                    <a:lnTo>
                      <a:pt x="142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8686" name="Line 103"/>
            <p:cNvSpPr>
              <a:spLocks noChangeShapeType="1"/>
            </p:cNvSpPr>
            <p:nvPr/>
          </p:nvSpPr>
          <p:spPr bwMode="auto">
            <a:xfrm>
              <a:off x="3827" y="2288"/>
              <a:ext cx="13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87" name="Line 104"/>
            <p:cNvSpPr>
              <a:spLocks noChangeShapeType="1"/>
            </p:cNvSpPr>
            <p:nvPr/>
          </p:nvSpPr>
          <p:spPr bwMode="auto">
            <a:xfrm>
              <a:off x="3343" y="2288"/>
              <a:ext cx="15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88" name="Freeform 105"/>
            <p:cNvSpPr>
              <a:spLocks/>
            </p:cNvSpPr>
            <p:nvPr/>
          </p:nvSpPr>
          <p:spPr bwMode="auto">
            <a:xfrm>
              <a:off x="3464" y="2288"/>
              <a:ext cx="431" cy="193"/>
            </a:xfrm>
            <a:custGeom>
              <a:avLst/>
              <a:gdLst>
                <a:gd name="T0" fmla="*/ 0 w 431"/>
                <a:gd name="T1" fmla="*/ 0 h 193"/>
                <a:gd name="T2" fmla="*/ 0 w 431"/>
                <a:gd name="T3" fmla="*/ 192 h 193"/>
                <a:gd name="T4" fmla="*/ 391 w 431"/>
                <a:gd name="T5" fmla="*/ 192 h 193"/>
                <a:gd name="T6" fmla="*/ 391 w 431"/>
                <a:gd name="T7" fmla="*/ 64 h 193"/>
                <a:gd name="T8" fmla="*/ 430 w 431"/>
                <a:gd name="T9" fmla="*/ 0 h 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1"/>
                <a:gd name="T16" fmla="*/ 0 h 193"/>
                <a:gd name="T17" fmla="*/ 431 w 431"/>
                <a:gd name="T18" fmla="*/ 193 h 1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1" h="193">
                  <a:moveTo>
                    <a:pt x="0" y="0"/>
                  </a:moveTo>
                  <a:lnTo>
                    <a:pt x="0" y="192"/>
                  </a:lnTo>
                  <a:lnTo>
                    <a:pt x="391" y="192"/>
                  </a:lnTo>
                  <a:lnTo>
                    <a:pt x="391" y="64"/>
                  </a:lnTo>
                  <a:lnTo>
                    <a:pt x="430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89" name="Line 106"/>
            <p:cNvSpPr>
              <a:spLocks noChangeShapeType="1"/>
            </p:cNvSpPr>
            <p:nvPr/>
          </p:nvSpPr>
          <p:spPr bwMode="auto">
            <a:xfrm>
              <a:off x="2958" y="2384"/>
              <a:ext cx="15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90" name="Freeform 107"/>
            <p:cNvSpPr>
              <a:spLocks/>
            </p:cNvSpPr>
            <p:nvPr/>
          </p:nvSpPr>
          <p:spPr bwMode="auto">
            <a:xfrm>
              <a:off x="3051" y="2283"/>
              <a:ext cx="337" cy="278"/>
            </a:xfrm>
            <a:custGeom>
              <a:avLst/>
              <a:gdLst>
                <a:gd name="T0" fmla="*/ 0 w 337"/>
                <a:gd name="T1" fmla="*/ 101 h 278"/>
                <a:gd name="T2" fmla="*/ 0 w 337"/>
                <a:gd name="T3" fmla="*/ 277 h 278"/>
                <a:gd name="T4" fmla="*/ 294 w 337"/>
                <a:gd name="T5" fmla="*/ 277 h 278"/>
                <a:gd name="T6" fmla="*/ 294 w 337"/>
                <a:gd name="T7" fmla="*/ 90 h 278"/>
                <a:gd name="T8" fmla="*/ 336 w 337"/>
                <a:gd name="T9" fmla="*/ 0 h 2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7"/>
                <a:gd name="T16" fmla="*/ 0 h 278"/>
                <a:gd name="T17" fmla="*/ 337 w 337"/>
                <a:gd name="T18" fmla="*/ 278 h 2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7" h="278">
                  <a:moveTo>
                    <a:pt x="0" y="101"/>
                  </a:moveTo>
                  <a:lnTo>
                    <a:pt x="0" y="277"/>
                  </a:lnTo>
                  <a:lnTo>
                    <a:pt x="294" y="277"/>
                  </a:lnTo>
                  <a:lnTo>
                    <a:pt x="294" y="90"/>
                  </a:lnTo>
                  <a:lnTo>
                    <a:pt x="336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8638" name="Group 108"/>
          <p:cNvGrpSpPr>
            <a:grpSpLocks/>
          </p:cNvGrpSpPr>
          <p:nvPr/>
        </p:nvGrpSpPr>
        <p:grpSpPr bwMode="auto">
          <a:xfrm>
            <a:off x="6629402" y="4514850"/>
            <a:ext cx="3376613" cy="812800"/>
            <a:chOff x="3312" y="2928"/>
            <a:chExt cx="2127" cy="512"/>
          </a:xfrm>
        </p:grpSpPr>
        <p:grpSp>
          <p:nvGrpSpPr>
            <p:cNvPr id="68646" name="Group 109"/>
            <p:cNvGrpSpPr>
              <a:grpSpLocks/>
            </p:cNvGrpSpPr>
            <p:nvPr/>
          </p:nvGrpSpPr>
          <p:grpSpPr bwMode="auto">
            <a:xfrm>
              <a:off x="4224" y="2928"/>
              <a:ext cx="225" cy="480"/>
              <a:chOff x="3538" y="2496"/>
              <a:chExt cx="225" cy="481"/>
            </a:xfrm>
          </p:grpSpPr>
          <p:sp>
            <p:nvSpPr>
              <p:cNvPr id="68673" name="Freeform 110"/>
              <p:cNvSpPr>
                <a:spLocks/>
              </p:cNvSpPr>
              <p:nvPr/>
            </p:nvSpPr>
            <p:spPr bwMode="auto">
              <a:xfrm>
                <a:off x="3550" y="2496"/>
                <a:ext cx="213" cy="481"/>
              </a:xfrm>
              <a:custGeom>
                <a:avLst/>
                <a:gdLst>
                  <a:gd name="T0" fmla="*/ 0 w 213"/>
                  <a:gd name="T1" fmla="*/ 320 h 481"/>
                  <a:gd name="T2" fmla="*/ 71 w 213"/>
                  <a:gd name="T3" fmla="*/ 240 h 481"/>
                  <a:gd name="T4" fmla="*/ 0 w 213"/>
                  <a:gd name="T5" fmla="*/ 160 h 481"/>
                  <a:gd name="T6" fmla="*/ 0 w 213"/>
                  <a:gd name="T7" fmla="*/ 0 h 481"/>
                  <a:gd name="T8" fmla="*/ 212 w 213"/>
                  <a:gd name="T9" fmla="*/ 160 h 481"/>
                  <a:gd name="T10" fmla="*/ 212 w 213"/>
                  <a:gd name="T11" fmla="*/ 320 h 481"/>
                  <a:gd name="T12" fmla="*/ 0 w 213"/>
                  <a:gd name="T13" fmla="*/ 480 h 481"/>
                  <a:gd name="T14" fmla="*/ 0 w 213"/>
                  <a:gd name="T15" fmla="*/ 320 h 4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13"/>
                  <a:gd name="T25" fmla="*/ 0 h 481"/>
                  <a:gd name="T26" fmla="*/ 213 w 213"/>
                  <a:gd name="T27" fmla="*/ 481 h 4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3" h="481">
                    <a:moveTo>
                      <a:pt x="0" y="320"/>
                    </a:moveTo>
                    <a:lnTo>
                      <a:pt x="71" y="240"/>
                    </a:lnTo>
                    <a:lnTo>
                      <a:pt x="0" y="160"/>
                    </a:lnTo>
                    <a:lnTo>
                      <a:pt x="0" y="0"/>
                    </a:lnTo>
                    <a:lnTo>
                      <a:pt x="212" y="160"/>
                    </a:lnTo>
                    <a:lnTo>
                      <a:pt x="212" y="320"/>
                    </a:lnTo>
                    <a:lnTo>
                      <a:pt x="0" y="480"/>
                    </a:lnTo>
                    <a:lnTo>
                      <a:pt x="0" y="32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74" name="Rectangle 111"/>
              <p:cNvSpPr>
                <a:spLocks noChangeArrowheads="1"/>
              </p:cNvSpPr>
              <p:nvPr/>
            </p:nvSpPr>
            <p:spPr bwMode="auto">
              <a:xfrm rot="5400000">
                <a:off x="3454" y="2615"/>
                <a:ext cx="377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q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600" b="1"/>
                  <a:t>ALU</a:t>
                </a:r>
              </a:p>
            </p:txBody>
          </p:sp>
        </p:grpSp>
        <p:grpSp>
          <p:nvGrpSpPr>
            <p:cNvPr id="68647" name="Group 112"/>
            <p:cNvGrpSpPr>
              <a:grpSpLocks/>
            </p:cNvGrpSpPr>
            <p:nvPr/>
          </p:nvGrpSpPr>
          <p:grpSpPr bwMode="auto">
            <a:xfrm>
              <a:off x="3338" y="3072"/>
              <a:ext cx="340" cy="259"/>
              <a:chOff x="2624" y="2592"/>
              <a:chExt cx="340" cy="294"/>
            </a:xfrm>
          </p:grpSpPr>
          <p:sp>
            <p:nvSpPr>
              <p:cNvPr id="68669" name="Freeform 113"/>
              <p:cNvSpPr>
                <a:spLocks/>
              </p:cNvSpPr>
              <p:nvPr/>
            </p:nvSpPr>
            <p:spPr bwMode="auto">
              <a:xfrm>
                <a:off x="2816" y="2597"/>
                <a:ext cx="148" cy="289"/>
              </a:xfrm>
              <a:custGeom>
                <a:avLst/>
                <a:gdLst>
                  <a:gd name="T0" fmla="*/ 0 w 148"/>
                  <a:gd name="T1" fmla="*/ 0 h 289"/>
                  <a:gd name="T2" fmla="*/ 147 w 148"/>
                  <a:gd name="T3" fmla="*/ 0 h 289"/>
                  <a:gd name="T4" fmla="*/ 147 w 148"/>
                  <a:gd name="T5" fmla="*/ 288 h 289"/>
                  <a:gd name="T6" fmla="*/ 0 w 148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8"/>
                  <a:gd name="T13" fmla="*/ 0 h 289"/>
                  <a:gd name="T14" fmla="*/ 148 w 148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8" h="289">
                    <a:moveTo>
                      <a:pt x="0" y="0"/>
                    </a:moveTo>
                    <a:lnTo>
                      <a:pt x="147" y="0"/>
                    </a:lnTo>
                    <a:lnTo>
                      <a:pt x="147" y="288"/>
                    </a:lnTo>
                    <a:lnTo>
                      <a:pt x="0" y="288"/>
                    </a:lnTo>
                  </a:path>
                </a:pathLst>
              </a:custGeom>
              <a:solidFill>
                <a:schemeClr val="accent1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68670" name="Group 114"/>
              <p:cNvGrpSpPr>
                <a:grpSpLocks/>
              </p:cNvGrpSpPr>
              <p:nvPr/>
            </p:nvGrpSpPr>
            <p:grpSpPr bwMode="auto">
              <a:xfrm>
                <a:off x="2624" y="2592"/>
                <a:ext cx="340" cy="289"/>
                <a:chOff x="2624" y="2592"/>
                <a:chExt cx="340" cy="289"/>
              </a:xfrm>
            </p:grpSpPr>
            <p:sp>
              <p:nvSpPr>
                <p:cNvPr id="68671" name="Freeform 115"/>
                <p:cNvSpPr>
                  <a:spLocks/>
                </p:cNvSpPr>
                <p:nvPr/>
              </p:nvSpPr>
              <p:spPr bwMode="auto">
                <a:xfrm>
                  <a:off x="2624" y="2592"/>
                  <a:ext cx="170" cy="289"/>
                </a:xfrm>
                <a:custGeom>
                  <a:avLst/>
                  <a:gdLst>
                    <a:gd name="T0" fmla="*/ 169 w 170"/>
                    <a:gd name="T1" fmla="*/ 0 h 289"/>
                    <a:gd name="T2" fmla="*/ 0 w 170"/>
                    <a:gd name="T3" fmla="*/ 0 h 289"/>
                    <a:gd name="T4" fmla="*/ 0 w 170"/>
                    <a:gd name="T5" fmla="*/ 288 h 289"/>
                    <a:gd name="T6" fmla="*/ 169 w 170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0"/>
                    <a:gd name="T13" fmla="*/ 0 h 289"/>
                    <a:gd name="T14" fmla="*/ 170 w 170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0" h="289">
                      <a:moveTo>
                        <a:pt x="169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9" y="288"/>
                      </a:lnTo>
                    </a:path>
                  </a:pathLst>
                </a:custGeom>
                <a:solidFill>
                  <a:schemeClr val="accent1"/>
                </a:solidFill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8672" name="Freeform 116"/>
                <p:cNvSpPr>
                  <a:spLocks/>
                </p:cNvSpPr>
                <p:nvPr/>
              </p:nvSpPr>
              <p:spPr bwMode="auto">
                <a:xfrm>
                  <a:off x="2793" y="2592"/>
                  <a:ext cx="171" cy="289"/>
                </a:xfrm>
                <a:custGeom>
                  <a:avLst/>
                  <a:gdLst>
                    <a:gd name="T0" fmla="*/ 0 w 171"/>
                    <a:gd name="T1" fmla="*/ 0 h 289"/>
                    <a:gd name="T2" fmla="*/ 170 w 171"/>
                    <a:gd name="T3" fmla="*/ 0 h 289"/>
                    <a:gd name="T4" fmla="*/ 170 w 171"/>
                    <a:gd name="T5" fmla="*/ 288 h 289"/>
                    <a:gd name="T6" fmla="*/ 0 w 171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1"/>
                    <a:gd name="T13" fmla="*/ 0 h 289"/>
                    <a:gd name="T14" fmla="*/ 171 w 171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1" h="289">
                      <a:moveTo>
                        <a:pt x="0" y="0"/>
                      </a:moveTo>
                      <a:lnTo>
                        <a:pt x="170" y="0"/>
                      </a:lnTo>
                      <a:lnTo>
                        <a:pt x="170" y="288"/>
                      </a:lnTo>
                      <a:lnTo>
                        <a:pt x="0" y="288"/>
                      </a:lnTo>
                    </a:path>
                  </a:pathLst>
                </a:custGeom>
                <a:solidFill>
                  <a:schemeClr val="accent1"/>
                </a:solidFill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68648" name="Rectangle 117"/>
            <p:cNvSpPr>
              <a:spLocks noChangeArrowheads="1"/>
            </p:cNvSpPr>
            <p:nvPr/>
          </p:nvSpPr>
          <p:spPr bwMode="auto">
            <a:xfrm>
              <a:off x="3312" y="3072"/>
              <a:ext cx="4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/>
                <a:t>Mem</a:t>
              </a:r>
            </a:p>
          </p:txBody>
        </p:sp>
        <p:sp>
          <p:nvSpPr>
            <p:cNvPr id="68649" name="Rectangle 118"/>
            <p:cNvSpPr>
              <a:spLocks noChangeArrowheads="1"/>
            </p:cNvSpPr>
            <p:nvPr/>
          </p:nvSpPr>
          <p:spPr bwMode="auto">
            <a:xfrm>
              <a:off x="3772" y="3079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/>
                <a:t>Reg</a:t>
              </a:r>
            </a:p>
          </p:txBody>
        </p:sp>
        <p:grpSp>
          <p:nvGrpSpPr>
            <p:cNvPr id="68650" name="Group 119"/>
            <p:cNvGrpSpPr>
              <a:grpSpLocks/>
            </p:cNvGrpSpPr>
            <p:nvPr/>
          </p:nvGrpSpPr>
          <p:grpSpPr bwMode="auto">
            <a:xfrm>
              <a:off x="3791" y="3073"/>
              <a:ext cx="296" cy="254"/>
              <a:chOff x="3084" y="2592"/>
              <a:chExt cx="296" cy="289"/>
            </a:xfrm>
          </p:grpSpPr>
          <p:sp>
            <p:nvSpPr>
              <p:cNvPr id="68667" name="Freeform 120"/>
              <p:cNvSpPr>
                <a:spLocks/>
              </p:cNvSpPr>
              <p:nvPr/>
            </p:nvSpPr>
            <p:spPr bwMode="auto">
              <a:xfrm>
                <a:off x="3084" y="2592"/>
                <a:ext cx="149" cy="289"/>
              </a:xfrm>
              <a:custGeom>
                <a:avLst/>
                <a:gdLst>
                  <a:gd name="T0" fmla="*/ 148 w 149"/>
                  <a:gd name="T1" fmla="*/ 0 h 289"/>
                  <a:gd name="T2" fmla="*/ 0 w 149"/>
                  <a:gd name="T3" fmla="*/ 0 h 289"/>
                  <a:gd name="T4" fmla="*/ 0 w 149"/>
                  <a:gd name="T5" fmla="*/ 288 h 289"/>
                  <a:gd name="T6" fmla="*/ 148 w 149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9"/>
                  <a:gd name="T13" fmla="*/ 0 h 289"/>
                  <a:gd name="T14" fmla="*/ 149 w 149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9" h="289">
                    <a:moveTo>
                      <a:pt x="148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8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68" name="Freeform 121"/>
              <p:cNvSpPr>
                <a:spLocks/>
              </p:cNvSpPr>
              <p:nvPr/>
            </p:nvSpPr>
            <p:spPr bwMode="auto">
              <a:xfrm>
                <a:off x="3232" y="2592"/>
                <a:ext cx="148" cy="289"/>
              </a:xfrm>
              <a:custGeom>
                <a:avLst/>
                <a:gdLst>
                  <a:gd name="T0" fmla="*/ 0 w 148"/>
                  <a:gd name="T1" fmla="*/ 0 h 289"/>
                  <a:gd name="T2" fmla="*/ 147 w 148"/>
                  <a:gd name="T3" fmla="*/ 0 h 289"/>
                  <a:gd name="T4" fmla="*/ 147 w 148"/>
                  <a:gd name="T5" fmla="*/ 288 h 289"/>
                  <a:gd name="T6" fmla="*/ 0 w 148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8"/>
                  <a:gd name="T13" fmla="*/ 0 h 289"/>
                  <a:gd name="T14" fmla="*/ 148 w 148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8" h="289">
                    <a:moveTo>
                      <a:pt x="0" y="0"/>
                    </a:moveTo>
                    <a:lnTo>
                      <a:pt x="147" y="0"/>
                    </a:lnTo>
                    <a:lnTo>
                      <a:pt x="147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8651" name="Line 122"/>
            <p:cNvSpPr>
              <a:spLocks noChangeShapeType="1"/>
            </p:cNvSpPr>
            <p:nvPr/>
          </p:nvSpPr>
          <p:spPr bwMode="auto">
            <a:xfrm>
              <a:off x="3676" y="3200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52" name="Freeform 123"/>
            <p:cNvSpPr>
              <a:spLocks/>
            </p:cNvSpPr>
            <p:nvPr/>
          </p:nvSpPr>
          <p:spPr bwMode="auto">
            <a:xfrm>
              <a:off x="3738" y="3115"/>
              <a:ext cx="48" cy="85"/>
            </a:xfrm>
            <a:custGeom>
              <a:avLst/>
              <a:gdLst>
                <a:gd name="T0" fmla="*/ 0 w 48"/>
                <a:gd name="T1" fmla="*/ 30 h 97"/>
                <a:gd name="T2" fmla="*/ 0 w 48"/>
                <a:gd name="T3" fmla="*/ 0 h 97"/>
                <a:gd name="T4" fmla="*/ 47 w 48"/>
                <a:gd name="T5" fmla="*/ 0 h 97"/>
                <a:gd name="T6" fmla="*/ 47 w 48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7"/>
                <a:gd name="T14" fmla="*/ 48 w 48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7">
                  <a:moveTo>
                    <a:pt x="0" y="96"/>
                  </a:moveTo>
                  <a:lnTo>
                    <a:pt x="0" y="0"/>
                  </a:lnTo>
                  <a:lnTo>
                    <a:pt x="47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53" name="Line 124"/>
            <p:cNvSpPr>
              <a:spLocks noChangeShapeType="1"/>
            </p:cNvSpPr>
            <p:nvPr/>
          </p:nvSpPr>
          <p:spPr bwMode="auto">
            <a:xfrm>
              <a:off x="4092" y="3115"/>
              <a:ext cx="15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54" name="Rectangle 125"/>
            <p:cNvSpPr>
              <a:spLocks noChangeArrowheads="1"/>
            </p:cNvSpPr>
            <p:nvPr/>
          </p:nvSpPr>
          <p:spPr bwMode="auto">
            <a:xfrm>
              <a:off x="4589" y="3075"/>
              <a:ext cx="4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/>
                <a:t>Mem</a:t>
              </a:r>
            </a:p>
          </p:txBody>
        </p:sp>
        <p:grpSp>
          <p:nvGrpSpPr>
            <p:cNvPr id="68655" name="Group 126"/>
            <p:cNvGrpSpPr>
              <a:grpSpLocks/>
            </p:cNvGrpSpPr>
            <p:nvPr/>
          </p:nvGrpSpPr>
          <p:grpSpPr bwMode="auto">
            <a:xfrm>
              <a:off x="4640" y="3073"/>
              <a:ext cx="325" cy="254"/>
              <a:chOff x="3933" y="2592"/>
              <a:chExt cx="325" cy="289"/>
            </a:xfrm>
          </p:grpSpPr>
          <p:sp>
            <p:nvSpPr>
              <p:cNvPr id="68665" name="Freeform 127"/>
              <p:cNvSpPr>
                <a:spLocks/>
              </p:cNvSpPr>
              <p:nvPr/>
            </p:nvSpPr>
            <p:spPr bwMode="auto">
              <a:xfrm>
                <a:off x="3933" y="2592"/>
                <a:ext cx="162" cy="289"/>
              </a:xfrm>
              <a:custGeom>
                <a:avLst/>
                <a:gdLst>
                  <a:gd name="T0" fmla="*/ 161 w 162"/>
                  <a:gd name="T1" fmla="*/ 0 h 289"/>
                  <a:gd name="T2" fmla="*/ 0 w 162"/>
                  <a:gd name="T3" fmla="*/ 0 h 289"/>
                  <a:gd name="T4" fmla="*/ 0 w 162"/>
                  <a:gd name="T5" fmla="*/ 288 h 289"/>
                  <a:gd name="T6" fmla="*/ 161 w 162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2"/>
                  <a:gd name="T13" fmla="*/ 0 h 289"/>
                  <a:gd name="T14" fmla="*/ 162 w 162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2" h="289">
                    <a:moveTo>
                      <a:pt x="161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61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66" name="Freeform 128"/>
              <p:cNvSpPr>
                <a:spLocks/>
              </p:cNvSpPr>
              <p:nvPr/>
            </p:nvSpPr>
            <p:spPr bwMode="auto">
              <a:xfrm>
                <a:off x="4094" y="2592"/>
                <a:ext cx="164" cy="289"/>
              </a:xfrm>
              <a:custGeom>
                <a:avLst/>
                <a:gdLst>
                  <a:gd name="T0" fmla="*/ 0 w 164"/>
                  <a:gd name="T1" fmla="*/ 0 h 289"/>
                  <a:gd name="T2" fmla="*/ 163 w 164"/>
                  <a:gd name="T3" fmla="*/ 0 h 289"/>
                  <a:gd name="T4" fmla="*/ 163 w 164"/>
                  <a:gd name="T5" fmla="*/ 288 h 289"/>
                  <a:gd name="T6" fmla="*/ 0 w 164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4"/>
                  <a:gd name="T13" fmla="*/ 0 h 289"/>
                  <a:gd name="T14" fmla="*/ 164 w 164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4" h="289">
                    <a:moveTo>
                      <a:pt x="0" y="0"/>
                    </a:moveTo>
                    <a:lnTo>
                      <a:pt x="163" y="0"/>
                    </a:lnTo>
                    <a:lnTo>
                      <a:pt x="163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8656" name="Rectangle 129"/>
            <p:cNvSpPr>
              <a:spLocks noChangeArrowheads="1"/>
            </p:cNvSpPr>
            <p:nvPr/>
          </p:nvSpPr>
          <p:spPr bwMode="auto">
            <a:xfrm>
              <a:off x="5081" y="3075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/>
                <a:t>Reg</a:t>
              </a:r>
            </a:p>
          </p:txBody>
        </p:sp>
        <p:grpSp>
          <p:nvGrpSpPr>
            <p:cNvPr id="68657" name="Group 130"/>
            <p:cNvGrpSpPr>
              <a:grpSpLocks/>
            </p:cNvGrpSpPr>
            <p:nvPr/>
          </p:nvGrpSpPr>
          <p:grpSpPr bwMode="auto">
            <a:xfrm>
              <a:off x="5108" y="3073"/>
              <a:ext cx="284" cy="254"/>
              <a:chOff x="4401" y="2592"/>
              <a:chExt cx="284" cy="289"/>
            </a:xfrm>
          </p:grpSpPr>
          <p:sp>
            <p:nvSpPr>
              <p:cNvPr id="68663" name="Freeform 131"/>
              <p:cNvSpPr>
                <a:spLocks/>
              </p:cNvSpPr>
              <p:nvPr/>
            </p:nvSpPr>
            <p:spPr bwMode="auto">
              <a:xfrm>
                <a:off x="4401" y="2592"/>
                <a:ext cx="142" cy="289"/>
              </a:xfrm>
              <a:custGeom>
                <a:avLst/>
                <a:gdLst>
                  <a:gd name="T0" fmla="*/ 141 w 142"/>
                  <a:gd name="T1" fmla="*/ 0 h 289"/>
                  <a:gd name="T2" fmla="*/ 0 w 142"/>
                  <a:gd name="T3" fmla="*/ 0 h 289"/>
                  <a:gd name="T4" fmla="*/ 0 w 142"/>
                  <a:gd name="T5" fmla="*/ 288 h 289"/>
                  <a:gd name="T6" fmla="*/ 141 w 142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2"/>
                  <a:gd name="T13" fmla="*/ 0 h 289"/>
                  <a:gd name="T14" fmla="*/ 142 w 142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2" h="289">
                    <a:moveTo>
                      <a:pt x="141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1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64" name="Freeform 132"/>
              <p:cNvSpPr>
                <a:spLocks/>
              </p:cNvSpPr>
              <p:nvPr/>
            </p:nvSpPr>
            <p:spPr bwMode="auto">
              <a:xfrm>
                <a:off x="4542" y="2592"/>
                <a:ext cx="143" cy="289"/>
              </a:xfrm>
              <a:custGeom>
                <a:avLst/>
                <a:gdLst>
                  <a:gd name="T0" fmla="*/ 0 w 143"/>
                  <a:gd name="T1" fmla="*/ 0 h 289"/>
                  <a:gd name="T2" fmla="*/ 142 w 143"/>
                  <a:gd name="T3" fmla="*/ 0 h 289"/>
                  <a:gd name="T4" fmla="*/ 142 w 143"/>
                  <a:gd name="T5" fmla="*/ 288 h 289"/>
                  <a:gd name="T6" fmla="*/ 0 w 143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3"/>
                  <a:gd name="T13" fmla="*/ 0 h 289"/>
                  <a:gd name="T14" fmla="*/ 143 w 143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3" h="289">
                    <a:moveTo>
                      <a:pt x="0" y="0"/>
                    </a:moveTo>
                    <a:lnTo>
                      <a:pt x="142" y="0"/>
                    </a:lnTo>
                    <a:lnTo>
                      <a:pt x="142" y="288"/>
                    </a:lnTo>
                    <a:lnTo>
                      <a:pt x="0" y="288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8658" name="Line 133"/>
            <p:cNvSpPr>
              <a:spLocks noChangeShapeType="1"/>
            </p:cNvSpPr>
            <p:nvPr/>
          </p:nvSpPr>
          <p:spPr bwMode="auto">
            <a:xfrm>
              <a:off x="4961" y="3200"/>
              <a:ext cx="13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59" name="Line 134"/>
            <p:cNvSpPr>
              <a:spLocks noChangeShapeType="1"/>
            </p:cNvSpPr>
            <p:nvPr/>
          </p:nvSpPr>
          <p:spPr bwMode="auto">
            <a:xfrm>
              <a:off x="4477" y="3200"/>
              <a:ext cx="15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60" name="Freeform 135"/>
            <p:cNvSpPr>
              <a:spLocks/>
            </p:cNvSpPr>
            <p:nvPr/>
          </p:nvSpPr>
          <p:spPr bwMode="auto">
            <a:xfrm>
              <a:off x="4598" y="3200"/>
              <a:ext cx="431" cy="169"/>
            </a:xfrm>
            <a:custGeom>
              <a:avLst/>
              <a:gdLst>
                <a:gd name="T0" fmla="*/ 0 w 431"/>
                <a:gd name="T1" fmla="*/ 0 h 193"/>
                <a:gd name="T2" fmla="*/ 0 w 431"/>
                <a:gd name="T3" fmla="*/ 59 h 193"/>
                <a:gd name="T4" fmla="*/ 391 w 431"/>
                <a:gd name="T5" fmla="*/ 59 h 193"/>
                <a:gd name="T6" fmla="*/ 391 w 431"/>
                <a:gd name="T7" fmla="*/ 19 h 193"/>
                <a:gd name="T8" fmla="*/ 430 w 431"/>
                <a:gd name="T9" fmla="*/ 0 h 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1"/>
                <a:gd name="T16" fmla="*/ 0 h 193"/>
                <a:gd name="T17" fmla="*/ 431 w 431"/>
                <a:gd name="T18" fmla="*/ 193 h 1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1" h="193">
                  <a:moveTo>
                    <a:pt x="0" y="0"/>
                  </a:moveTo>
                  <a:lnTo>
                    <a:pt x="0" y="192"/>
                  </a:lnTo>
                  <a:lnTo>
                    <a:pt x="391" y="192"/>
                  </a:lnTo>
                  <a:lnTo>
                    <a:pt x="391" y="64"/>
                  </a:lnTo>
                  <a:lnTo>
                    <a:pt x="430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61" name="Line 136"/>
            <p:cNvSpPr>
              <a:spLocks noChangeShapeType="1"/>
            </p:cNvSpPr>
            <p:nvPr/>
          </p:nvSpPr>
          <p:spPr bwMode="auto">
            <a:xfrm>
              <a:off x="4080" y="3264"/>
              <a:ext cx="15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62" name="Freeform 137"/>
            <p:cNvSpPr>
              <a:spLocks/>
            </p:cNvSpPr>
            <p:nvPr/>
          </p:nvSpPr>
          <p:spPr bwMode="auto">
            <a:xfrm>
              <a:off x="4185" y="3195"/>
              <a:ext cx="337" cy="245"/>
            </a:xfrm>
            <a:custGeom>
              <a:avLst/>
              <a:gdLst>
                <a:gd name="T0" fmla="*/ 0 w 337"/>
                <a:gd name="T1" fmla="*/ 33 h 278"/>
                <a:gd name="T2" fmla="*/ 0 w 337"/>
                <a:gd name="T3" fmla="*/ 89 h 278"/>
                <a:gd name="T4" fmla="*/ 294 w 337"/>
                <a:gd name="T5" fmla="*/ 89 h 278"/>
                <a:gd name="T6" fmla="*/ 294 w 337"/>
                <a:gd name="T7" fmla="*/ 29 h 278"/>
                <a:gd name="T8" fmla="*/ 336 w 337"/>
                <a:gd name="T9" fmla="*/ 0 h 2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7"/>
                <a:gd name="T16" fmla="*/ 0 h 278"/>
                <a:gd name="T17" fmla="*/ 337 w 337"/>
                <a:gd name="T18" fmla="*/ 278 h 2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7" h="278">
                  <a:moveTo>
                    <a:pt x="0" y="101"/>
                  </a:moveTo>
                  <a:lnTo>
                    <a:pt x="0" y="277"/>
                  </a:lnTo>
                  <a:lnTo>
                    <a:pt x="294" y="277"/>
                  </a:lnTo>
                  <a:lnTo>
                    <a:pt x="294" y="90"/>
                  </a:lnTo>
                  <a:lnTo>
                    <a:pt x="336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8639" name="Group 138"/>
          <p:cNvGrpSpPr>
            <a:grpSpLocks/>
          </p:cNvGrpSpPr>
          <p:nvPr/>
        </p:nvGrpSpPr>
        <p:grpSpPr bwMode="auto">
          <a:xfrm>
            <a:off x="5791200" y="3981450"/>
            <a:ext cx="3505200" cy="609600"/>
            <a:chOff x="3216" y="2832"/>
            <a:chExt cx="2736" cy="384"/>
          </a:xfrm>
        </p:grpSpPr>
        <p:sp>
          <p:nvSpPr>
            <p:cNvPr id="68641" name="AutoShape 139"/>
            <p:cNvSpPr>
              <a:spLocks noChangeArrowheads="1"/>
            </p:cNvSpPr>
            <p:nvPr/>
          </p:nvSpPr>
          <p:spPr bwMode="auto">
            <a:xfrm>
              <a:off x="3216" y="2832"/>
              <a:ext cx="480" cy="384"/>
            </a:xfrm>
            <a:prstGeom prst="cloudCallout">
              <a:avLst>
                <a:gd name="adj1" fmla="val 21875"/>
                <a:gd name="adj2" fmla="val 36981"/>
              </a:avLst>
            </a:prstGeom>
            <a:solidFill>
              <a:srgbClr val="0FEFEA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>
                  <a:latin typeface="Comic Sans MS" panose="030F0702030302020204" pitchFamily="66" charset="0"/>
                </a:rPr>
                <a:t>Bubble</a:t>
              </a:r>
            </a:p>
          </p:txBody>
        </p:sp>
        <p:sp>
          <p:nvSpPr>
            <p:cNvPr id="68642" name="AutoShape 140"/>
            <p:cNvSpPr>
              <a:spLocks noChangeArrowheads="1"/>
            </p:cNvSpPr>
            <p:nvPr/>
          </p:nvSpPr>
          <p:spPr bwMode="auto">
            <a:xfrm>
              <a:off x="4272" y="2832"/>
              <a:ext cx="528" cy="384"/>
            </a:xfrm>
            <a:prstGeom prst="cloudCallout">
              <a:avLst>
                <a:gd name="adj1" fmla="val 15343"/>
                <a:gd name="adj2" fmla="val 36981"/>
              </a:avLst>
            </a:prstGeom>
            <a:solidFill>
              <a:srgbClr val="0FEFEA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>
                  <a:latin typeface="Comic Sans MS" panose="030F0702030302020204" pitchFamily="66" charset="0"/>
                </a:rPr>
                <a:t>Bubble</a:t>
              </a:r>
            </a:p>
          </p:txBody>
        </p:sp>
        <p:sp>
          <p:nvSpPr>
            <p:cNvPr id="68643" name="AutoShape 141"/>
            <p:cNvSpPr>
              <a:spLocks noChangeArrowheads="1"/>
            </p:cNvSpPr>
            <p:nvPr/>
          </p:nvSpPr>
          <p:spPr bwMode="auto">
            <a:xfrm>
              <a:off x="4848" y="2832"/>
              <a:ext cx="528" cy="384"/>
            </a:xfrm>
            <a:prstGeom prst="cloudCallout">
              <a:avLst>
                <a:gd name="adj1" fmla="val 15343"/>
                <a:gd name="adj2" fmla="val 36981"/>
              </a:avLst>
            </a:prstGeom>
            <a:solidFill>
              <a:srgbClr val="0FEFEA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>
                  <a:latin typeface="Comic Sans MS" panose="030F0702030302020204" pitchFamily="66" charset="0"/>
                </a:rPr>
                <a:t>Bubble</a:t>
              </a:r>
            </a:p>
          </p:txBody>
        </p:sp>
        <p:sp>
          <p:nvSpPr>
            <p:cNvPr id="68644" name="AutoShape 142"/>
            <p:cNvSpPr>
              <a:spLocks noChangeArrowheads="1"/>
            </p:cNvSpPr>
            <p:nvPr/>
          </p:nvSpPr>
          <p:spPr bwMode="auto">
            <a:xfrm>
              <a:off x="5424" y="2832"/>
              <a:ext cx="528" cy="384"/>
            </a:xfrm>
            <a:prstGeom prst="cloudCallout">
              <a:avLst>
                <a:gd name="adj1" fmla="val 15343"/>
                <a:gd name="adj2" fmla="val 36981"/>
              </a:avLst>
            </a:prstGeom>
            <a:solidFill>
              <a:srgbClr val="0FEFEA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>
                  <a:latin typeface="Comic Sans MS" panose="030F0702030302020204" pitchFamily="66" charset="0"/>
                </a:rPr>
                <a:t>Bubble</a:t>
              </a:r>
            </a:p>
          </p:txBody>
        </p:sp>
        <p:sp>
          <p:nvSpPr>
            <p:cNvPr id="68645" name="AutoShape 143"/>
            <p:cNvSpPr>
              <a:spLocks noChangeArrowheads="1"/>
            </p:cNvSpPr>
            <p:nvPr/>
          </p:nvSpPr>
          <p:spPr bwMode="auto">
            <a:xfrm>
              <a:off x="3744" y="2832"/>
              <a:ext cx="528" cy="384"/>
            </a:xfrm>
            <a:prstGeom prst="cloudCallout">
              <a:avLst>
                <a:gd name="adj1" fmla="val 15343"/>
                <a:gd name="adj2" fmla="val 36981"/>
              </a:avLst>
            </a:prstGeom>
            <a:solidFill>
              <a:srgbClr val="0FEFEA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>
                  <a:latin typeface="Comic Sans MS" panose="030F0702030302020204" pitchFamily="66" charset="0"/>
                </a:rPr>
                <a:t>Bubble</a:t>
              </a:r>
            </a:p>
          </p:txBody>
        </p:sp>
      </p:grpSp>
      <p:sp>
        <p:nvSpPr>
          <p:cNvPr id="68640" name="Rectangle 144"/>
          <p:cNvSpPr>
            <a:spLocks noChangeArrowheads="1"/>
          </p:cNvSpPr>
          <p:nvPr/>
        </p:nvSpPr>
        <p:spPr bwMode="auto">
          <a:xfrm>
            <a:off x="2743200" y="4057650"/>
            <a:ext cx="7556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>
                <a:solidFill>
                  <a:srgbClr val="FF3300"/>
                </a:solidFill>
                <a:latin typeface="Comic Sans MS" panose="030F0702030302020204" pitchFamily="66" charset="0"/>
              </a:rPr>
              <a:t>Nop</a:t>
            </a:r>
            <a:endParaRPr kumimoji="1" lang="en-US" altLang="zh-CN" sz="240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838411"/>
      </p:ext>
    </p:extLst>
  </p:cSld>
  <p:clrMapOvr>
    <a:masterClrMapping/>
  </p:clrMapOvr>
  <p:transition>
    <p:random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34" name="Group 2"/>
          <p:cNvGrpSpPr>
            <a:grpSpLocks/>
          </p:cNvGrpSpPr>
          <p:nvPr/>
        </p:nvGrpSpPr>
        <p:grpSpPr bwMode="auto">
          <a:xfrm>
            <a:off x="4495801" y="2971800"/>
            <a:ext cx="5827713" cy="609600"/>
            <a:chOff x="1872" y="1872"/>
            <a:chExt cx="3671" cy="384"/>
          </a:xfrm>
        </p:grpSpPr>
        <p:sp>
          <p:nvSpPr>
            <p:cNvPr id="69642" name="AutoShape 3"/>
            <p:cNvSpPr>
              <a:spLocks noChangeArrowheads="1"/>
            </p:cNvSpPr>
            <p:nvPr/>
          </p:nvSpPr>
          <p:spPr bwMode="auto">
            <a:xfrm>
              <a:off x="1872" y="1872"/>
              <a:ext cx="633" cy="384"/>
            </a:xfrm>
            <a:prstGeom prst="cloudCallout">
              <a:avLst>
                <a:gd name="adj1" fmla="val 21875"/>
                <a:gd name="adj2" fmla="val 36981"/>
              </a:avLst>
            </a:prstGeom>
            <a:solidFill>
              <a:srgbClr val="0FEFEA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>
                  <a:latin typeface="Comic Sans MS" panose="030F0702030302020204" pitchFamily="66" charset="0"/>
                </a:rPr>
                <a:t>Bubble</a:t>
              </a:r>
            </a:p>
          </p:txBody>
        </p:sp>
        <p:sp>
          <p:nvSpPr>
            <p:cNvPr id="69643" name="AutoShape 4"/>
            <p:cNvSpPr>
              <a:spLocks noChangeArrowheads="1"/>
            </p:cNvSpPr>
            <p:nvPr/>
          </p:nvSpPr>
          <p:spPr bwMode="auto">
            <a:xfrm>
              <a:off x="2569" y="1872"/>
              <a:ext cx="695" cy="384"/>
            </a:xfrm>
            <a:prstGeom prst="cloudCallout">
              <a:avLst>
                <a:gd name="adj1" fmla="val 15343"/>
                <a:gd name="adj2" fmla="val 36981"/>
              </a:avLst>
            </a:prstGeom>
            <a:solidFill>
              <a:srgbClr val="0FEFEA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>
                  <a:latin typeface="Comic Sans MS" panose="030F0702030302020204" pitchFamily="66" charset="0"/>
                </a:rPr>
                <a:t>Bubble</a:t>
              </a:r>
            </a:p>
          </p:txBody>
        </p:sp>
        <p:sp>
          <p:nvSpPr>
            <p:cNvPr id="69644" name="AutoShape 5"/>
            <p:cNvSpPr>
              <a:spLocks noChangeArrowheads="1"/>
            </p:cNvSpPr>
            <p:nvPr/>
          </p:nvSpPr>
          <p:spPr bwMode="auto">
            <a:xfrm>
              <a:off x="4848" y="1872"/>
              <a:ext cx="695" cy="384"/>
            </a:xfrm>
            <a:prstGeom prst="cloudCallout">
              <a:avLst>
                <a:gd name="adj1" fmla="val 15343"/>
                <a:gd name="adj2" fmla="val 36981"/>
              </a:avLst>
            </a:prstGeom>
            <a:solidFill>
              <a:srgbClr val="0FEFEA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>
                  <a:latin typeface="Comic Sans MS" panose="030F0702030302020204" pitchFamily="66" charset="0"/>
                </a:rPr>
                <a:t>Bubble</a:t>
              </a:r>
            </a:p>
          </p:txBody>
        </p:sp>
        <p:sp>
          <p:nvSpPr>
            <p:cNvPr id="69645" name="AutoShape 6"/>
            <p:cNvSpPr>
              <a:spLocks noChangeArrowheads="1"/>
            </p:cNvSpPr>
            <p:nvPr/>
          </p:nvSpPr>
          <p:spPr bwMode="auto">
            <a:xfrm>
              <a:off x="4080" y="1872"/>
              <a:ext cx="695" cy="384"/>
            </a:xfrm>
            <a:prstGeom prst="cloudCallout">
              <a:avLst>
                <a:gd name="adj1" fmla="val 15343"/>
                <a:gd name="adj2" fmla="val 36981"/>
              </a:avLst>
            </a:prstGeom>
            <a:solidFill>
              <a:srgbClr val="0FEFEA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>
                  <a:latin typeface="Comic Sans MS" panose="030F0702030302020204" pitchFamily="66" charset="0"/>
                </a:rPr>
                <a:t>Bubble</a:t>
              </a:r>
            </a:p>
          </p:txBody>
        </p:sp>
        <p:sp>
          <p:nvSpPr>
            <p:cNvPr id="69646" name="AutoShape 7"/>
            <p:cNvSpPr>
              <a:spLocks noChangeArrowheads="1"/>
            </p:cNvSpPr>
            <p:nvPr/>
          </p:nvSpPr>
          <p:spPr bwMode="auto">
            <a:xfrm>
              <a:off x="3312" y="1872"/>
              <a:ext cx="695" cy="384"/>
            </a:xfrm>
            <a:prstGeom prst="cloudCallout">
              <a:avLst>
                <a:gd name="adj1" fmla="val -22519"/>
                <a:gd name="adj2" fmla="val 161981"/>
              </a:avLst>
            </a:prstGeom>
            <a:solidFill>
              <a:srgbClr val="0FEFEA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>
                  <a:latin typeface="Comic Sans MS" panose="030F0702030302020204" pitchFamily="66" charset="0"/>
                </a:rPr>
                <a:t>Bubble</a:t>
              </a:r>
            </a:p>
          </p:txBody>
        </p:sp>
      </p:grpSp>
      <p:grpSp>
        <p:nvGrpSpPr>
          <p:cNvPr id="69635" name="Group 8"/>
          <p:cNvGrpSpPr>
            <a:grpSpLocks/>
          </p:cNvGrpSpPr>
          <p:nvPr/>
        </p:nvGrpSpPr>
        <p:grpSpPr bwMode="auto">
          <a:xfrm>
            <a:off x="5715001" y="3810000"/>
            <a:ext cx="4608513" cy="609600"/>
            <a:chOff x="2640" y="2400"/>
            <a:chExt cx="2903" cy="384"/>
          </a:xfrm>
        </p:grpSpPr>
        <p:sp>
          <p:nvSpPr>
            <p:cNvPr id="69638" name="AutoShape 9"/>
            <p:cNvSpPr>
              <a:spLocks noChangeArrowheads="1"/>
            </p:cNvSpPr>
            <p:nvPr/>
          </p:nvSpPr>
          <p:spPr bwMode="auto">
            <a:xfrm>
              <a:off x="2640" y="2400"/>
              <a:ext cx="633" cy="384"/>
            </a:xfrm>
            <a:prstGeom prst="cloudCallout">
              <a:avLst>
                <a:gd name="adj1" fmla="val 21875"/>
                <a:gd name="adj2" fmla="val 36981"/>
              </a:avLst>
            </a:prstGeom>
            <a:solidFill>
              <a:srgbClr val="0FEFEA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>
                  <a:latin typeface="Comic Sans MS" panose="030F0702030302020204" pitchFamily="66" charset="0"/>
                </a:rPr>
                <a:t>Bubble</a:t>
              </a:r>
            </a:p>
          </p:txBody>
        </p:sp>
        <p:sp>
          <p:nvSpPr>
            <p:cNvPr id="69639" name="AutoShape 10"/>
            <p:cNvSpPr>
              <a:spLocks noChangeArrowheads="1"/>
            </p:cNvSpPr>
            <p:nvPr/>
          </p:nvSpPr>
          <p:spPr bwMode="auto">
            <a:xfrm>
              <a:off x="3337" y="2400"/>
              <a:ext cx="695" cy="384"/>
            </a:xfrm>
            <a:prstGeom prst="cloudCallout">
              <a:avLst>
                <a:gd name="adj1" fmla="val 15343"/>
                <a:gd name="adj2" fmla="val 36981"/>
              </a:avLst>
            </a:prstGeom>
            <a:solidFill>
              <a:srgbClr val="0FEFEA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>
                  <a:latin typeface="Comic Sans MS" panose="030F0702030302020204" pitchFamily="66" charset="0"/>
                </a:rPr>
                <a:t>Bubble</a:t>
              </a:r>
            </a:p>
          </p:txBody>
        </p:sp>
        <p:sp>
          <p:nvSpPr>
            <p:cNvPr id="69640" name="AutoShape 11"/>
            <p:cNvSpPr>
              <a:spLocks noChangeArrowheads="1"/>
            </p:cNvSpPr>
            <p:nvPr/>
          </p:nvSpPr>
          <p:spPr bwMode="auto">
            <a:xfrm>
              <a:off x="4848" y="2400"/>
              <a:ext cx="695" cy="384"/>
            </a:xfrm>
            <a:prstGeom prst="cloudCallout">
              <a:avLst>
                <a:gd name="adj1" fmla="val 15343"/>
                <a:gd name="adj2" fmla="val 36981"/>
              </a:avLst>
            </a:prstGeom>
            <a:solidFill>
              <a:srgbClr val="0FEFEA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>
                  <a:latin typeface="Comic Sans MS" panose="030F0702030302020204" pitchFamily="66" charset="0"/>
                </a:rPr>
                <a:t>Bubble</a:t>
              </a:r>
            </a:p>
          </p:txBody>
        </p:sp>
        <p:sp>
          <p:nvSpPr>
            <p:cNvPr id="69641" name="AutoShape 12"/>
            <p:cNvSpPr>
              <a:spLocks noChangeArrowheads="1"/>
            </p:cNvSpPr>
            <p:nvPr/>
          </p:nvSpPr>
          <p:spPr bwMode="auto">
            <a:xfrm>
              <a:off x="4080" y="2400"/>
              <a:ext cx="695" cy="384"/>
            </a:xfrm>
            <a:prstGeom prst="cloudCallout">
              <a:avLst>
                <a:gd name="adj1" fmla="val -22519"/>
                <a:gd name="adj2" fmla="val 161981"/>
              </a:avLst>
            </a:prstGeom>
            <a:solidFill>
              <a:srgbClr val="0FEFEA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>
                  <a:latin typeface="Comic Sans MS" panose="030F0702030302020204" pitchFamily="66" charset="0"/>
                </a:rPr>
                <a:t>Bubble</a:t>
              </a:r>
            </a:p>
          </p:txBody>
        </p:sp>
      </p:grpSp>
      <p:graphicFrame>
        <p:nvGraphicFramePr>
          <p:cNvPr id="69636" name="Object 13"/>
          <p:cNvGraphicFramePr>
            <a:graphicFrameLocks noChangeAspect="1"/>
          </p:cNvGraphicFramePr>
          <p:nvPr/>
        </p:nvGraphicFramePr>
        <p:xfrm>
          <a:off x="1847850" y="1196975"/>
          <a:ext cx="853440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94" name="图片" r:id="rId3" imgW="4465320" imgH="2756916" progId="Word.Picture.8">
                  <p:embed/>
                </p:oleObj>
              </mc:Choice>
              <mc:Fallback>
                <p:oleObj name="图片" r:id="rId3" imgW="4465320" imgH="2756916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0" y="1196975"/>
                        <a:ext cx="8534400" cy="495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71842" dir="2700000" algn="ctr" rotWithShape="0">
                                <a:schemeClr val="tx1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7" name="Rectangle 14"/>
          <p:cNvSpPr>
            <a:spLocks noGrp="1" noRot="1" noChangeArrowheads="1"/>
          </p:cNvSpPr>
          <p:nvPr>
            <p:ph type="title"/>
          </p:nvPr>
        </p:nvSpPr>
        <p:spPr>
          <a:xfrm>
            <a:off x="1559496" y="1"/>
            <a:ext cx="9108505" cy="764703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How do we stall ? </a:t>
            </a:r>
            <a:r>
              <a:rPr lang="en-US" altLang="zh-CN" sz="3200" dirty="0"/>
              <a:t>Insert </a:t>
            </a:r>
            <a:r>
              <a:rPr lang="en-US" altLang="zh-CN" sz="3200" dirty="0" err="1">
                <a:solidFill>
                  <a:srgbClr val="FF0000"/>
                </a:solidFill>
              </a:rPr>
              <a:t>nop</a:t>
            </a:r>
            <a:r>
              <a:rPr lang="en-US" altLang="zh-CN" sz="3200" dirty="0"/>
              <a:t> by compiler</a:t>
            </a:r>
          </a:p>
        </p:txBody>
      </p:sp>
    </p:spTree>
    <p:extLst>
      <p:ext uri="{BB962C8B-B14F-4D97-AF65-F5344CB8AC3E}">
        <p14:creationId xmlns:p14="http://schemas.microsoft.com/office/powerpoint/2010/main" val="1316665504"/>
      </p:ext>
    </p:extLst>
  </p:cSld>
  <p:clrMapOvr>
    <a:masterClrMapping/>
  </p:clrMapOvr>
  <p:transition>
    <p:random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59496" y="0"/>
            <a:ext cx="10261367" cy="91814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200" dirty="0">
                <a:solidFill>
                  <a:schemeClr val="bg1"/>
                </a:solidFill>
              </a:rPr>
              <a:t>How do we stall?  Add hardware </a:t>
            </a:r>
            <a:r>
              <a:rPr lang="en-US" altLang="zh-CN" sz="3200" dirty="0">
                <a:solidFill>
                  <a:srgbClr val="FF0000"/>
                </a:solidFill>
              </a:rPr>
              <a:t>Interlock !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7065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828800" y="1125538"/>
            <a:ext cx="88392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>
                <a:solidFill>
                  <a:srgbClr val="0000CC"/>
                </a:solidFill>
                <a:latin typeface="Comic Sans MS" panose="030F0702030302020204" pitchFamily="66" charset="0"/>
              </a:rPr>
              <a:t>Add extra hardware to </a:t>
            </a:r>
            <a:r>
              <a:rPr lang="en-US" altLang="zh-CN" sz="2800">
                <a:solidFill>
                  <a:srgbClr val="FF0000"/>
                </a:solidFill>
                <a:latin typeface="Comic Sans MS" panose="030F0702030302020204" pitchFamily="66" charset="0"/>
              </a:rPr>
              <a:t>detect</a:t>
            </a:r>
            <a:r>
              <a:rPr lang="en-US" altLang="zh-CN" sz="2800">
                <a:solidFill>
                  <a:srgbClr val="0000CC"/>
                </a:solidFill>
                <a:latin typeface="Comic Sans MS" panose="030F0702030302020204" pitchFamily="66" charset="0"/>
              </a:rPr>
              <a:t> stall situations</a:t>
            </a:r>
            <a:endParaRPr lang="en-US" altLang="zh-CN" sz="280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olidFill>
                  <a:srgbClr val="000000"/>
                </a:solidFill>
                <a:latin typeface="Comic Sans MS" panose="030F0702030302020204" pitchFamily="66" charset="0"/>
              </a:rPr>
              <a:t>Watches the instruction field bits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olidFill>
                  <a:srgbClr val="000000"/>
                </a:solidFill>
                <a:latin typeface="Comic Sans MS" panose="030F0702030302020204" pitchFamily="66" charset="0"/>
              </a:rPr>
              <a:t>Looks for “read versus write” conflicts in particular pipe stages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olidFill>
                  <a:srgbClr val="000000"/>
                </a:solidFill>
                <a:latin typeface="Comic Sans MS" panose="030F0702030302020204" pitchFamily="66" charset="0"/>
              </a:rPr>
              <a:t>Basically, a bunch of careful “case logic”</a:t>
            </a:r>
            <a:endParaRPr lang="en-US" altLang="zh-CN" sz="240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solidFill>
                  <a:srgbClr val="0000CC"/>
                </a:solidFill>
                <a:latin typeface="Comic Sans MS" panose="030F0702030302020204" pitchFamily="66" charset="0"/>
              </a:rPr>
              <a:t>Add extra hardware to </a:t>
            </a:r>
            <a:r>
              <a:rPr lang="en-US" altLang="zh-CN" sz="2800">
                <a:solidFill>
                  <a:srgbClr val="FF0000"/>
                </a:solidFill>
                <a:latin typeface="Comic Sans MS" panose="030F0702030302020204" pitchFamily="66" charset="0"/>
              </a:rPr>
              <a:t>push</a:t>
            </a:r>
            <a:r>
              <a:rPr lang="en-US" altLang="zh-CN" sz="2800">
                <a:solidFill>
                  <a:srgbClr val="0000CC"/>
                </a:solidFill>
                <a:latin typeface="Comic Sans MS" panose="030F0702030302020204" pitchFamily="66" charset="0"/>
              </a:rPr>
              <a:t> bubbles thru pipe</a:t>
            </a:r>
            <a:endParaRPr lang="en-US" altLang="zh-CN" sz="280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olidFill>
                  <a:srgbClr val="000000"/>
                </a:solidFill>
                <a:latin typeface="Comic Sans MS" panose="030F0702030302020204" pitchFamily="66" charset="0"/>
              </a:rPr>
              <a:t>Actually, relatively easy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olidFill>
                  <a:srgbClr val="000000"/>
                </a:solidFill>
                <a:latin typeface="Comic Sans MS" panose="030F0702030302020204" pitchFamily="66" charset="0"/>
              </a:rPr>
              <a:t>Can just let the instruction you want to stall GO FORWARD through the pipe…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olidFill>
                  <a:srgbClr val="000000"/>
                </a:solidFill>
                <a:latin typeface="Comic Sans MS" panose="030F0702030302020204" pitchFamily="66" charset="0"/>
              </a:rPr>
              <a:t>…but, TURN OFF the bits that allow any results to get written into the machine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olidFill>
                  <a:srgbClr val="000000"/>
                </a:solidFill>
                <a:latin typeface="Comic Sans MS" panose="030F0702030302020204" pitchFamily="66" charset="0"/>
              </a:rPr>
              <a:t>So, </a:t>
            </a:r>
            <a:r>
              <a:rPr lang="en-US" altLang="zh-CN" sz="2400">
                <a:solidFill>
                  <a:srgbClr val="FF0000"/>
                </a:solidFill>
                <a:latin typeface="Comic Sans MS" panose="030F0702030302020204" pitchFamily="66" charset="0"/>
              </a:rPr>
              <a:t>the instruction “executes” (it does the work), but doesn’t “save”</a:t>
            </a:r>
            <a:endParaRPr lang="en-US" altLang="zh-CN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523816"/>
      </p:ext>
    </p:extLst>
  </p:cSld>
  <p:clrMapOvr>
    <a:masterClrMapping/>
  </p:clrMapOvr>
  <p:transition>
    <p:random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2452688" y="0"/>
            <a:ext cx="7829550" cy="857250"/>
          </a:xfrm>
        </p:spPr>
        <p:txBody>
          <a:bodyPr/>
          <a:lstStyle/>
          <a:p>
            <a:pPr eaLnBrk="1" hangingPunct="1"/>
            <a:r>
              <a:rPr lang="en-US" altLang="zh-CN" sz="2800"/>
              <a:t>How to Stall ? Add a stall control logic !</a:t>
            </a:r>
          </a:p>
        </p:txBody>
      </p:sp>
      <p:grpSp>
        <p:nvGrpSpPr>
          <p:cNvPr id="72707" name="组合 63"/>
          <p:cNvGrpSpPr>
            <a:grpSpLocks/>
          </p:cNvGrpSpPr>
          <p:nvPr/>
        </p:nvGrpSpPr>
        <p:grpSpPr bwMode="auto">
          <a:xfrm>
            <a:off x="1809750" y="928688"/>
            <a:ext cx="8572500" cy="3905250"/>
            <a:chOff x="285720" y="928670"/>
            <a:chExt cx="8572500" cy="3905268"/>
          </a:xfrm>
        </p:grpSpPr>
        <p:sp>
          <p:nvSpPr>
            <p:cNvPr id="4" name="矩形 3"/>
            <p:cNvSpPr/>
            <p:nvPr/>
          </p:nvSpPr>
          <p:spPr>
            <a:xfrm>
              <a:off x="500033" y="1357297"/>
              <a:ext cx="71437" cy="12858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357408" y="1357297"/>
              <a:ext cx="71437" cy="12858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286220" y="1357297"/>
              <a:ext cx="71438" cy="12858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143595" y="1357297"/>
              <a:ext cx="71438" cy="12858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72713" name="TextBox 8"/>
            <p:cNvSpPr txBox="1">
              <a:spLocks noChangeArrowheads="1"/>
            </p:cNvSpPr>
            <p:nvPr/>
          </p:nvSpPr>
          <p:spPr bwMode="auto">
            <a:xfrm>
              <a:off x="285720" y="928670"/>
              <a:ext cx="85725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chemeClr val="tx2"/>
                  </a:solidFill>
                </a:rPr>
                <a:t>PC                    IF/ID                    ID/EX             EX/MEM            MEM/WB</a:t>
              </a:r>
              <a:endParaRPr kumimoji="0"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072408" y="1357297"/>
              <a:ext cx="71437" cy="12858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72715" name="TextBox 10"/>
            <p:cNvSpPr txBox="1">
              <a:spLocks noChangeArrowheads="1"/>
            </p:cNvSpPr>
            <p:nvPr/>
          </p:nvSpPr>
          <p:spPr bwMode="auto">
            <a:xfrm>
              <a:off x="642938" y="1643063"/>
              <a:ext cx="121443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chemeClr val="tx2"/>
                  </a:solidFill>
                </a:rPr>
                <a:t>F.Inst</a:t>
              </a:r>
              <a:endParaRPr kumimoji="0" lang="zh-CN" altLang="en-US" sz="4400">
                <a:solidFill>
                  <a:schemeClr val="tx2"/>
                </a:solidFill>
              </a:endParaRPr>
            </a:p>
          </p:txBody>
        </p:sp>
        <p:sp>
          <p:nvSpPr>
            <p:cNvPr id="72716" name="TextBox 11"/>
            <p:cNvSpPr txBox="1">
              <a:spLocks noChangeArrowheads="1"/>
            </p:cNvSpPr>
            <p:nvPr/>
          </p:nvSpPr>
          <p:spPr bwMode="auto">
            <a:xfrm>
              <a:off x="2500313" y="1357313"/>
              <a:ext cx="121443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chemeClr val="tx2"/>
                  </a:solidFill>
                </a:rPr>
                <a:t>D.Inst</a:t>
              </a:r>
              <a:endParaRPr kumimoji="0" lang="zh-CN" altLang="en-US" sz="4400">
                <a:solidFill>
                  <a:schemeClr val="tx2"/>
                </a:solidFill>
              </a:endParaRPr>
            </a:p>
          </p:txBody>
        </p:sp>
        <p:sp>
          <p:nvSpPr>
            <p:cNvPr id="72717" name="TextBox 12"/>
            <p:cNvSpPr txBox="1">
              <a:spLocks noChangeArrowheads="1"/>
            </p:cNvSpPr>
            <p:nvPr/>
          </p:nvSpPr>
          <p:spPr bwMode="auto">
            <a:xfrm>
              <a:off x="4357688" y="1357313"/>
              <a:ext cx="121443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chemeClr val="tx2"/>
                  </a:solidFill>
                </a:rPr>
                <a:t>E.Inst</a:t>
              </a:r>
              <a:endParaRPr kumimoji="0" lang="zh-CN" altLang="en-US" sz="4400">
                <a:solidFill>
                  <a:schemeClr val="tx2"/>
                </a:solidFill>
              </a:endParaRPr>
            </a:p>
          </p:txBody>
        </p:sp>
        <p:sp>
          <p:nvSpPr>
            <p:cNvPr id="72718" name="TextBox 13"/>
            <p:cNvSpPr txBox="1">
              <a:spLocks noChangeArrowheads="1"/>
            </p:cNvSpPr>
            <p:nvPr/>
          </p:nvSpPr>
          <p:spPr bwMode="auto">
            <a:xfrm>
              <a:off x="6715125" y="1214438"/>
              <a:ext cx="121443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chemeClr val="tx2"/>
                  </a:solidFill>
                </a:rPr>
                <a:t>M.Inst</a:t>
              </a:r>
              <a:endParaRPr kumimoji="0" lang="zh-CN" altLang="en-US" sz="4400">
                <a:solidFill>
                  <a:schemeClr val="tx2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71783" y="2643178"/>
              <a:ext cx="1143000" cy="163195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eaLnBrk="1" hangingPunct="1">
                <a:defRPr/>
              </a:pPr>
              <a:endParaRPr lang="en-US" altLang="zh-CN" sz="2000" dirty="0"/>
            </a:p>
            <a:p>
              <a:pPr eaLnBrk="1" hangingPunct="1">
                <a:defRPr/>
              </a:pPr>
              <a:r>
                <a:rPr lang="en-US" altLang="zh-CN" sz="2000" dirty="0"/>
                <a:t>Stall control logic</a:t>
              </a:r>
            </a:p>
            <a:p>
              <a:pPr eaLnBrk="1" hangingPunct="1">
                <a:defRPr/>
              </a:pPr>
              <a:endParaRPr lang="zh-CN" altLang="en-US" sz="2000" dirty="0"/>
            </a:p>
          </p:txBody>
        </p:sp>
        <p:grpSp>
          <p:nvGrpSpPr>
            <p:cNvPr id="72720" name="组合 60"/>
            <p:cNvGrpSpPr>
              <a:grpSpLocks/>
            </p:cNvGrpSpPr>
            <p:nvPr/>
          </p:nvGrpSpPr>
          <p:grpSpPr bwMode="auto">
            <a:xfrm>
              <a:off x="2428875" y="2286000"/>
              <a:ext cx="642938" cy="1644650"/>
              <a:chOff x="2428860" y="2285992"/>
              <a:chExt cx="642942" cy="1644662"/>
            </a:xfrm>
          </p:grpSpPr>
          <p:cxnSp>
            <p:nvCxnSpPr>
              <p:cNvPr id="29" name="形状 28"/>
              <p:cNvCxnSpPr>
                <a:endCxn id="16" idx="1"/>
              </p:cNvCxnSpPr>
              <p:nvPr/>
            </p:nvCxnSpPr>
            <p:spPr>
              <a:xfrm rot="16200000" flipH="1">
                <a:off x="2378026" y="2765411"/>
                <a:ext cx="1173177" cy="214314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2428830" y="2285980"/>
                <a:ext cx="428628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2428830" y="2428857"/>
                <a:ext cx="214314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/>
              <p:nvPr/>
            </p:nvCxnSpPr>
            <p:spPr>
              <a:xfrm>
                <a:off x="2643144" y="3929063"/>
                <a:ext cx="428628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rot="5400000">
                <a:off x="1893835" y="3178166"/>
                <a:ext cx="1500206" cy="15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721" name="TextBox 53"/>
            <p:cNvSpPr txBox="1">
              <a:spLocks noChangeArrowheads="1"/>
            </p:cNvSpPr>
            <p:nvPr/>
          </p:nvSpPr>
          <p:spPr bwMode="auto">
            <a:xfrm>
              <a:off x="2643188" y="3429000"/>
              <a:ext cx="4286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>
                  <a:solidFill>
                    <a:schemeClr val="tx2"/>
                  </a:solidFill>
                </a:rPr>
                <a:t>Rs</a:t>
              </a:r>
              <a:endParaRPr kumimoji="0" lang="zh-CN" altLang="en-US" sz="1400">
                <a:solidFill>
                  <a:schemeClr val="tx2"/>
                </a:solidFill>
              </a:endParaRPr>
            </a:p>
          </p:txBody>
        </p:sp>
        <p:sp>
          <p:nvSpPr>
            <p:cNvPr id="72722" name="TextBox 56"/>
            <p:cNvSpPr txBox="1">
              <a:spLocks noChangeArrowheads="1"/>
            </p:cNvSpPr>
            <p:nvPr/>
          </p:nvSpPr>
          <p:spPr bwMode="auto">
            <a:xfrm>
              <a:off x="2643188" y="4000500"/>
              <a:ext cx="4286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>
                  <a:solidFill>
                    <a:schemeClr val="tx2"/>
                  </a:solidFill>
                </a:rPr>
                <a:t>Rt</a:t>
              </a:r>
              <a:endParaRPr kumimoji="0" lang="zh-CN" altLang="en-US" sz="1400">
                <a:solidFill>
                  <a:schemeClr val="tx2"/>
                </a:solidFill>
              </a:endParaRPr>
            </a:p>
          </p:txBody>
        </p:sp>
        <p:sp>
          <p:nvSpPr>
            <p:cNvPr id="72723" name="TextBox 68"/>
            <p:cNvSpPr txBox="1">
              <a:spLocks noChangeArrowheads="1"/>
            </p:cNvSpPr>
            <p:nvPr/>
          </p:nvSpPr>
          <p:spPr bwMode="auto">
            <a:xfrm>
              <a:off x="4357688" y="2047875"/>
              <a:ext cx="5715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200">
                  <a:solidFill>
                    <a:schemeClr val="tx2"/>
                  </a:solidFill>
                </a:rPr>
                <a:t>Wreg</a:t>
              </a:r>
              <a:endParaRPr kumimoji="0" lang="zh-CN" altLang="en-US" sz="1200">
                <a:solidFill>
                  <a:schemeClr val="tx2"/>
                </a:solidFill>
              </a:endParaRPr>
            </a:p>
          </p:txBody>
        </p:sp>
        <p:grpSp>
          <p:nvGrpSpPr>
            <p:cNvPr id="72724" name="组合 69"/>
            <p:cNvGrpSpPr>
              <a:grpSpLocks/>
            </p:cNvGrpSpPr>
            <p:nvPr/>
          </p:nvGrpSpPr>
          <p:grpSpPr bwMode="auto">
            <a:xfrm>
              <a:off x="4214813" y="2286000"/>
              <a:ext cx="573087" cy="625475"/>
              <a:chOff x="4214810" y="2570156"/>
              <a:chExt cx="572298" cy="217490"/>
            </a:xfrm>
          </p:grpSpPr>
          <p:cxnSp>
            <p:nvCxnSpPr>
              <p:cNvPr id="63" name="直接连接符 62"/>
              <p:cNvCxnSpPr/>
              <p:nvPr/>
            </p:nvCxnSpPr>
            <p:spPr>
              <a:xfrm>
                <a:off x="4357458" y="2570152"/>
                <a:ext cx="428035" cy="16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 rot="5400000">
                <a:off x="4679197" y="2679209"/>
                <a:ext cx="214179" cy="15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箭头连接符 66"/>
              <p:cNvCxnSpPr/>
              <p:nvPr/>
            </p:nvCxnSpPr>
            <p:spPr>
              <a:xfrm rot="10800000">
                <a:off x="4214780" y="2785987"/>
                <a:ext cx="570713" cy="165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725" name="组合 70"/>
            <p:cNvGrpSpPr>
              <a:grpSpLocks/>
            </p:cNvGrpSpPr>
            <p:nvPr/>
          </p:nvGrpSpPr>
          <p:grpSpPr bwMode="auto">
            <a:xfrm>
              <a:off x="4214813" y="2071688"/>
              <a:ext cx="785812" cy="954087"/>
              <a:chOff x="4214810" y="2570156"/>
              <a:chExt cx="572298" cy="217490"/>
            </a:xfrm>
          </p:grpSpPr>
          <p:cxnSp>
            <p:nvCxnSpPr>
              <p:cNvPr id="72" name="直接连接符 71"/>
              <p:cNvCxnSpPr/>
              <p:nvPr/>
            </p:nvCxnSpPr>
            <p:spPr>
              <a:xfrm>
                <a:off x="4286470" y="2570153"/>
                <a:ext cx="499460" cy="14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 rot="5400000">
                <a:off x="4679210" y="2679044"/>
                <a:ext cx="214596" cy="11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箭头连接符 73"/>
              <p:cNvCxnSpPr/>
              <p:nvPr/>
            </p:nvCxnSpPr>
            <p:spPr>
              <a:xfrm rot="10800000">
                <a:off x="4214788" y="2786196"/>
                <a:ext cx="571142" cy="144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726" name="组合 75"/>
            <p:cNvGrpSpPr>
              <a:grpSpLocks/>
            </p:cNvGrpSpPr>
            <p:nvPr/>
          </p:nvGrpSpPr>
          <p:grpSpPr bwMode="auto">
            <a:xfrm>
              <a:off x="4214813" y="1857375"/>
              <a:ext cx="1143000" cy="1285875"/>
              <a:chOff x="4214810" y="2570156"/>
              <a:chExt cx="572298" cy="217490"/>
            </a:xfrm>
          </p:grpSpPr>
          <p:cxnSp>
            <p:nvCxnSpPr>
              <p:cNvPr id="77" name="直接连接符 76"/>
              <p:cNvCxnSpPr/>
              <p:nvPr/>
            </p:nvCxnSpPr>
            <p:spPr>
              <a:xfrm>
                <a:off x="4286332" y="2570154"/>
                <a:ext cx="499966" cy="16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rot="5400000">
                <a:off x="4679164" y="2678910"/>
                <a:ext cx="214269" cy="15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/>
              <p:cNvCxnSpPr/>
              <p:nvPr/>
            </p:nvCxnSpPr>
            <p:spPr>
              <a:xfrm rot="10800000">
                <a:off x="4214795" y="2786034"/>
                <a:ext cx="571503" cy="161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727" name="TextBox 79"/>
            <p:cNvSpPr txBox="1">
              <a:spLocks noChangeArrowheads="1"/>
            </p:cNvSpPr>
            <p:nvPr/>
          </p:nvSpPr>
          <p:spPr bwMode="auto">
            <a:xfrm>
              <a:off x="4357688" y="1857375"/>
              <a:ext cx="642937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100">
                  <a:solidFill>
                    <a:schemeClr val="tx2"/>
                  </a:solidFill>
                </a:rPr>
                <a:t>Branch</a:t>
              </a:r>
              <a:endParaRPr kumimoji="0" lang="zh-CN" altLang="en-US" sz="1100">
                <a:solidFill>
                  <a:schemeClr val="tx2"/>
                </a:solidFill>
              </a:endParaRPr>
            </a:p>
          </p:txBody>
        </p:sp>
        <p:sp>
          <p:nvSpPr>
            <p:cNvPr id="72728" name="TextBox 80"/>
            <p:cNvSpPr txBox="1">
              <a:spLocks noChangeArrowheads="1"/>
            </p:cNvSpPr>
            <p:nvPr/>
          </p:nvSpPr>
          <p:spPr bwMode="auto">
            <a:xfrm>
              <a:off x="4357688" y="1643063"/>
              <a:ext cx="928687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100">
                  <a:solidFill>
                    <a:schemeClr val="tx2"/>
                  </a:solidFill>
                </a:rPr>
                <a:t>Bubble</a:t>
              </a:r>
              <a:endParaRPr kumimoji="0" lang="zh-CN" altLang="en-US" sz="1100">
                <a:solidFill>
                  <a:schemeClr val="tx2"/>
                </a:solidFill>
              </a:endParaRPr>
            </a:p>
          </p:txBody>
        </p:sp>
        <p:sp>
          <p:nvSpPr>
            <p:cNvPr id="72729" name="TextBox 68"/>
            <p:cNvSpPr txBox="1">
              <a:spLocks noChangeArrowheads="1"/>
            </p:cNvSpPr>
            <p:nvPr/>
          </p:nvSpPr>
          <p:spPr bwMode="auto">
            <a:xfrm>
              <a:off x="6215063" y="2000250"/>
              <a:ext cx="5715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200">
                  <a:solidFill>
                    <a:schemeClr val="tx2"/>
                  </a:solidFill>
                </a:rPr>
                <a:t>Wreg</a:t>
              </a:r>
              <a:endParaRPr kumimoji="0" lang="zh-CN" altLang="en-US" sz="1200">
                <a:solidFill>
                  <a:schemeClr val="tx2"/>
                </a:solidFill>
              </a:endParaRPr>
            </a:p>
          </p:txBody>
        </p:sp>
        <p:sp>
          <p:nvSpPr>
            <p:cNvPr id="72730" name="TextBox 79"/>
            <p:cNvSpPr txBox="1">
              <a:spLocks noChangeArrowheads="1"/>
            </p:cNvSpPr>
            <p:nvPr/>
          </p:nvSpPr>
          <p:spPr bwMode="auto">
            <a:xfrm>
              <a:off x="6215063" y="1785938"/>
              <a:ext cx="642937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100">
                  <a:solidFill>
                    <a:schemeClr val="tx2"/>
                  </a:solidFill>
                </a:rPr>
                <a:t>Branch</a:t>
              </a:r>
              <a:endParaRPr kumimoji="0" lang="zh-CN" altLang="en-US" sz="1100">
                <a:solidFill>
                  <a:schemeClr val="tx2"/>
                </a:solidFill>
              </a:endParaRPr>
            </a:p>
          </p:txBody>
        </p:sp>
        <p:sp>
          <p:nvSpPr>
            <p:cNvPr id="72731" name="TextBox 80"/>
            <p:cNvSpPr txBox="1">
              <a:spLocks noChangeArrowheads="1"/>
            </p:cNvSpPr>
            <p:nvPr/>
          </p:nvSpPr>
          <p:spPr bwMode="auto">
            <a:xfrm>
              <a:off x="6215063" y="1571625"/>
              <a:ext cx="928687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100">
                  <a:solidFill>
                    <a:schemeClr val="tx2"/>
                  </a:solidFill>
                </a:rPr>
                <a:t>Bubble</a:t>
              </a:r>
              <a:endParaRPr kumimoji="0" lang="zh-CN" altLang="en-US" sz="1100">
                <a:solidFill>
                  <a:schemeClr val="tx2"/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 bwMode="auto">
            <a:xfrm>
              <a:off x="6215033" y="1785924"/>
              <a:ext cx="998537" cy="158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 bwMode="auto">
            <a:xfrm rot="5400000">
              <a:off x="6134066" y="2887653"/>
              <a:ext cx="2159010" cy="3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 bwMode="auto">
            <a:xfrm>
              <a:off x="6215033" y="2214551"/>
              <a:ext cx="428625" cy="12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 bwMode="auto">
            <a:xfrm rot="5400000">
              <a:off x="5902293" y="2971791"/>
              <a:ext cx="1484319" cy="15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 bwMode="auto">
            <a:xfrm>
              <a:off x="6170583" y="2000237"/>
              <a:ext cx="685800" cy="12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 bwMode="auto">
            <a:xfrm rot="16200000" flipH="1">
              <a:off x="5938803" y="2938454"/>
              <a:ext cx="18383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 bwMode="auto">
            <a:xfrm rot="10800000">
              <a:off x="4214783" y="3960809"/>
              <a:ext cx="2998787" cy="1587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 bwMode="auto">
            <a:xfrm rot="10800000">
              <a:off x="4214783" y="3702045"/>
              <a:ext cx="2428875" cy="127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 bwMode="auto">
            <a:xfrm rot="10800000">
              <a:off x="4214783" y="3844920"/>
              <a:ext cx="2643187" cy="127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 bwMode="auto">
            <a:xfrm>
              <a:off x="6215033" y="2428864"/>
              <a:ext cx="212725" cy="9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 bwMode="auto">
            <a:xfrm rot="16200000" flipH="1">
              <a:off x="5864986" y="3007511"/>
              <a:ext cx="11287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/>
            <p:nvPr/>
          </p:nvCxnSpPr>
          <p:spPr bwMode="auto">
            <a:xfrm rot="10800000">
              <a:off x="4286220" y="3571869"/>
              <a:ext cx="214153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744" name="组合 69"/>
            <p:cNvGrpSpPr>
              <a:grpSpLocks/>
            </p:cNvGrpSpPr>
            <p:nvPr/>
          </p:nvGrpSpPr>
          <p:grpSpPr bwMode="auto">
            <a:xfrm>
              <a:off x="4214813" y="2500313"/>
              <a:ext cx="428625" cy="285750"/>
              <a:chOff x="4214810" y="2570156"/>
              <a:chExt cx="572298" cy="217490"/>
            </a:xfrm>
          </p:grpSpPr>
          <p:cxnSp>
            <p:nvCxnSpPr>
              <p:cNvPr id="83" name="直接连接符 82"/>
              <p:cNvCxnSpPr/>
              <p:nvPr/>
            </p:nvCxnSpPr>
            <p:spPr>
              <a:xfrm>
                <a:off x="4356784" y="2570148"/>
                <a:ext cx="428164" cy="24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rot="5400000">
                <a:off x="4679074" y="2678437"/>
                <a:ext cx="213866" cy="21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箭头连接符 84"/>
              <p:cNvCxnSpPr/>
              <p:nvPr/>
            </p:nvCxnSpPr>
            <p:spPr>
              <a:xfrm rot="10800000">
                <a:off x="4214770" y="2785222"/>
                <a:ext cx="570178" cy="241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745" name="TextBox 68"/>
            <p:cNvSpPr txBox="1">
              <a:spLocks noChangeArrowheads="1"/>
            </p:cNvSpPr>
            <p:nvPr/>
          </p:nvSpPr>
          <p:spPr bwMode="auto">
            <a:xfrm>
              <a:off x="6143625" y="2214563"/>
              <a:ext cx="5715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200">
                  <a:solidFill>
                    <a:schemeClr val="tx2"/>
                  </a:solidFill>
                </a:rPr>
                <a:t>   Rd</a:t>
              </a:r>
              <a:endParaRPr kumimoji="0" lang="zh-CN" altLang="en-US" sz="1200">
                <a:solidFill>
                  <a:schemeClr val="tx2"/>
                </a:solidFill>
              </a:endParaRPr>
            </a:p>
          </p:txBody>
        </p:sp>
        <p:sp>
          <p:nvSpPr>
            <p:cNvPr id="72746" name="TextBox 68"/>
            <p:cNvSpPr txBox="1">
              <a:spLocks noChangeArrowheads="1"/>
            </p:cNvSpPr>
            <p:nvPr/>
          </p:nvSpPr>
          <p:spPr bwMode="auto">
            <a:xfrm>
              <a:off x="4286250" y="2295525"/>
              <a:ext cx="5715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200">
                  <a:solidFill>
                    <a:schemeClr val="tx2"/>
                  </a:solidFill>
                </a:rPr>
                <a:t>   Rd</a:t>
              </a:r>
              <a:endParaRPr kumimoji="0" lang="zh-CN" altLang="en-US" sz="1200">
                <a:solidFill>
                  <a:schemeClr val="tx2"/>
                </a:solidFill>
              </a:endParaRPr>
            </a:p>
          </p:txBody>
        </p:sp>
        <p:cxnSp>
          <p:nvCxnSpPr>
            <p:cNvPr id="91" name="直接连接符 90"/>
            <p:cNvCxnSpPr>
              <a:stCxn id="16" idx="2"/>
            </p:cNvCxnSpPr>
            <p:nvPr/>
          </p:nvCxnSpPr>
          <p:spPr>
            <a:xfrm rot="5400000">
              <a:off x="3387694" y="4530725"/>
              <a:ext cx="5111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rot="10800000">
              <a:off x="571470" y="4786313"/>
              <a:ext cx="3071813" cy="15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>
              <a:endCxn id="4" idx="2"/>
            </p:cNvCxnSpPr>
            <p:nvPr/>
          </p:nvCxnSpPr>
          <p:spPr>
            <a:xfrm rot="16200000" flipV="1">
              <a:off x="-517560" y="3697283"/>
              <a:ext cx="2143135" cy="349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/>
            <p:cNvCxnSpPr/>
            <p:nvPr/>
          </p:nvCxnSpPr>
          <p:spPr>
            <a:xfrm rot="16200000" flipV="1">
              <a:off x="1339815" y="3697283"/>
              <a:ext cx="2143135" cy="349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751" name="TextBox 79"/>
            <p:cNvSpPr txBox="1">
              <a:spLocks noChangeArrowheads="1"/>
            </p:cNvSpPr>
            <p:nvPr/>
          </p:nvSpPr>
          <p:spPr bwMode="auto">
            <a:xfrm>
              <a:off x="3714750" y="4572000"/>
              <a:ext cx="642938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100">
                  <a:solidFill>
                    <a:schemeClr val="tx2"/>
                  </a:solidFill>
                </a:rPr>
                <a:t>stall</a:t>
              </a:r>
              <a:endParaRPr kumimoji="0" lang="zh-CN" altLang="en-US" sz="1100">
                <a:solidFill>
                  <a:schemeClr val="tx2"/>
                </a:solidFill>
              </a:endParaRPr>
            </a:p>
          </p:txBody>
        </p:sp>
      </p:grpSp>
      <p:sp>
        <p:nvSpPr>
          <p:cNvPr id="72708" name="TextBox 97"/>
          <p:cNvSpPr txBox="1">
            <a:spLocks noChangeArrowheads="1"/>
          </p:cNvSpPr>
          <p:nvPr/>
        </p:nvSpPr>
        <p:spPr bwMode="auto">
          <a:xfrm>
            <a:off x="2381250" y="4786314"/>
            <a:ext cx="828675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rabicParenR"/>
            </a:pPr>
            <a:r>
              <a:rPr kumimoji="0" lang="en-US" altLang="zh-CN" sz="2000">
                <a:solidFill>
                  <a:schemeClr val="tx2"/>
                </a:solidFill>
              </a:rPr>
              <a:t>To produce a stall signal. If stall ==1 then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arenR"/>
            </a:pPr>
            <a:r>
              <a:rPr kumimoji="0" lang="en-US" altLang="zh-CN" sz="2000">
                <a:solidFill>
                  <a:schemeClr val="tx2"/>
                </a:solidFill>
              </a:rPr>
              <a:t>Use stall to disable writing PC write and IF/ID latch.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arenR"/>
            </a:pPr>
            <a:r>
              <a:rPr kumimoji="0" lang="en-US" altLang="zh-CN" sz="2000">
                <a:solidFill>
                  <a:schemeClr val="tx2"/>
                </a:solidFill>
              </a:rPr>
              <a:t>Push  a bubble into next stage. 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kumimoji="0" lang="en-US" altLang="zh-CN" sz="2000">
                <a:solidFill>
                  <a:schemeClr val="tx2"/>
                </a:solidFill>
              </a:rPr>
              <a:t>Bubble = 1 and disable control signal  Wreg and Wmem.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kumimoji="0" lang="en-US" altLang="zh-CN" sz="2000">
                <a:solidFill>
                  <a:schemeClr val="tx2"/>
                </a:solidFill>
              </a:rPr>
              <a:t>Puch a nop forward into ID/EX 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kumimoji="0" lang="en-US" altLang="zh-CN" sz="2000">
                <a:solidFill>
                  <a:schemeClr val="tx2"/>
                </a:solidFill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834735885"/>
      </p:ext>
    </p:extLst>
  </p:cSld>
  <p:clrMapOvr>
    <a:masterClrMapping/>
  </p:clrMapOvr>
  <p:transition>
    <p:random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 signals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Feb.13,2012</a:t>
            </a:r>
            <a:endParaRPr lang="en-US" altLang="zh-CN" dirty="0"/>
          </a:p>
        </p:txBody>
      </p:sp>
      <p:graphicFrame>
        <p:nvGraphicFramePr>
          <p:cNvPr id="5" name="Group 352"/>
          <p:cNvGraphicFramePr>
            <a:graphicFrameLocks/>
          </p:cNvGraphicFramePr>
          <p:nvPr/>
        </p:nvGraphicFramePr>
        <p:xfrm>
          <a:off x="2166910" y="1357298"/>
          <a:ext cx="8305800" cy="4070986"/>
        </p:xfrm>
        <a:graphic>
          <a:graphicData uri="http://schemas.openxmlformats.org/drawingml/2006/table">
            <a:tbl>
              <a:tblPr/>
              <a:tblGrid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8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52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 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Output Signal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Meaning When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Meaning When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Cu_branch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Branch Instr.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Non-Branch Instr.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Cu_shift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Register data1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Cu_wmem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Write Mem.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Not Write Mem.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Cu_Mem2Reg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From Mem. To Reg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From ALUOut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To Reg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Cu_sext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Sign-extend the imm.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 sign extended the imm.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Cu_aluc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ALU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Operation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8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Cu_aluimm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Imm.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Register data2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8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Cu_wreg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Write Reg.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Not Write Reg.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9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Cu_regrt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</a:tabLst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9721" y="1"/>
            <a:ext cx="8621713" cy="936625"/>
          </a:xfrm>
        </p:spPr>
        <p:txBody>
          <a:bodyPr/>
          <a:lstStyle/>
          <a:p>
            <a:r>
              <a:rPr lang="en-US" altLang="zh-CN" sz="4000" dirty="0"/>
              <a:t>Something about control signals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9721" y="1220368"/>
            <a:ext cx="8459787" cy="4857784"/>
          </a:xfrm>
        </p:spPr>
        <p:txBody>
          <a:bodyPr/>
          <a:lstStyle/>
          <a:p>
            <a:r>
              <a:rPr lang="en-US" altLang="zh-CN" sz="2400" dirty="0"/>
              <a:t>How to know the instruction in EXE/</a:t>
            </a:r>
            <a:r>
              <a:rPr lang="en-US" altLang="zh-CN" sz="2400" dirty="0" err="1"/>
              <a:t>MEM</a:t>
            </a:r>
            <a:r>
              <a:rPr lang="en-US" altLang="zh-CN" sz="2400" dirty="0"/>
              <a:t> is a Branch?</a:t>
            </a:r>
          </a:p>
          <a:p>
            <a:pPr lvl="1"/>
            <a:r>
              <a:rPr lang="en-US" altLang="zh-CN" sz="2400" dirty="0" err="1">
                <a:solidFill>
                  <a:srgbClr val="0000CC"/>
                </a:solidFill>
              </a:rPr>
              <a:t>EXE.branch</a:t>
            </a:r>
            <a:r>
              <a:rPr lang="en-US" altLang="zh-CN" sz="2400" dirty="0">
                <a:solidFill>
                  <a:srgbClr val="0000CC"/>
                </a:solidFill>
              </a:rPr>
              <a:t> ==1  or   </a:t>
            </a:r>
            <a:r>
              <a:rPr lang="en-US" altLang="zh-CN" sz="2400" dirty="0" err="1">
                <a:solidFill>
                  <a:srgbClr val="0000CC"/>
                </a:solidFill>
              </a:rPr>
              <a:t>Mem.branch</a:t>
            </a:r>
            <a:r>
              <a:rPr lang="en-US" altLang="zh-CN" sz="2400" dirty="0">
                <a:solidFill>
                  <a:srgbClr val="0000CC"/>
                </a:solidFill>
              </a:rPr>
              <a:t>  == 1 </a:t>
            </a:r>
          </a:p>
          <a:p>
            <a:r>
              <a:rPr lang="en-US" altLang="zh-CN" sz="2400" dirty="0"/>
              <a:t>How to know the instruction in EXE/</a:t>
            </a:r>
            <a:r>
              <a:rPr lang="en-US" altLang="zh-CN" sz="2400" dirty="0" err="1"/>
              <a:t>MEM</a:t>
            </a:r>
            <a:r>
              <a:rPr lang="en-US" altLang="zh-CN" sz="2400" dirty="0"/>
              <a:t> is a </a:t>
            </a:r>
            <a:r>
              <a:rPr lang="en-US" altLang="zh-CN" sz="2400" dirty="0" err="1"/>
              <a:t>ALU</a:t>
            </a:r>
            <a:r>
              <a:rPr lang="en-US" altLang="zh-CN" sz="2400" dirty="0"/>
              <a:t> or </a:t>
            </a:r>
            <a:r>
              <a:rPr lang="en-US" altLang="zh-CN" sz="2400" dirty="0" err="1"/>
              <a:t>LW</a:t>
            </a:r>
            <a:r>
              <a:rPr lang="en-US" altLang="zh-CN" sz="2400" dirty="0"/>
              <a:t> instruction ( has a destination reg.) ?</a:t>
            </a:r>
          </a:p>
          <a:p>
            <a:pPr lvl="1"/>
            <a:r>
              <a:rPr lang="en-US" altLang="zh-CN" sz="2400" dirty="0" err="1">
                <a:solidFill>
                  <a:srgbClr val="0000CC"/>
                </a:solidFill>
              </a:rPr>
              <a:t>EXE.Wreg</a:t>
            </a:r>
            <a:r>
              <a:rPr lang="en-US" altLang="zh-CN" sz="2400" dirty="0">
                <a:solidFill>
                  <a:srgbClr val="0000CC"/>
                </a:solidFill>
              </a:rPr>
              <a:t> ==1  or </a:t>
            </a:r>
            <a:r>
              <a:rPr lang="en-US" altLang="zh-CN" sz="2400" dirty="0" err="1">
                <a:solidFill>
                  <a:srgbClr val="0000CC"/>
                </a:solidFill>
              </a:rPr>
              <a:t>Mem.Wreg</a:t>
            </a:r>
            <a:r>
              <a:rPr lang="en-US" altLang="zh-CN" sz="2400" dirty="0">
                <a:solidFill>
                  <a:srgbClr val="0000CC"/>
                </a:solidFill>
              </a:rPr>
              <a:t> == 1 </a:t>
            </a:r>
          </a:p>
          <a:p>
            <a:r>
              <a:rPr lang="en-US" altLang="zh-CN" sz="2400" dirty="0"/>
              <a:t>How to know the instruction in EXE/</a:t>
            </a:r>
            <a:r>
              <a:rPr lang="en-US" altLang="zh-CN" sz="2400" dirty="0" err="1"/>
              <a:t>MEM</a:t>
            </a:r>
            <a:r>
              <a:rPr lang="en-US" altLang="zh-CN" sz="2400" dirty="0"/>
              <a:t> is a </a:t>
            </a:r>
            <a:r>
              <a:rPr lang="en-US" altLang="zh-CN" sz="2400" dirty="0" err="1"/>
              <a:t>LW</a:t>
            </a:r>
            <a:r>
              <a:rPr lang="en-US" altLang="zh-CN" sz="2400" dirty="0"/>
              <a:t> ?</a:t>
            </a:r>
          </a:p>
          <a:p>
            <a:pPr lvl="1"/>
            <a:r>
              <a:rPr lang="en-US" altLang="zh-CN" sz="2400" dirty="0"/>
              <a:t> </a:t>
            </a:r>
            <a:r>
              <a:rPr lang="en-US" altLang="zh-CN" sz="2400" dirty="0" err="1">
                <a:solidFill>
                  <a:srgbClr val="0000CC"/>
                </a:solidFill>
              </a:rPr>
              <a:t>EXE.Wreg</a:t>
            </a:r>
            <a:r>
              <a:rPr lang="en-US" altLang="zh-CN" sz="2400" dirty="0">
                <a:solidFill>
                  <a:srgbClr val="0000CC"/>
                </a:solidFill>
              </a:rPr>
              <a:t>==1 and </a:t>
            </a:r>
            <a:r>
              <a:rPr lang="en-US" altLang="zh-CN" sz="2400" dirty="0" err="1">
                <a:solidFill>
                  <a:srgbClr val="0000CC"/>
                </a:solidFill>
              </a:rPr>
              <a:t>Mem2Reg</a:t>
            </a:r>
            <a:r>
              <a:rPr lang="en-US" altLang="zh-CN" sz="2400" dirty="0">
                <a:solidFill>
                  <a:srgbClr val="0000CC"/>
                </a:solidFill>
              </a:rPr>
              <a:t> == 1</a:t>
            </a:r>
          </a:p>
          <a:p>
            <a:r>
              <a:rPr lang="en-US" altLang="zh-CN" sz="2800" dirty="0"/>
              <a:t>Which instruction has no </a:t>
            </a:r>
            <a:r>
              <a:rPr lang="en-US" altLang="zh-CN" sz="2800" dirty="0" err="1">
                <a:solidFill>
                  <a:srgbClr val="0000CC"/>
                </a:solidFill>
              </a:rPr>
              <a:t>rs</a:t>
            </a:r>
            <a:r>
              <a:rPr lang="en-US" altLang="zh-CN" sz="2800" dirty="0"/>
              <a:t> ?</a:t>
            </a:r>
          </a:p>
          <a:p>
            <a:pPr lvl="1"/>
            <a:r>
              <a:rPr lang="en-US" altLang="zh-CN" sz="2400" dirty="0" err="1">
                <a:solidFill>
                  <a:srgbClr val="0000CC"/>
                </a:solidFill>
              </a:rPr>
              <a:t>Jmp</a:t>
            </a:r>
            <a:r>
              <a:rPr lang="en-US" altLang="zh-CN" sz="2400" dirty="0">
                <a:solidFill>
                  <a:srgbClr val="0000CC"/>
                </a:solidFill>
              </a:rPr>
              <a:t>, JAL</a:t>
            </a:r>
          </a:p>
          <a:p>
            <a:r>
              <a:rPr lang="en-US" altLang="zh-CN" sz="2800" dirty="0"/>
              <a:t>Which instruction has </a:t>
            </a:r>
            <a:r>
              <a:rPr lang="en-US" altLang="zh-CN" sz="2800" dirty="0" err="1">
                <a:solidFill>
                  <a:srgbClr val="0000CC"/>
                </a:solidFill>
              </a:rPr>
              <a:t>rt</a:t>
            </a:r>
            <a:r>
              <a:rPr lang="en-US" altLang="zh-CN" sz="2800" dirty="0"/>
              <a:t> as source register?</a:t>
            </a:r>
          </a:p>
          <a:p>
            <a:pPr lvl="1"/>
            <a:r>
              <a:rPr lang="en-US" altLang="zh-CN" sz="2400" dirty="0" err="1">
                <a:solidFill>
                  <a:srgbClr val="0000CC"/>
                </a:solidFill>
              </a:rPr>
              <a:t>ALU</a:t>
            </a:r>
            <a:r>
              <a:rPr lang="en-US" altLang="zh-CN" sz="2400" dirty="0">
                <a:solidFill>
                  <a:srgbClr val="0000CC"/>
                </a:solidFill>
              </a:rPr>
              <a:t> r-r,  </a:t>
            </a:r>
            <a:r>
              <a:rPr lang="en-US" altLang="zh-CN" sz="2400" dirty="0" err="1">
                <a:solidFill>
                  <a:srgbClr val="0000CC"/>
                </a:solidFill>
              </a:rPr>
              <a:t>Beq</a:t>
            </a:r>
            <a:r>
              <a:rPr lang="en-US" altLang="zh-CN" sz="2400" dirty="0">
                <a:solidFill>
                  <a:srgbClr val="0000CC"/>
                </a:solidFill>
              </a:rPr>
              <a:t>,  </a:t>
            </a:r>
            <a:r>
              <a:rPr lang="en-US" altLang="zh-CN" sz="2400" dirty="0" err="1">
                <a:solidFill>
                  <a:srgbClr val="0000CC"/>
                </a:solidFill>
              </a:rPr>
              <a:t>Bne</a:t>
            </a:r>
            <a:r>
              <a:rPr lang="en-US" altLang="zh-CN" sz="2400" dirty="0">
                <a:solidFill>
                  <a:srgbClr val="0000CC"/>
                </a:solidFill>
              </a:rPr>
              <a:t>,  SW</a:t>
            </a:r>
          </a:p>
          <a:p>
            <a:pPr lvl="1">
              <a:buNone/>
            </a:pPr>
            <a:endParaRPr lang="zh-CN" altLang="en-US" dirty="0"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Feb.13,2012</a:t>
            </a:r>
            <a:endParaRPr lang="en-US" altLang="zh-CN" dirty="0"/>
          </a:p>
        </p:txBody>
      </p:sp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07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  Why pipelining: more faster</a:t>
            </a:r>
          </a:p>
        </p:txBody>
      </p:sp>
      <p:sp>
        <p:nvSpPr>
          <p:cNvPr id="16387" name="Rectangle 3075"/>
          <p:cNvSpPr>
            <a:spLocks noGrp="1" noRot="1" noChangeArrowheads="1"/>
          </p:cNvSpPr>
          <p:nvPr>
            <p:ph sz="half" idx="1"/>
          </p:nvPr>
        </p:nvSpPr>
        <p:spPr>
          <a:xfrm>
            <a:off x="1371600" y="2996952"/>
            <a:ext cx="4956175" cy="2682875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Can “launch” a new computation every </a:t>
            </a:r>
            <a:r>
              <a:rPr lang="en-US" altLang="zh-CN" sz="2400" dirty="0">
                <a:solidFill>
                  <a:srgbClr val="FD0128"/>
                </a:solidFill>
                <a:latin typeface="Comic Sans MS" pitchFamily="66" charset="0"/>
              </a:rPr>
              <a:t>100ns 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in this structure</a:t>
            </a:r>
          </a:p>
          <a:p>
            <a:pPr eaLnBrk="1" hangingPunct="1"/>
            <a:r>
              <a:rPr lang="en-US" altLang="zh-CN" sz="2400" dirty="0">
                <a:latin typeface="Comic Sans MS" pitchFamily="66" charset="0"/>
              </a:rPr>
              <a:t>Can finish 10</a:t>
            </a:r>
            <a:r>
              <a:rPr lang="en-US" altLang="zh-CN" sz="2400" baseline="30000" dirty="0">
                <a:latin typeface="Comic Sans MS" pitchFamily="66" charset="0"/>
              </a:rPr>
              <a:t>7</a:t>
            </a:r>
            <a:r>
              <a:rPr lang="en-US" altLang="zh-CN" sz="2400" dirty="0">
                <a:latin typeface="Comic Sans MS" pitchFamily="66" charset="0"/>
              </a:rPr>
              <a:t> computations  per second</a:t>
            </a:r>
          </a:p>
        </p:txBody>
      </p:sp>
      <p:sp>
        <p:nvSpPr>
          <p:cNvPr id="16388" name="Rectangle 3076"/>
          <p:cNvSpPr>
            <a:spLocks noGrp="1" noRot="1" noChangeArrowheads="1"/>
          </p:cNvSpPr>
          <p:nvPr>
            <p:ph sz="half" idx="2"/>
          </p:nvPr>
        </p:nvSpPr>
        <p:spPr>
          <a:xfrm>
            <a:off x="6484902" y="2967282"/>
            <a:ext cx="4587552" cy="31242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Can launch a new computation every </a:t>
            </a:r>
            <a:r>
              <a:rPr lang="en-US" altLang="zh-CN" sz="2400" dirty="0">
                <a:solidFill>
                  <a:srgbClr val="FD0128"/>
                </a:solidFill>
                <a:latin typeface="Comic Sans MS" pitchFamily="66" charset="0"/>
              </a:rPr>
              <a:t>20ns 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in pipelined structure</a:t>
            </a:r>
          </a:p>
          <a:p>
            <a:pPr eaLnBrk="1" hangingPunct="1"/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Can finish 5×10</a:t>
            </a:r>
            <a:r>
              <a:rPr lang="en-US" altLang="zh-CN" sz="2400" baseline="30000" dirty="0">
                <a:solidFill>
                  <a:srgbClr val="000000"/>
                </a:solidFill>
                <a:latin typeface="Comic Sans MS" pitchFamily="66" charset="0"/>
              </a:rPr>
              <a:t>7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 computations per second</a:t>
            </a:r>
          </a:p>
          <a:p>
            <a:pPr eaLnBrk="1" hangingPunct="1"/>
            <a:endParaRPr lang="en-US" altLang="zh-CN" sz="2400" dirty="0"/>
          </a:p>
        </p:txBody>
      </p:sp>
      <p:pic>
        <p:nvPicPr>
          <p:cNvPr id="16389" name="Picture 307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5520" y="1268760"/>
            <a:ext cx="3505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307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88088" y="1268760"/>
            <a:ext cx="3581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stall 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81088" y="1293081"/>
            <a:ext cx="10515600" cy="5063271"/>
          </a:xfrm>
        </p:spPr>
        <p:txBody>
          <a:bodyPr/>
          <a:lstStyle/>
          <a:p>
            <a:r>
              <a:rPr lang="en-US" altLang="zh-CN" dirty="0"/>
              <a:t>If  stall == 0                   </a:t>
            </a:r>
            <a:r>
              <a:rPr lang="en-US" altLang="zh-CN" sz="2400" dirty="0">
                <a:solidFill>
                  <a:srgbClr val="0000CC"/>
                </a:solidFill>
              </a:rPr>
              <a:t>//stop the latter ones</a:t>
            </a:r>
            <a:endParaRPr lang="en-US" altLang="zh-CN" dirty="0">
              <a:solidFill>
                <a:srgbClr val="0000CC"/>
              </a:solidFill>
            </a:endParaRPr>
          </a:p>
          <a:p>
            <a:pPr lvl="1"/>
            <a:r>
              <a:rPr lang="en-US" altLang="zh-CN" dirty="0"/>
              <a:t> then  PC </a:t>
            </a:r>
            <a:r>
              <a:rPr lang="en-US" altLang="zh-CN" dirty="0">
                <a:sym typeface="Wingdings" pitchFamily="2" charset="2"/>
              </a:rPr>
              <a:t> new PC;    IF/</a:t>
            </a:r>
            <a:r>
              <a:rPr lang="en-US" altLang="zh-CN" dirty="0" err="1">
                <a:sym typeface="Wingdings" pitchFamily="2" charset="2"/>
              </a:rPr>
              <a:t>ID.IR</a:t>
            </a:r>
            <a:r>
              <a:rPr lang="en-US" altLang="zh-CN" dirty="0">
                <a:sym typeface="Wingdings" pitchFamily="2" charset="2"/>
              </a:rPr>
              <a:t>  </a:t>
            </a:r>
            <a:r>
              <a:rPr lang="en-US" altLang="zh-CN" dirty="0" err="1">
                <a:sym typeface="Wingdings" pitchFamily="2" charset="2"/>
              </a:rPr>
              <a:t>IF.IR</a:t>
            </a:r>
            <a:endParaRPr lang="en-US" altLang="zh-CN" dirty="0">
              <a:sym typeface="Wingdings" pitchFamily="2" charset="2"/>
            </a:endParaRPr>
          </a:p>
          <a:p>
            <a:pPr lvl="1"/>
            <a:r>
              <a:rPr lang="en-US" altLang="zh-CN" dirty="0">
                <a:sym typeface="Wingdings" pitchFamily="2" charset="2"/>
              </a:rPr>
              <a:t>                                      IF/</a:t>
            </a:r>
            <a:r>
              <a:rPr lang="en-US" altLang="zh-CN" dirty="0" err="1">
                <a:sym typeface="Wingdings" pitchFamily="2" charset="2"/>
              </a:rPr>
              <a:t>ID.NPC</a:t>
            </a:r>
            <a:r>
              <a:rPr lang="en-US" altLang="zh-CN" dirty="0">
                <a:sym typeface="Wingdings" pitchFamily="2" charset="2"/>
              </a:rPr>
              <a:t>  PC + 4</a:t>
            </a:r>
          </a:p>
          <a:p>
            <a:pPr lvl="1">
              <a:buNone/>
            </a:pPr>
            <a:endParaRPr lang="en-US" altLang="zh-CN" dirty="0">
              <a:sym typeface="Wingdings" pitchFamily="2" charset="2"/>
            </a:endParaRPr>
          </a:p>
          <a:p>
            <a:r>
              <a:rPr lang="en-US" altLang="zh-CN" dirty="0">
                <a:sym typeface="Wingdings" pitchFamily="2" charset="2"/>
              </a:rPr>
              <a:t>If stall == 1                    </a:t>
            </a:r>
            <a:r>
              <a:rPr lang="en-US" altLang="zh-CN" sz="2400" dirty="0">
                <a:solidFill>
                  <a:srgbClr val="0000CC"/>
                </a:solidFill>
                <a:sym typeface="Wingdings" pitchFamily="2" charset="2"/>
              </a:rPr>
              <a:t>// push bubble forward</a:t>
            </a:r>
            <a:endParaRPr lang="en-US" altLang="zh-CN" dirty="0">
              <a:solidFill>
                <a:srgbClr val="0000CC"/>
              </a:solidFill>
              <a:sym typeface="Wingdings" pitchFamily="2" charset="2"/>
            </a:endParaRPr>
          </a:p>
          <a:p>
            <a:pPr lvl="1"/>
            <a:r>
              <a:rPr lang="en-US" altLang="zh-CN" dirty="0">
                <a:sym typeface="Wingdings" pitchFamily="2" charset="2"/>
              </a:rPr>
              <a:t> then ID/</a:t>
            </a:r>
            <a:r>
              <a:rPr lang="en-US" altLang="zh-CN" dirty="0" err="1">
                <a:sym typeface="Wingdings" pitchFamily="2" charset="2"/>
              </a:rPr>
              <a:t>EX.nop</a:t>
            </a:r>
            <a:r>
              <a:rPr lang="en-US" altLang="zh-CN" dirty="0">
                <a:sym typeface="Wingdings" pitchFamily="2" charset="2"/>
              </a:rPr>
              <a:t> 1   else ID/</a:t>
            </a:r>
            <a:r>
              <a:rPr lang="en-US" altLang="zh-CN" dirty="0" err="1">
                <a:sym typeface="Wingdings" pitchFamily="2" charset="2"/>
              </a:rPr>
              <a:t>EX.nop</a:t>
            </a:r>
            <a:r>
              <a:rPr lang="en-US" altLang="zh-CN" dirty="0">
                <a:sym typeface="Wingdings" pitchFamily="2" charset="2"/>
              </a:rPr>
              <a:t> 0</a:t>
            </a:r>
          </a:p>
          <a:p>
            <a:pPr lvl="1">
              <a:buNone/>
            </a:pPr>
            <a:endParaRPr lang="en-US" altLang="zh-CN" dirty="0">
              <a:sym typeface="Wingdings" pitchFamily="2" charset="2"/>
            </a:endParaRPr>
          </a:p>
          <a:p>
            <a:r>
              <a:rPr lang="en-US" altLang="zh-CN" dirty="0">
                <a:sym typeface="Wingdings" pitchFamily="2" charset="2"/>
              </a:rPr>
              <a:t>When initial </a:t>
            </a:r>
          </a:p>
          <a:p>
            <a:pPr lvl="1">
              <a:buNone/>
            </a:pPr>
            <a:r>
              <a:rPr lang="en-US" altLang="zh-CN" sz="2400" dirty="0">
                <a:sym typeface="Wingdings" pitchFamily="2" charset="2"/>
              </a:rPr>
              <a:t>ID/</a:t>
            </a:r>
            <a:r>
              <a:rPr lang="en-US" altLang="zh-CN" sz="2400" dirty="0" err="1">
                <a:sym typeface="Wingdings" pitchFamily="2" charset="2"/>
              </a:rPr>
              <a:t>EX.nop</a:t>
            </a:r>
            <a:r>
              <a:rPr lang="en-US" altLang="zh-CN" sz="2400" dirty="0">
                <a:sym typeface="Wingdings" pitchFamily="2" charset="2"/>
              </a:rPr>
              <a:t> 0,  EX/</a:t>
            </a:r>
            <a:r>
              <a:rPr lang="en-US" altLang="zh-CN" sz="2400" dirty="0" err="1">
                <a:sym typeface="Wingdings" pitchFamily="2" charset="2"/>
              </a:rPr>
              <a:t>MEM.nop</a:t>
            </a:r>
            <a:r>
              <a:rPr lang="en-US" altLang="zh-CN" sz="2400" dirty="0">
                <a:sym typeface="Wingdings" pitchFamily="2" charset="2"/>
              </a:rPr>
              <a:t>  0, </a:t>
            </a:r>
            <a:r>
              <a:rPr lang="en-US" altLang="zh-CN" sz="2400" dirty="0" err="1">
                <a:sym typeface="Wingdings" pitchFamily="2" charset="2"/>
              </a:rPr>
              <a:t>Mem.WB.nop</a:t>
            </a:r>
            <a:r>
              <a:rPr lang="en-US" altLang="zh-CN" sz="2400" dirty="0">
                <a:sym typeface="Wingdings" pitchFamily="2" charset="2"/>
              </a:rPr>
              <a:t> 0    </a:t>
            </a:r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Feb.13,2012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6338888" y="234498"/>
            <a:ext cx="3833256" cy="7078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Are the stalls the same for 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Data hazard / control hazard  ? 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667000" y="0"/>
            <a:ext cx="8001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/>
              <a:t>Performance of pipeline with stalls</a:t>
            </a:r>
          </a:p>
        </p:txBody>
      </p:sp>
      <p:sp>
        <p:nvSpPr>
          <p:cNvPr id="8909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024034" y="1000109"/>
            <a:ext cx="8261350" cy="4683125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Pipeline stalls decrease performance from the ideal </a:t>
            </a:r>
          </a:p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Recall the speedup formula:</a:t>
            </a:r>
          </a:p>
          <a:p>
            <a:pPr eaLnBrk="1" hangingPunct="1"/>
            <a:endParaRPr lang="en-US" altLang="zh-CN" sz="2800" dirty="0">
              <a:latin typeface="Comic Sans MS" pitchFamily="66" charset="0"/>
            </a:endParaRPr>
          </a:p>
          <a:p>
            <a:pPr eaLnBrk="1" hangingPunct="1"/>
            <a:endParaRPr lang="en-US" altLang="zh-CN" sz="2800" dirty="0">
              <a:latin typeface="Comic Sans MS" pitchFamily="66" charset="0"/>
            </a:endParaRPr>
          </a:p>
          <a:p>
            <a:pPr eaLnBrk="1" hangingPunct="1"/>
            <a:endParaRPr lang="en-US" altLang="zh-CN" sz="2800" dirty="0">
              <a:latin typeface="Comic Sans MS" pitchFamily="66" charset="0"/>
            </a:endParaRPr>
          </a:p>
          <a:p>
            <a:pPr eaLnBrk="1" hangingPunct="1"/>
            <a:endParaRPr lang="en-US" altLang="zh-CN" sz="2800" dirty="0">
              <a:latin typeface="Comic Sans MS" pitchFamily="66" charset="0"/>
            </a:endParaRPr>
          </a:p>
          <a:p>
            <a:pPr eaLnBrk="1" hangingPunct="1"/>
            <a:endParaRPr lang="en-US" altLang="zh-CN" dirty="0"/>
          </a:p>
          <a:p>
            <a:pPr eaLnBrk="1" hangingPunct="1">
              <a:buFont typeface="Wingdings" pitchFamily="2" charset="2"/>
              <a:buNone/>
            </a:pPr>
            <a:endParaRPr lang="en-US" altLang="zh-CN" dirty="0"/>
          </a:p>
        </p:txBody>
      </p:sp>
      <p:pic>
        <p:nvPicPr>
          <p:cNvPr id="89092" name="Picture 4" descr="chap3_2-2n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2819401"/>
            <a:ext cx="7543800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3" name="Picture 5" descr="chap3_2-3ne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4114800"/>
            <a:ext cx="5791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4" name="Rectangle 6"/>
          <p:cNvSpPr>
            <a:spLocks noChangeArrowheads="1"/>
          </p:cNvSpPr>
          <p:nvPr/>
        </p:nvSpPr>
        <p:spPr bwMode="auto">
          <a:xfrm>
            <a:off x="5334000" y="5257800"/>
            <a:ext cx="5029200" cy="1066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09721" y="1"/>
            <a:ext cx="8621713" cy="936625"/>
          </a:xfrm>
        </p:spPr>
        <p:txBody>
          <a:bodyPr/>
          <a:lstStyle/>
          <a:p>
            <a:pPr eaLnBrk="1" hangingPunct="1"/>
            <a:r>
              <a:rPr lang="en-US" altLang="zh-CN" dirty="0"/>
              <a:t>Assumptions for calculation  </a:t>
            </a:r>
          </a:p>
        </p:txBody>
      </p:sp>
      <p:sp>
        <p:nvSpPr>
          <p:cNvPr id="9011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166910" y="1000109"/>
            <a:ext cx="8261350" cy="4683125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The ideal CPI on a pipelined processor is almost always </a:t>
            </a:r>
            <a:r>
              <a:rPr lang="en-US" altLang="zh-CN" sz="2800" dirty="0">
                <a:solidFill>
                  <a:srgbClr val="FF3300"/>
                </a:solidFill>
                <a:latin typeface="Comic Sans MS" pitchFamily="66" charset="0"/>
              </a:rPr>
              <a:t>1</a:t>
            </a:r>
            <a:r>
              <a:rPr lang="en-US" altLang="zh-CN" sz="2800" dirty="0">
                <a:latin typeface="Comic Sans MS" pitchFamily="66" charset="0"/>
              </a:rPr>
              <a:t>. (may </a:t>
            </a:r>
            <a:r>
              <a:rPr lang="en-US" altLang="zh-CN" sz="2800" dirty="0">
                <a:solidFill>
                  <a:srgbClr val="FF0000"/>
                </a:solidFill>
                <a:latin typeface="Comic Sans MS" pitchFamily="66" charset="0"/>
              </a:rPr>
              <a:t>less than  or greater that</a:t>
            </a:r>
            <a:r>
              <a:rPr lang="en-US" altLang="zh-CN" sz="2800" dirty="0">
                <a:solidFill>
                  <a:schemeClr val="accent2"/>
                </a:solidFill>
                <a:latin typeface="Comic Sans MS" pitchFamily="66" charset="0"/>
              </a:rPr>
              <a:t> </a:t>
            </a:r>
            <a:r>
              <a:rPr lang="en-US" altLang="zh-CN" sz="2800" dirty="0">
                <a:latin typeface="Comic Sans MS" pitchFamily="66" charset="0"/>
              </a:rPr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800" dirty="0">
                <a:latin typeface="Comic Sans MS" pitchFamily="66" charset="0"/>
              </a:rPr>
              <a:t>    So </a:t>
            </a:r>
          </a:p>
          <a:p>
            <a:pPr eaLnBrk="1" hangingPunct="1"/>
            <a:endParaRPr lang="en-US" altLang="zh-CN" sz="2800" dirty="0">
              <a:latin typeface="Comic Sans MS" pitchFamily="66" charset="0"/>
            </a:endParaRPr>
          </a:p>
          <a:p>
            <a:pPr eaLnBrk="1" hangingPunct="1"/>
            <a:endParaRPr lang="en-US" altLang="zh-CN" sz="2800" dirty="0">
              <a:latin typeface="Comic Sans MS" pitchFamily="66" charset="0"/>
            </a:endParaRPr>
          </a:p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Ignore the overhead of pipelining clock cycle.</a:t>
            </a:r>
          </a:p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Pipe stages are ideal balanced.</a:t>
            </a:r>
          </a:p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Two different implementation </a:t>
            </a:r>
          </a:p>
          <a:p>
            <a:pPr lvl="1" eaLnBrk="1" hangingPunct="1"/>
            <a:r>
              <a:rPr lang="en-US" altLang="zh-CN" sz="2400" dirty="0">
                <a:latin typeface="Comic Sans MS" pitchFamily="66" charset="0"/>
              </a:rPr>
              <a:t>single-cycle implementation</a:t>
            </a:r>
          </a:p>
          <a:p>
            <a:pPr lvl="1" eaLnBrk="1" hangingPunct="1"/>
            <a:r>
              <a:rPr lang="en-US" altLang="zh-CN" sz="2400" dirty="0">
                <a:latin typeface="Comic Sans MS" pitchFamily="66" charset="0"/>
              </a:rPr>
              <a:t>multi-cycle implementation</a:t>
            </a:r>
          </a:p>
        </p:txBody>
      </p:sp>
      <p:pic>
        <p:nvPicPr>
          <p:cNvPr id="90116" name="Picture 4" descr="chap3_2-4n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2428868"/>
            <a:ext cx="7315200" cy="1143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09721" y="1"/>
            <a:ext cx="8621713" cy="936625"/>
          </a:xfrm>
        </p:spPr>
        <p:txBody>
          <a:bodyPr/>
          <a:lstStyle/>
          <a:p>
            <a:pPr eaLnBrk="1" hangingPunct="1"/>
            <a:r>
              <a:rPr lang="en-US" altLang="zh-CN" dirty="0"/>
              <a:t> </a:t>
            </a:r>
            <a:r>
              <a:rPr lang="en-US" altLang="zh-CN" sz="3200" dirty="0"/>
              <a:t>Case of single-cycle implementation</a:t>
            </a:r>
          </a:p>
        </p:txBody>
      </p:sp>
      <p:sp>
        <p:nvSpPr>
          <p:cNvPr id="9113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09720" y="1142984"/>
            <a:ext cx="8642350" cy="533400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CPI </a:t>
            </a:r>
            <a:r>
              <a:rPr lang="en-US" altLang="zh-CN" sz="2800" dirty="0" err="1">
                <a:latin typeface="Comic Sans MS" pitchFamily="66" charset="0"/>
              </a:rPr>
              <a:t>unpipelined</a:t>
            </a:r>
            <a:r>
              <a:rPr lang="en-US" altLang="zh-CN" sz="2800" dirty="0">
                <a:latin typeface="Comic Sans MS" pitchFamily="66" charset="0"/>
              </a:rPr>
              <a:t>  = 1</a:t>
            </a:r>
            <a:endParaRPr lang="en-US" altLang="zh-CN" dirty="0"/>
          </a:p>
          <a:p>
            <a:pPr eaLnBrk="1" hangingPunct="1"/>
            <a:endParaRPr lang="en-US" altLang="zh-CN" dirty="0"/>
          </a:p>
        </p:txBody>
      </p:sp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1828800" y="2362201"/>
            <a:ext cx="426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1600" dirty="0">
                <a:solidFill>
                  <a:schemeClr val="tx1"/>
                </a:solidFill>
                <a:latin typeface="Times New Roman" pitchFamily="18" charset="0"/>
                <a:sym typeface="Symbol" pitchFamily="18" charset="2"/>
              </a:rPr>
              <a:t> 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kumimoji="1" lang="en-US" altLang="zh-CN" sz="2800" dirty="0">
                <a:solidFill>
                  <a:schemeClr val="tx1"/>
                </a:solidFill>
                <a:latin typeface="Comic Sans MS" pitchFamily="66" charset="0"/>
              </a:rPr>
              <a:t>Clock cycle pipelined =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5791200" y="2209800"/>
            <a:ext cx="41910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1" lang="en-US" altLang="zh-CN" sz="2800" u="sng">
                <a:solidFill>
                  <a:schemeClr val="tx1"/>
                </a:solidFill>
                <a:latin typeface="Comic Sans MS" pitchFamily="66" charset="0"/>
              </a:rPr>
              <a:t>Clock cycle unpipelined</a:t>
            </a:r>
            <a:endParaRPr kumimoji="1" lang="en-US" altLang="zh-CN" sz="2800">
              <a:solidFill>
                <a:schemeClr val="tx1"/>
              </a:solidFill>
              <a:latin typeface="Comic Sans MS" pitchFamily="66" charset="0"/>
            </a:endParaRPr>
          </a:p>
          <a:p>
            <a:pPr algn="ctr"/>
            <a:r>
              <a:rPr kumimoji="1" lang="en-US" altLang="zh-CN" sz="2800">
                <a:solidFill>
                  <a:schemeClr val="tx1"/>
                </a:solidFill>
                <a:latin typeface="Comic Sans MS" pitchFamily="66" charset="0"/>
              </a:rPr>
              <a:t>pipeline depth</a:t>
            </a:r>
          </a:p>
        </p:txBody>
      </p:sp>
      <p:pic>
        <p:nvPicPr>
          <p:cNvPr id="91142" name="Picture 6" descr="b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3352800"/>
            <a:ext cx="8610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43" name="Picture 7" descr="chap3_2-6ne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4800600"/>
            <a:ext cx="5638800" cy="12192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3600"/>
              <a:t>Case of multi-cycle implementation</a:t>
            </a:r>
          </a:p>
        </p:txBody>
      </p:sp>
      <p:sp>
        <p:nvSpPr>
          <p:cNvPr id="9216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774825" y="1125538"/>
            <a:ext cx="8642350" cy="1065212"/>
          </a:xfrm>
        </p:spPr>
        <p:txBody>
          <a:bodyPr/>
          <a:lstStyle/>
          <a:p>
            <a:pPr eaLnBrk="1" hangingPunct="1"/>
            <a:r>
              <a:rPr lang="en-US" altLang="zh-CN" sz="2800">
                <a:latin typeface="Comic Sans MS" pitchFamily="66" charset="0"/>
              </a:rPr>
              <a:t>Clock cycle unpipelined = Clock cycle pipelining</a:t>
            </a:r>
          </a:p>
          <a:p>
            <a:pPr eaLnBrk="1" hangingPunct="1"/>
            <a:r>
              <a:rPr lang="en-US" altLang="zh-CN" sz="2800">
                <a:latin typeface="Comic Sans MS" pitchFamily="66" charset="0"/>
              </a:rPr>
              <a:t>CPl unpipelined = pipeline depth</a:t>
            </a:r>
          </a:p>
          <a:p>
            <a:pPr eaLnBrk="1" hangingPunct="1"/>
            <a:endParaRPr lang="en-US" altLang="zh-CN"/>
          </a:p>
        </p:txBody>
      </p:sp>
      <p:pic>
        <p:nvPicPr>
          <p:cNvPr id="92164" name="Picture 4" descr="chap3_2-5n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2743200"/>
            <a:ext cx="6096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5" name="Picture 5" descr="chap3_2-6ne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4419600"/>
            <a:ext cx="5943600" cy="9906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356" y="1114425"/>
            <a:ext cx="7807287" cy="5062538"/>
          </a:xfrm>
        </p:spPr>
      </p:pic>
    </p:spTree>
  </p:cSld>
  <p:clrMapOvr>
    <a:masterClrMapping/>
  </p:clrMapOvr>
  <p:transition>
    <p:random/>
  </p:transition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.potx" id="{7B9FF60D-E668-41AF-B571-7B8692862C8C}" vid="{E160AADC-39C2-4FCC-A19C-56A65B2A5AB4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Arch</Template>
  <TotalTime>5444</TotalTime>
  <Words>3019</Words>
  <Application>Microsoft Office PowerPoint</Application>
  <PresentationFormat>宽屏</PresentationFormat>
  <Paragraphs>770</Paragraphs>
  <Slides>95</Slides>
  <Notes>7</Notes>
  <HiddenSlides>5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95</vt:i4>
      </vt:variant>
    </vt:vector>
  </HeadingPairs>
  <TitlesOfParts>
    <vt:vector size="107" baseType="lpstr">
      <vt:lpstr>黑体</vt:lpstr>
      <vt:lpstr>宋体</vt:lpstr>
      <vt:lpstr>Arial</vt:lpstr>
      <vt:lpstr>Arial Narrow</vt:lpstr>
      <vt:lpstr>Calibri</vt:lpstr>
      <vt:lpstr>Comic Sans MS</vt:lpstr>
      <vt:lpstr>Symbol</vt:lpstr>
      <vt:lpstr>Times New Roman</vt:lpstr>
      <vt:lpstr>Wingdings</vt:lpstr>
      <vt:lpstr>自定义设计方案</vt:lpstr>
      <vt:lpstr>Picture</vt:lpstr>
      <vt:lpstr>图片</vt:lpstr>
      <vt:lpstr>Pipelining: Basic Concepts</vt:lpstr>
      <vt:lpstr>Topics  </vt:lpstr>
      <vt:lpstr>What is Pipelining ?</vt:lpstr>
      <vt:lpstr>It likes Auto Assembly line</vt:lpstr>
      <vt:lpstr>Why Pipelining: Its Natural</vt:lpstr>
      <vt:lpstr>Sequential Laundry</vt:lpstr>
      <vt:lpstr>Pipelined Laundry--Start work ASAP</vt:lpstr>
      <vt:lpstr>Why pipelining :  overlapped</vt:lpstr>
      <vt:lpstr>  Why pipelining: more faster</vt:lpstr>
      <vt:lpstr>Why pipelining : conclusion</vt:lpstr>
      <vt:lpstr>What is a pipeline ?</vt:lpstr>
      <vt:lpstr> Pipeline Characteristics              --latency vs. Throughput</vt:lpstr>
      <vt:lpstr>Pipeline Characteristics-clock cycle vs. Machine cycle</vt:lpstr>
      <vt:lpstr>Performance for Pipelining</vt:lpstr>
      <vt:lpstr>Ideal Performance for Pipelining</vt:lpstr>
      <vt:lpstr>Simple implementation of a RISC (MIPS)</vt:lpstr>
      <vt:lpstr>MIPS ISA</vt:lpstr>
      <vt:lpstr>MIPS instruction format</vt:lpstr>
      <vt:lpstr>9 Instructions</vt:lpstr>
      <vt:lpstr>R-instr.  Add / Sub</vt:lpstr>
      <vt:lpstr>R-Instruction:  And/Or</vt:lpstr>
      <vt:lpstr>I-Instruction:  LW/SW</vt:lpstr>
      <vt:lpstr>Branch / Jump </vt:lpstr>
      <vt:lpstr>SLT: set when less than </vt:lpstr>
      <vt:lpstr>Single-cycle implementation</vt:lpstr>
      <vt:lpstr>R-instruction Data Path</vt:lpstr>
      <vt:lpstr>    What’s the data path for                I-instruction (R-I, LW/SW/BEQ)?</vt:lpstr>
      <vt:lpstr>Data Path for LW</vt:lpstr>
      <vt:lpstr>Data Path for SW</vt:lpstr>
      <vt:lpstr>Data Path for BEQ</vt:lpstr>
      <vt:lpstr>What’s the data path for                J-instruction (jump)?</vt:lpstr>
      <vt:lpstr>Data Path for Jump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Single-cycle implementation</vt:lpstr>
      <vt:lpstr>Single cycle  Multiple cycle</vt:lpstr>
      <vt:lpstr>Finite State Diagram</vt:lpstr>
      <vt:lpstr>Multiple Cycle MIPS CPU</vt:lpstr>
      <vt:lpstr>Multiple Cycle MIPS CPU</vt:lpstr>
      <vt:lpstr>PowerPoint 演示文稿</vt:lpstr>
      <vt:lpstr>5-cycle MIPS CPU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Multi-cycle implementation</vt:lpstr>
      <vt:lpstr>Pipelining MIPS instruction set </vt:lpstr>
      <vt:lpstr>5-stage Version of MIPS Datapath</vt:lpstr>
      <vt:lpstr>What should be latched ?</vt:lpstr>
      <vt:lpstr>Single-cycle implementation vs. pipelining</vt:lpstr>
      <vt:lpstr>Multi-cycle implementation vs. pipelining</vt:lpstr>
      <vt:lpstr>How pipelining decrease execution time?</vt:lpstr>
      <vt:lpstr>Instruction pipeline</vt:lpstr>
      <vt:lpstr>Ideal Performance for Pipelining</vt:lpstr>
      <vt:lpstr>Why not just make a 50-stage pipeline?</vt:lpstr>
      <vt:lpstr>Why not just make a 50-stage pipeline ?</vt:lpstr>
      <vt:lpstr>performance issues in pipelining</vt:lpstr>
      <vt:lpstr>How simple as this !  Really ? </vt:lpstr>
      <vt:lpstr>Must latches be engaged ? Yeah !</vt:lpstr>
      <vt:lpstr>Important Notes:</vt:lpstr>
      <vt:lpstr>Problems that pipelining introduces</vt:lpstr>
      <vt:lpstr>The conflict about the registers !</vt:lpstr>
      <vt:lpstr>Conflict occurs when PC update</vt:lpstr>
      <vt:lpstr>Separate instruction and data memories</vt:lpstr>
      <vt:lpstr>Pipeline hazard: the major hurdle</vt:lpstr>
      <vt:lpstr>Hazards can always be resolved by Stall</vt:lpstr>
      <vt:lpstr>Example:  stall to resolve hazard</vt:lpstr>
      <vt:lpstr>Insert stall by compiler</vt:lpstr>
      <vt:lpstr>Insert stall by compiler</vt:lpstr>
      <vt:lpstr>How to stall ? ----interlock</vt:lpstr>
      <vt:lpstr>Insert Stall by compilor</vt:lpstr>
      <vt:lpstr>How do we stall ? Insert nop by compiler</vt:lpstr>
      <vt:lpstr>How do we stall?  Add hardware Interlock !</vt:lpstr>
      <vt:lpstr>How to Stall ? Add a stall control logic !</vt:lpstr>
      <vt:lpstr>Control signals </vt:lpstr>
      <vt:lpstr>Something about control signals</vt:lpstr>
      <vt:lpstr>How to stall ?</vt:lpstr>
      <vt:lpstr>Performance of pipeline with stalls</vt:lpstr>
      <vt:lpstr>Assumptions for calculation  </vt:lpstr>
      <vt:lpstr> Case of single-cycle implementation</vt:lpstr>
      <vt:lpstr>Case of multi-cycle implementation</vt:lpstr>
      <vt:lpstr>PowerPoint 演示文稿</vt:lpstr>
    </vt:vector>
  </TitlesOfParts>
  <Manager/>
  <Company>zhejiang Univ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Pipelining: Basic Concepts</dc:title>
  <dc:creator>jiang xiaohong</dc:creator>
  <cp:lastModifiedBy>yuanhao fan</cp:lastModifiedBy>
  <cp:revision>86</cp:revision>
  <dcterms:created xsi:type="dcterms:W3CDTF">2003-02-11T07:56:35Z</dcterms:created>
  <dcterms:modified xsi:type="dcterms:W3CDTF">2021-01-22T06:36:20Z</dcterms:modified>
</cp:coreProperties>
</file>